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548" r:id="rId3"/>
    <p:sldId id="575" r:id="rId4"/>
    <p:sldId id="581" r:id="rId5"/>
    <p:sldId id="521" r:id="rId6"/>
    <p:sldId id="522" r:id="rId7"/>
    <p:sldId id="523" r:id="rId8"/>
    <p:sldId id="524" r:id="rId9"/>
    <p:sldId id="525" r:id="rId10"/>
    <p:sldId id="526" r:id="rId11"/>
    <p:sldId id="528" r:id="rId12"/>
    <p:sldId id="530" r:id="rId13"/>
    <p:sldId id="531" r:id="rId14"/>
    <p:sldId id="529" r:id="rId15"/>
    <p:sldId id="534" r:id="rId16"/>
    <p:sldId id="549" r:id="rId17"/>
    <p:sldId id="561" r:id="rId18"/>
    <p:sldId id="562" r:id="rId19"/>
    <p:sldId id="563" r:id="rId20"/>
    <p:sldId id="550" r:id="rId21"/>
    <p:sldId id="554" r:id="rId22"/>
    <p:sldId id="556" r:id="rId23"/>
    <p:sldId id="583" r:id="rId24"/>
    <p:sldId id="584" r:id="rId25"/>
    <p:sldId id="558" r:id="rId26"/>
    <p:sldId id="560" r:id="rId27"/>
    <p:sldId id="547" r:id="rId28"/>
    <p:sldId id="535" r:id="rId29"/>
    <p:sldId id="536" r:id="rId30"/>
    <p:sldId id="537" r:id="rId31"/>
    <p:sldId id="538" r:id="rId32"/>
    <p:sldId id="541" r:id="rId33"/>
    <p:sldId id="542" r:id="rId34"/>
    <p:sldId id="539" r:id="rId35"/>
    <p:sldId id="543" r:id="rId36"/>
    <p:sldId id="540" r:id="rId37"/>
    <p:sldId id="546" r:id="rId38"/>
    <p:sldId id="574" r:id="rId39"/>
    <p:sldId id="565" r:id="rId40"/>
    <p:sldId id="566" r:id="rId41"/>
    <p:sldId id="567" r:id="rId42"/>
    <p:sldId id="568" r:id="rId43"/>
    <p:sldId id="569" r:id="rId44"/>
    <p:sldId id="570" r:id="rId45"/>
    <p:sldId id="571" r:id="rId46"/>
    <p:sldId id="582" r:id="rId47"/>
    <p:sldId id="415" r:id="rId48"/>
    <p:sldId id="580" r:id="rId49"/>
    <p:sldId id="576" r:id="rId50"/>
    <p:sldId id="578" r:id="rId51"/>
    <p:sldId id="579" r:id="rId52"/>
  </p:sldIdLst>
  <p:sldSz cx="9144000" cy="6858000" type="screen4x3"/>
  <p:notesSz cx="6734175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5BAC"/>
    <a:srgbClr val="008000"/>
    <a:srgbClr val="00CC00"/>
    <a:srgbClr val="33CC33"/>
    <a:srgbClr val="D60093"/>
    <a:srgbClr val="66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6" autoAdjust="0"/>
    <p:restoredTop sz="96782" autoAdjust="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10" rIns="94821" bIns="47410" numCol="1" anchor="t" anchorCtr="0" compatLnSpc="1">
            <a:prstTxWarp prst="textNoShape">
              <a:avLst/>
            </a:prstTxWarp>
          </a:bodyPr>
          <a:lstStyle>
            <a:lvl1pPr defTabSz="948695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10" rIns="94821" bIns="47410" numCol="1" anchor="t" anchorCtr="0" compatLnSpc="1">
            <a:prstTxWarp prst="textNoShape">
              <a:avLst/>
            </a:prstTxWarp>
          </a:bodyPr>
          <a:lstStyle>
            <a:lvl1pPr algn="r" defTabSz="948695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10" rIns="94821" bIns="47410" numCol="1" anchor="b" anchorCtr="0" compatLnSpc="1">
            <a:prstTxWarp prst="textNoShape">
              <a:avLst/>
            </a:prstTxWarp>
          </a:bodyPr>
          <a:lstStyle>
            <a:lvl1pPr defTabSz="948695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4188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10" rIns="94821" bIns="47410" numCol="1" anchor="b" anchorCtr="0" compatLnSpc="1">
            <a:prstTxWarp prst="textNoShape">
              <a:avLst/>
            </a:prstTxWarp>
          </a:bodyPr>
          <a:lstStyle>
            <a:lvl1pPr algn="r" defTabSz="948695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EF0B459-F6D1-4598-8237-6DF48F92A2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34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defTabSz="91380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defTabSz="91380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defTabSz="91380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defTabSz="913800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8703712-9B67-469A-8ABC-DF35BA3234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43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809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9BF82B6-2B77-4236-BDCD-00F7D2F5E75A}" type="slidenum">
              <a:rPr lang="ja-JP" altLang="en-US" smtClean="0"/>
              <a:pPr defTabSz="912813"/>
              <a:t>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16926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68580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23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0"/>
            <a:ext cx="6858000" cy="12954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5768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5768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80" name="Text Box 160"/>
          <p:cNvSpPr txBox="1">
            <a:spLocks noChangeArrowheads="1"/>
          </p:cNvSpPr>
          <p:nvPr userDrawn="1"/>
        </p:nvSpPr>
        <p:spPr bwMode="auto">
          <a:xfrm>
            <a:off x="8418149" y="288925"/>
            <a:ext cx="497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8156E250-D165-4018-AC80-B832CF190B4B}" type="slidenum">
              <a:rPr lang="ja-JP" altLang="en-US" sz="2000"/>
              <a:pPr algn="ctr">
                <a:defRPr/>
              </a:pPr>
              <a:t>‹#›</a:t>
            </a:fld>
            <a:endParaRPr lang="en-US" altLang="ja-JP" sz="2000" dirty="0"/>
          </a:p>
        </p:txBody>
      </p:sp>
      <p:pic>
        <p:nvPicPr>
          <p:cNvPr id="2050" name="Picture 2" descr="C:\Yuki\その他\YNUlogo2015\RGB_2C_logo\RGB_YNU BLUE_symbolmark_12.tif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6"/>
          <a:stretch/>
        </p:blipFill>
        <p:spPr bwMode="auto">
          <a:xfrm>
            <a:off x="7037388" y="6201879"/>
            <a:ext cx="746125" cy="6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Yuki\その他\YNUlogo2015\YNU BLUE_logo\YNU BLUE_2C_1.t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13" y="6241474"/>
            <a:ext cx="15081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30" r:id="rId2"/>
    <p:sldLayoutId id="2147485431" r:id="rId3"/>
    <p:sldLayoutId id="2147485432" r:id="rId4"/>
    <p:sldLayoutId id="2147485433" r:id="rId5"/>
    <p:sldLayoutId id="2147485440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0.wmf"/><Relationship Id="rId5" Type="http://schemas.openxmlformats.org/officeDocument/2006/relationships/image" Target="../media/image44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4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9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jpeg"/><Relationship Id="rId5" Type="http://schemas.openxmlformats.org/officeDocument/2006/relationships/hyperlink" Target="http://www.nobelprize.org/nobel_prizes/physics/laureates/1973/josephson.html" TargetMode="Externa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319959"/>
            <a:ext cx="8607922" cy="2714625"/>
          </a:xfrm>
        </p:spPr>
        <p:txBody>
          <a:bodyPr/>
          <a:lstStyle/>
          <a:p>
            <a:pPr eaLnBrk="1" hangingPunct="1"/>
            <a:r>
              <a:rPr lang="ja-JP" altLang="en-US" sz="4800" dirty="0"/>
              <a:t>超伝導信号処理回路</a:t>
            </a:r>
            <a:r>
              <a:rPr lang="ja-JP" altLang="en-US" sz="4800" dirty="0" smtClean="0"/>
              <a:t>と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その</a:t>
            </a:r>
            <a:r>
              <a:rPr lang="ja-JP" altLang="en-US" sz="4800" dirty="0"/>
              <a:t>天文分野への応用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000" dirty="0" smtClean="0"/>
              <a:t/>
            </a:r>
            <a:br>
              <a:rPr lang="en-US" altLang="ja-JP" sz="1000" dirty="0" smtClean="0"/>
            </a:br>
            <a:r>
              <a:rPr lang="en-US" altLang="ja-JP" sz="3600" dirty="0" smtClean="0"/>
              <a:t>March </a:t>
            </a:r>
            <a:r>
              <a:rPr lang="en-US" altLang="ja-JP" sz="3600" dirty="0"/>
              <a:t>8</a:t>
            </a:r>
            <a:r>
              <a:rPr lang="en-US" altLang="ja-JP" sz="3600" dirty="0" smtClean="0"/>
              <a:t>, 2016</a:t>
            </a:r>
            <a:endParaRPr lang="ja-JP" altLang="en-US" sz="3600" dirty="0" smtClean="0"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3578" y="4271432"/>
            <a:ext cx="8208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横浜国立大学工学研究院</a:t>
            </a:r>
            <a:endParaRPr lang="en-US" altLang="ja-JP" sz="3600" dirty="0" smtClean="0"/>
          </a:p>
          <a:p>
            <a:pPr algn="ctr"/>
            <a:r>
              <a:rPr lang="zh-TW" altLang="en-US" sz="3600" u="sng" dirty="0" smtClean="0"/>
              <a:t>山梨裕希</a:t>
            </a:r>
            <a:r>
              <a:rPr lang="en-US" altLang="zh-TW" sz="3600" dirty="0" smtClean="0"/>
              <a:t>, </a:t>
            </a:r>
            <a:r>
              <a:rPr lang="ja-JP" altLang="en-US" sz="3600" dirty="0"/>
              <a:t>小箱紗</a:t>
            </a:r>
            <a:r>
              <a:rPr lang="ja-JP" altLang="en-US" sz="3600" dirty="0" smtClean="0"/>
              <a:t>希</a:t>
            </a:r>
            <a:r>
              <a:rPr lang="en-US" altLang="ja-JP" sz="3600" dirty="0" smtClean="0"/>
              <a:t>, </a:t>
            </a:r>
            <a:r>
              <a:rPr lang="ja-JP" altLang="en-US" sz="3600" dirty="0" smtClean="0"/>
              <a:t>小野</a:t>
            </a:r>
            <a:r>
              <a:rPr lang="ja-JP" altLang="en-US" sz="3600" dirty="0"/>
              <a:t>智裕</a:t>
            </a:r>
            <a:r>
              <a:rPr lang="en-US" altLang="zh-TW" sz="3600" dirty="0" smtClean="0"/>
              <a:t>,</a:t>
            </a:r>
            <a:br>
              <a:rPr lang="en-US" altLang="zh-TW" sz="3600" dirty="0" smtClean="0"/>
            </a:br>
            <a:r>
              <a:rPr lang="ja-JP" altLang="en-US" sz="3600" dirty="0" smtClean="0"/>
              <a:t>坂下洋介</a:t>
            </a:r>
            <a:r>
              <a:rPr lang="en-US" altLang="ja-JP" sz="3600" dirty="0" smtClean="0"/>
              <a:t>, </a:t>
            </a:r>
            <a:r>
              <a:rPr lang="zh-TW" altLang="en-US" sz="3600" dirty="0" smtClean="0"/>
              <a:t>吉川信行</a:t>
            </a:r>
            <a:endParaRPr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166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第</a:t>
            </a:r>
            <a:r>
              <a:rPr kumimoji="1" lang="en-US" altLang="ja-JP" sz="3200" dirty="0" smtClean="0"/>
              <a:t>16</a:t>
            </a:r>
            <a:r>
              <a:rPr kumimoji="1" lang="ja-JP" altLang="en-US" sz="3200" dirty="0" smtClean="0"/>
              <a:t>回</a:t>
            </a:r>
            <a:r>
              <a:rPr kumimoji="1" lang="ja-JP" altLang="en-US" sz="3200" smtClean="0"/>
              <a:t>ミリ波サブミリ</a:t>
            </a:r>
            <a:r>
              <a:rPr lang="ja-JP" altLang="en-US" sz="3200"/>
              <a:t>波</a:t>
            </a:r>
            <a:r>
              <a:rPr kumimoji="1" lang="ja-JP" altLang="en-US" sz="3200" smtClean="0"/>
              <a:t>受信機</a:t>
            </a:r>
            <a:r>
              <a:rPr kumimoji="1" lang="ja-JP" altLang="en-US" sz="3200" dirty="0" smtClean="0"/>
              <a:t>ワークショップ</a:t>
            </a:r>
          </a:p>
        </p:txBody>
      </p:sp>
      <p:pic>
        <p:nvPicPr>
          <p:cNvPr id="1026" name="Picture 2" descr="C:\Yuki\その他\YNUlogo2015\RGB_2C_logo\RGB_2C_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25758"/>
            <a:ext cx="5060610" cy="8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論理ゲート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  <p:grpSp>
        <p:nvGrpSpPr>
          <p:cNvPr id="3" name="Group 58"/>
          <p:cNvGrpSpPr>
            <a:grpSpLocks noChangeAspect="1"/>
          </p:cNvGrpSpPr>
          <p:nvPr/>
        </p:nvGrpSpPr>
        <p:grpSpPr bwMode="auto">
          <a:xfrm>
            <a:off x="4788024" y="1863864"/>
            <a:ext cx="3681412" cy="2146300"/>
            <a:chOff x="3009" y="2296"/>
            <a:chExt cx="2319" cy="1352"/>
          </a:xfrm>
        </p:grpSpPr>
        <p:sp>
          <p:nvSpPr>
            <p:cNvPr id="4" name="AutoShape 57"/>
            <p:cNvSpPr>
              <a:spLocks noChangeAspect="1" noChangeArrowheads="1" noTextEdit="1"/>
            </p:cNvSpPr>
            <p:nvPr/>
          </p:nvSpPr>
          <p:spPr bwMode="auto">
            <a:xfrm>
              <a:off x="3009" y="2296"/>
              <a:ext cx="2319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Freeform 59"/>
            <p:cNvSpPr>
              <a:spLocks/>
            </p:cNvSpPr>
            <p:nvPr/>
          </p:nvSpPr>
          <p:spPr bwMode="auto">
            <a:xfrm>
              <a:off x="4977" y="2688"/>
              <a:ext cx="340" cy="81"/>
            </a:xfrm>
            <a:custGeom>
              <a:avLst/>
              <a:gdLst>
                <a:gd name="T0" fmla="*/ 0 w 340"/>
                <a:gd name="T1" fmla="*/ 81 h 81"/>
                <a:gd name="T2" fmla="*/ 0 w 340"/>
                <a:gd name="T3" fmla="*/ 81 h 81"/>
                <a:gd name="T4" fmla="*/ 5 w 340"/>
                <a:gd name="T5" fmla="*/ 62 h 81"/>
                <a:gd name="T6" fmla="*/ 11 w 340"/>
                <a:gd name="T7" fmla="*/ 45 h 81"/>
                <a:gd name="T8" fmla="*/ 18 w 340"/>
                <a:gd name="T9" fmla="*/ 31 h 81"/>
                <a:gd name="T10" fmla="*/ 27 w 340"/>
                <a:gd name="T11" fmla="*/ 20 h 81"/>
                <a:gd name="T12" fmla="*/ 36 w 340"/>
                <a:gd name="T13" fmla="*/ 11 h 81"/>
                <a:gd name="T14" fmla="*/ 45 w 340"/>
                <a:gd name="T15" fmla="*/ 6 h 81"/>
                <a:gd name="T16" fmla="*/ 56 w 340"/>
                <a:gd name="T17" fmla="*/ 0 h 81"/>
                <a:gd name="T18" fmla="*/ 65 w 340"/>
                <a:gd name="T19" fmla="*/ 0 h 81"/>
                <a:gd name="T20" fmla="*/ 76 w 340"/>
                <a:gd name="T21" fmla="*/ 0 h 81"/>
                <a:gd name="T22" fmla="*/ 85 w 340"/>
                <a:gd name="T23" fmla="*/ 6 h 81"/>
                <a:gd name="T24" fmla="*/ 95 w 340"/>
                <a:gd name="T25" fmla="*/ 11 h 81"/>
                <a:gd name="T26" fmla="*/ 104 w 340"/>
                <a:gd name="T27" fmla="*/ 20 h 81"/>
                <a:gd name="T28" fmla="*/ 112 w 340"/>
                <a:gd name="T29" fmla="*/ 31 h 81"/>
                <a:gd name="T30" fmla="*/ 119 w 340"/>
                <a:gd name="T31" fmla="*/ 45 h 81"/>
                <a:gd name="T32" fmla="*/ 126 w 340"/>
                <a:gd name="T33" fmla="*/ 62 h 81"/>
                <a:gd name="T34" fmla="*/ 130 w 340"/>
                <a:gd name="T35" fmla="*/ 81 h 81"/>
                <a:gd name="T36" fmla="*/ 340 w 3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30" y="81"/>
                  </a:lnTo>
                  <a:lnTo>
                    <a:pt x="34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60"/>
            <p:cNvSpPr>
              <a:spLocks/>
            </p:cNvSpPr>
            <p:nvPr/>
          </p:nvSpPr>
          <p:spPr bwMode="auto">
            <a:xfrm>
              <a:off x="4973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8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6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6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6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61"/>
            <p:cNvSpPr>
              <a:spLocks/>
            </p:cNvSpPr>
            <p:nvPr/>
          </p:nvSpPr>
          <p:spPr bwMode="auto">
            <a:xfrm>
              <a:off x="4761" y="2688"/>
              <a:ext cx="129" cy="81"/>
            </a:xfrm>
            <a:custGeom>
              <a:avLst/>
              <a:gdLst>
                <a:gd name="T0" fmla="*/ 0 w 129"/>
                <a:gd name="T1" fmla="*/ 81 h 81"/>
                <a:gd name="T2" fmla="*/ 0 w 129"/>
                <a:gd name="T3" fmla="*/ 81 h 81"/>
                <a:gd name="T4" fmla="*/ 5 w 129"/>
                <a:gd name="T5" fmla="*/ 62 h 81"/>
                <a:gd name="T6" fmla="*/ 11 w 129"/>
                <a:gd name="T7" fmla="*/ 45 h 81"/>
                <a:gd name="T8" fmla="*/ 18 w 129"/>
                <a:gd name="T9" fmla="*/ 31 h 81"/>
                <a:gd name="T10" fmla="*/ 27 w 129"/>
                <a:gd name="T11" fmla="*/ 20 h 81"/>
                <a:gd name="T12" fmla="*/ 36 w 129"/>
                <a:gd name="T13" fmla="*/ 11 h 81"/>
                <a:gd name="T14" fmla="*/ 45 w 129"/>
                <a:gd name="T15" fmla="*/ 6 h 81"/>
                <a:gd name="T16" fmla="*/ 56 w 129"/>
                <a:gd name="T17" fmla="*/ 0 h 81"/>
                <a:gd name="T18" fmla="*/ 65 w 129"/>
                <a:gd name="T19" fmla="*/ 0 h 81"/>
                <a:gd name="T20" fmla="*/ 75 w 129"/>
                <a:gd name="T21" fmla="*/ 0 h 81"/>
                <a:gd name="T22" fmla="*/ 84 w 129"/>
                <a:gd name="T23" fmla="*/ 6 h 81"/>
                <a:gd name="T24" fmla="*/ 95 w 129"/>
                <a:gd name="T25" fmla="*/ 11 h 81"/>
                <a:gd name="T26" fmla="*/ 104 w 129"/>
                <a:gd name="T27" fmla="*/ 20 h 81"/>
                <a:gd name="T28" fmla="*/ 111 w 129"/>
                <a:gd name="T29" fmla="*/ 31 h 81"/>
                <a:gd name="T30" fmla="*/ 119 w 129"/>
                <a:gd name="T31" fmla="*/ 45 h 81"/>
                <a:gd name="T32" fmla="*/ 126 w 129"/>
                <a:gd name="T33" fmla="*/ 62 h 81"/>
                <a:gd name="T34" fmla="*/ 129 w 129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1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2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4869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6 w 130"/>
                <a:gd name="T17" fmla="*/ 0 h 81"/>
                <a:gd name="T18" fmla="*/ 65 w 130"/>
                <a:gd name="T19" fmla="*/ 0 h 81"/>
                <a:gd name="T20" fmla="*/ 76 w 130"/>
                <a:gd name="T21" fmla="*/ 0 h 81"/>
                <a:gd name="T22" fmla="*/ 85 w 130"/>
                <a:gd name="T23" fmla="*/ 6 h 81"/>
                <a:gd name="T24" fmla="*/ 95 w 130"/>
                <a:gd name="T25" fmla="*/ 11 h 81"/>
                <a:gd name="T26" fmla="*/ 104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6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63"/>
            <p:cNvSpPr>
              <a:spLocks/>
            </p:cNvSpPr>
            <p:nvPr/>
          </p:nvSpPr>
          <p:spPr bwMode="auto">
            <a:xfrm>
              <a:off x="4757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5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5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5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4865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5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5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5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4273" y="2688"/>
              <a:ext cx="509" cy="81"/>
            </a:xfrm>
            <a:custGeom>
              <a:avLst/>
              <a:gdLst>
                <a:gd name="T0" fmla="*/ 0 w 509"/>
                <a:gd name="T1" fmla="*/ 81 h 81"/>
                <a:gd name="T2" fmla="*/ 0 w 509"/>
                <a:gd name="T3" fmla="*/ 81 h 81"/>
                <a:gd name="T4" fmla="*/ 5 w 509"/>
                <a:gd name="T5" fmla="*/ 62 h 81"/>
                <a:gd name="T6" fmla="*/ 11 w 509"/>
                <a:gd name="T7" fmla="*/ 45 h 81"/>
                <a:gd name="T8" fmla="*/ 18 w 509"/>
                <a:gd name="T9" fmla="*/ 31 h 81"/>
                <a:gd name="T10" fmla="*/ 27 w 509"/>
                <a:gd name="T11" fmla="*/ 20 h 81"/>
                <a:gd name="T12" fmla="*/ 36 w 509"/>
                <a:gd name="T13" fmla="*/ 11 h 81"/>
                <a:gd name="T14" fmla="*/ 45 w 509"/>
                <a:gd name="T15" fmla="*/ 6 h 81"/>
                <a:gd name="T16" fmla="*/ 54 w 509"/>
                <a:gd name="T17" fmla="*/ 0 h 81"/>
                <a:gd name="T18" fmla="*/ 65 w 509"/>
                <a:gd name="T19" fmla="*/ 0 h 81"/>
                <a:gd name="T20" fmla="*/ 76 w 509"/>
                <a:gd name="T21" fmla="*/ 0 h 81"/>
                <a:gd name="T22" fmla="*/ 85 w 509"/>
                <a:gd name="T23" fmla="*/ 6 h 81"/>
                <a:gd name="T24" fmla="*/ 94 w 509"/>
                <a:gd name="T25" fmla="*/ 11 h 81"/>
                <a:gd name="T26" fmla="*/ 103 w 509"/>
                <a:gd name="T27" fmla="*/ 20 h 81"/>
                <a:gd name="T28" fmla="*/ 112 w 509"/>
                <a:gd name="T29" fmla="*/ 31 h 81"/>
                <a:gd name="T30" fmla="*/ 119 w 509"/>
                <a:gd name="T31" fmla="*/ 45 h 81"/>
                <a:gd name="T32" fmla="*/ 124 w 509"/>
                <a:gd name="T33" fmla="*/ 62 h 81"/>
                <a:gd name="T34" fmla="*/ 130 w 509"/>
                <a:gd name="T35" fmla="*/ 81 h 81"/>
                <a:gd name="T36" fmla="*/ 380 w 509"/>
                <a:gd name="T37" fmla="*/ 81 h 81"/>
                <a:gd name="T38" fmla="*/ 380 w 509"/>
                <a:gd name="T39" fmla="*/ 81 h 81"/>
                <a:gd name="T40" fmla="*/ 380 w 509"/>
                <a:gd name="T41" fmla="*/ 81 h 81"/>
                <a:gd name="T42" fmla="*/ 385 w 509"/>
                <a:gd name="T43" fmla="*/ 62 h 81"/>
                <a:gd name="T44" fmla="*/ 391 w 509"/>
                <a:gd name="T45" fmla="*/ 45 h 81"/>
                <a:gd name="T46" fmla="*/ 398 w 509"/>
                <a:gd name="T47" fmla="*/ 31 h 81"/>
                <a:gd name="T48" fmla="*/ 407 w 509"/>
                <a:gd name="T49" fmla="*/ 20 h 81"/>
                <a:gd name="T50" fmla="*/ 416 w 509"/>
                <a:gd name="T51" fmla="*/ 11 h 81"/>
                <a:gd name="T52" fmla="*/ 425 w 509"/>
                <a:gd name="T53" fmla="*/ 6 h 81"/>
                <a:gd name="T54" fmla="*/ 436 w 509"/>
                <a:gd name="T55" fmla="*/ 0 h 81"/>
                <a:gd name="T56" fmla="*/ 445 w 509"/>
                <a:gd name="T57" fmla="*/ 0 h 81"/>
                <a:gd name="T58" fmla="*/ 455 w 509"/>
                <a:gd name="T59" fmla="*/ 0 h 81"/>
                <a:gd name="T60" fmla="*/ 464 w 509"/>
                <a:gd name="T61" fmla="*/ 6 h 81"/>
                <a:gd name="T62" fmla="*/ 475 w 509"/>
                <a:gd name="T63" fmla="*/ 11 h 81"/>
                <a:gd name="T64" fmla="*/ 484 w 509"/>
                <a:gd name="T65" fmla="*/ 20 h 81"/>
                <a:gd name="T66" fmla="*/ 491 w 509"/>
                <a:gd name="T67" fmla="*/ 31 h 81"/>
                <a:gd name="T68" fmla="*/ 499 w 509"/>
                <a:gd name="T69" fmla="*/ 45 h 81"/>
                <a:gd name="T70" fmla="*/ 506 w 509"/>
                <a:gd name="T71" fmla="*/ 62 h 81"/>
                <a:gd name="T72" fmla="*/ 509 w 509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9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5" y="62"/>
                  </a:lnTo>
                  <a:lnTo>
                    <a:pt x="391" y="45"/>
                  </a:lnTo>
                  <a:lnTo>
                    <a:pt x="398" y="31"/>
                  </a:lnTo>
                  <a:lnTo>
                    <a:pt x="407" y="20"/>
                  </a:lnTo>
                  <a:lnTo>
                    <a:pt x="416" y="11"/>
                  </a:lnTo>
                  <a:lnTo>
                    <a:pt x="425" y="6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5" y="0"/>
                  </a:lnTo>
                  <a:lnTo>
                    <a:pt x="464" y="6"/>
                  </a:lnTo>
                  <a:lnTo>
                    <a:pt x="475" y="11"/>
                  </a:lnTo>
                  <a:lnTo>
                    <a:pt x="484" y="20"/>
                  </a:lnTo>
                  <a:lnTo>
                    <a:pt x="491" y="31"/>
                  </a:lnTo>
                  <a:lnTo>
                    <a:pt x="499" y="45"/>
                  </a:lnTo>
                  <a:lnTo>
                    <a:pt x="506" y="62"/>
                  </a:lnTo>
                  <a:lnTo>
                    <a:pt x="50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4269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8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6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6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6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4057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5 w 130"/>
                <a:gd name="T21" fmla="*/ 0 h 81"/>
                <a:gd name="T22" fmla="*/ 84 w 130"/>
                <a:gd name="T23" fmla="*/ 6 h 81"/>
                <a:gd name="T24" fmla="*/ 93 w 130"/>
                <a:gd name="T25" fmla="*/ 11 h 81"/>
                <a:gd name="T26" fmla="*/ 102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4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4165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6 w 130"/>
                <a:gd name="T21" fmla="*/ 0 h 81"/>
                <a:gd name="T22" fmla="*/ 85 w 130"/>
                <a:gd name="T23" fmla="*/ 6 h 81"/>
                <a:gd name="T24" fmla="*/ 94 w 130"/>
                <a:gd name="T25" fmla="*/ 11 h 81"/>
                <a:gd name="T26" fmla="*/ 103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4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4053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7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5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5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5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4161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8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6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6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6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71"/>
            <p:cNvSpPr>
              <a:spLocks noChangeShapeType="1"/>
            </p:cNvSpPr>
            <p:nvPr/>
          </p:nvSpPr>
          <p:spPr bwMode="auto">
            <a:xfrm flipV="1">
              <a:off x="4552" y="2514"/>
              <a:ext cx="0" cy="9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Line 72"/>
            <p:cNvSpPr>
              <a:spLocks noChangeShapeType="1"/>
            </p:cNvSpPr>
            <p:nvPr/>
          </p:nvSpPr>
          <p:spPr bwMode="auto">
            <a:xfrm flipH="1">
              <a:off x="4466" y="3043"/>
              <a:ext cx="172" cy="1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73"/>
            <p:cNvSpPr>
              <a:spLocks noChangeShapeType="1"/>
            </p:cNvSpPr>
            <p:nvPr/>
          </p:nvSpPr>
          <p:spPr bwMode="auto">
            <a:xfrm flipH="1" flipV="1">
              <a:off x="4466" y="3043"/>
              <a:ext cx="172" cy="1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74"/>
            <p:cNvSpPr>
              <a:spLocks noChangeShapeType="1"/>
            </p:cNvSpPr>
            <p:nvPr/>
          </p:nvSpPr>
          <p:spPr bwMode="auto">
            <a:xfrm flipV="1">
              <a:off x="3785" y="2514"/>
              <a:ext cx="0" cy="9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75"/>
            <p:cNvSpPr>
              <a:spLocks noChangeShapeType="1"/>
            </p:cNvSpPr>
            <p:nvPr/>
          </p:nvSpPr>
          <p:spPr bwMode="auto">
            <a:xfrm flipH="1">
              <a:off x="3699" y="3036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76"/>
            <p:cNvSpPr>
              <a:spLocks noChangeShapeType="1"/>
            </p:cNvSpPr>
            <p:nvPr/>
          </p:nvSpPr>
          <p:spPr bwMode="auto">
            <a:xfrm flipH="1" flipV="1">
              <a:off x="3699" y="3036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77"/>
            <p:cNvSpPr>
              <a:spLocks/>
            </p:cNvSpPr>
            <p:nvPr/>
          </p:nvSpPr>
          <p:spPr bwMode="auto">
            <a:xfrm>
              <a:off x="3555" y="2688"/>
              <a:ext cx="523" cy="81"/>
            </a:xfrm>
            <a:custGeom>
              <a:avLst/>
              <a:gdLst>
                <a:gd name="T0" fmla="*/ 0 w 523"/>
                <a:gd name="T1" fmla="*/ 81 h 81"/>
                <a:gd name="T2" fmla="*/ 0 w 523"/>
                <a:gd name="T3" fmla="*/ 81 h 81"/>
                <a:gd name="T4" fmla="*/ 3 w 523"/>
                <a:gd name="T5" fmla="*/ 62 h 81"/>
                <a:gd name="T6" fmla="*/ 10 w 523"/>
                <a:gd name="T7" fmla="*/ 45 h 81"/>
                <a:gd name="T8" fmla="*/ 18 w 523"/>
                <a:gd name="T9" fmla="*/ 31 h 81"/>
                <a:gd name="T10" fmla="*/ 25 w 523"/>
                <a:gd name="T11" fmla="*/ 20 h 81"/>
                <a:gd name="T12" fmla="*/ 34 w 523"/>
                <a:gd name="T13" fmla="*/ 11 h 81"/>
                <a:gd name="T14" fmla="*/ 45 w 523"/>
                <a:gd name="T15" fmla="*/ 6 h 81"/>
                <a:gd name="T16" fmla="*/ 54 w 523"/>
                <a:gd name="T17" fmla="*/ 0 h 81"/>
                <a:gd name="T18" fmla="*/ 64 w 523"/>
                <a:gd name="T19" fmla="*/ 0 h 81"/>
                <a:gd name="T20" fmla="*/ 73 w 523"/>
                <a:gd name="T21" fmla="*/ 0 h 81"/>
                <a:gd name="T22" fmla="*/ 84 w 523"/>
                <a:gd name="T23" fmla="*/ 6 h 81"/>
                <a:gd name="T24" fmla="*/ 93 w 523"/>
                <a:gd name="T25" fmla="*/ 11 h 81"/>
                <a:gd name="T26" fmla="*/ 102 w 523"/>
                <a:gd name="T27" fmla="*/ 20 h 81"/>
                <a:gd name="T28" fmla="*/ 111 w 523"/>
                <a:gd name="T29" fmla="*/ 31 h 81"/>
                <a:gd name="T30" fmla="*/ 118 w 523"/>
                <a:gd name="T31" fmla="*/ 45 h 81"/>
                <a:gd name="T32" fmla="*/ 124 w 523"/>
                <a:gd name="T33" fmla="*/ 62 h 81"/>
                <a:gd name="T34" fmla="*/ 129 w 523"/>
                <a:gd name="T35" fmla="*/ 81 h 81"/>
                <a:gd name="T36" fmla="*/ 383 w 523"/>
                <a:gd name="T37" fmla="*/ 81 h 81"/>
                <a:gd name="T38" fmla="*/ 394 w 523"/>
                <a:gd name="T39" fmla="*/ 81 h 81"/>
                <a:gd name="T40" fmla="*/ 394 w 523"/>
                <a:gd name="T41" fmla="*/ 81 h 81"/>
                <a:gd name="T42" fmla="*/ 399 w 523"/>
                <a:gd name="T43" fmla="*/ 62 h 81"/>
                <a:gd name="T44" fmla="*/ 405 w 523"/>
                <a:gd name="T45" fmla="*/ 45 h 81"/>
                <a:gd name="T46" fmla="*/ 412 w 523"/>
                <a:gd name="T47" fmla="*/ 31 h 81"/>
                <a:gd name="T48" fmla="*/ 421 w 523"/>
                <a:gd name="T49" fmla="*/ 20 h 81"/>
                <a:gd name="T50" fmla="*/ 430 w 523"/>
                <a:gd name="T51" fmla="*/ 11 h 81"/>
                <a:gd name="T52" fmla="*/ 439 w 523"/>
                <a:gd name="T53" fmla="*/ 6 h 81"/>
                <a:gd name="T54" fmla="*/ 448 w 523"/>
                <a:gd name="T55" fmla="*/ 0 h 81"/>
                <a:gd name="T56" fmla="*/ 459 w 523"/>
                <a:gd name="T57" fmla="*/ 0 h 81"/>
                <a:gd name="T58" fmla="*/ 469 w 523"/>
                <a:gd name="T59" fmla="*/ 0 h 81"/>
                <a:gd name="T60" fmla="*/ 478 w 523"/>
                <a:gd name="T61" fmla="*/ 6 h 81"/>
                <a:gd name="T62" fmla="*/ 487 w 523"/>
                <a:gd name="T63" fmla="*/ 11 h 81"/>
                <a:gd name="T64" fmla="*/ 496 w 523"/>
                <a:gd name="T65" fmla="*/ 20 h 81"/>
                <a:gd name="T66" fmla="*/ 505 w 523"/>
                <a:gd name="T67" fmla="*/ 31 h 81"/>
                <a:gd name="T68" fmla="*/ 513 w 523"/>
                <a:gd name="T69" fmla="*/ 45 h 81"/>
                <a:gd name="T70" fmla="*/ 518 w 523"/>
                <a:gd name="T71" fmla="*/ 62 h 81"/>
                <a:gd name="T72" fmla="*/ 523 w 523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3" h="81">
                  <a:moveTo>
                    <a:pt x="0" y="81"/>
                  </a:moveTo>
                  <a:lnTo>
                    <a:pt x="0" y="81"/>
                  </a:lnTo>
                  <a:lnTo>
                    <a:pt x="3" y="62"/>
                  </a:lnTo>
                  <a:lnTo>
                    <a:pt x="10" y="45"/>
                  </a:lnTo>
                  <a:lnTo>
                    <a:pt x="18" y="31"/>
                  </a:lnTo>
                  <a:lnTo>
                    <a:pt x="25" y="20"/>
                  </a:lnTo>
                  <a:lnTo>
                    <a:pt x="34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1" y="31"/>
                  </a:lnTo>
                  <a:lnTo>
                    <a:pt x="118" y="45"/>
                  </a:lnTo>
                  <a:lnTo>
                    <a:pt x="124" y="62"/>
                  </a:lnTo>
                  <a:lnTo>
                    <a:pt x="129" y="81"/>
                  </a:lnTo>
                  <a:lnTo>
                    <a:pt x="383" y="81"/>
                  </a:lnTo>
                  <a:lnTo>
                    <a:pt x="394" y="81"/>
                  </a:lnTo>
                  <a:lnTo>
                    <a:pt x="394" y="81"/>
                  </a:lnTo>
                  <a:lnTo>
                    <a:pt x="399" y="62"/>
                  </a:lnTo>
                  <a:lnTo>
                    <a:pt x="405" y="45"/>
                  </a:lnTo>
                  <a:lnTo>
                    <a:pt x="412" y="31"/>
                  </a:lnTo>
                  <a:lnTo>
                    <a:pt x="421" y="20"/>
                  </a:lnTo>
                  <a:lnTo>
                    <a:pt x="430" y="11"/>
                  </a:lnTo>
                  <a:lnTo>
                    <a:pt x="439" y="6"/>
                  </a:lnTo>
                  <a:lnTo>
                    <a:pt x="448" y="0"/>
                  </a:lnTo>
                  <a:lnTo>
                    <a:pt x="459" y="0"/>
                  </a:lnTo>
                  <a:lnTo>
                    <a:pt x="469" y="0"/>
                  </a:lnTo>
                  <a:lnTo>
                    <a:pt x="478" y="6"/>
                  </a:lnTo>
                  <a:lnTo>
                    <a:pt x="487" y="11"/>
                  </a:lnTo>
                  <a:lnTo>
                    <a:pt x="496" y="20"/>
                  </a:lnTo>
                  <a:lnTo>
                    <a:pt x="505" y="31"/>
                  </a:lnTo>
                  <a:lnTo>
                    <a:pt x="513" y="45"/>
                  </a:lnTo>
                  <a:lnTo>
                    <a:pt x="518" y="62"/>
                  </a:lnTo>
                  <a:lnTo>
                    <a:pt x="523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78"/>
            <p:cNvSpPr>
              <a:spLocks/>
            </p:cNvSpPr>
            <p:nvPr/>
          </p:nvSpPr>
          <p:spPr bwMode="auto">
            <a:xfrm>
              <a:off x="3549" y="2769"/>
              <a:ext cx="31" cy="81"/>
            </a:xfrm>
            <a:custGeom>
              <a:avLst/>
              <a:gdLst>
                <a:gd name="T0" fmla="*/ 6 w 31"/>
                <a:gd name="T1" fmla="*/ 0 h 81"/>
                <a:gd name="T2" fmla="*/ 6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6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4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6" y="0"/>
                  </a:moveTo>
                  <a:lnTo>
                    <a:pt x="6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79"/>
            <p:cNvSpPr>
              <a:spLocks/>
            </p:cNvSpPr>
            <p:nvPr/>
          </p:nvSpPr>
          <p:spPr bwMode="auto">
            <a:xfrm>
              <a:off x="3020" y="2688"/>
              <a:ext cx="340" cy="81"/>
            </a:xfrm>
            <a:custGeom>
              <a:avLst/>
              <a:gdLst>
                <a:gd name="T0" fmla="*/ 0 w 340"/>
                <a:gd name="T1" fmla="*/ 81 h 81"/>
                <a:gd name="T2" fmla="*/ 210 w 340"/>
                <a:gd name="T3" fmla="*/ 81 h 81"/>
                <a:gd name="T4" fmla="*/ 210 w 340"/>
                <a:gd name="T5" fmla="*/ 81 h 81"/>
                <a:gd name="T6" fmla="*/ 214 w 340"/>
                <a:gd name="T7" fmla="*/ 62 h 81"/>
                <a:gd name="T8" fmla="*/ 221 w 340"/>
                <a:gd name="T9" fmla="*/ 45 h 81"/>
                <a:gd name="T10" fmla="*/ 228 w 340"/>
                <a:gd name="T11" fmla="*/ 31 h 81"/>
                <a:gd name="T12" fmla="*/ 236 w 340"/>
                <a:gd name="T13" fmla="*/ 20 h 81"/>
                <a:gd name="T14" fmla="*/ 245 w 340"/>
                <a:gd name="T15" fmla="*/ 11 h 81"/>
                <a:gd name="T16" fmla="*/ 255 w 340"/>
                <a:gd name="T17" fmla="*/ 6 h 81"/>
                <a:gd name="T18" fmla="*/ 264 w 340"/>
                <a:gd name="T19" fmla="*/ 0 h 81"/>
                <a:gd name="T20" fmla="*/ 275 w 340"/>
                <a:gd name="T21" fmla="*/ 0 h 81"/>
                <a:gd name="T22" fmla="*/ 284 w 340"/>
                <a:gd name="T23" fmla="*/ 0 h 81"/>
                <a:gd name="T24" fmla="*/ 295 w 340"/>
                <a:gd name="T25" fmla="*/ 6 h 81"/>
                <a:gd name="T26" fmla="*/ 304 w 340"/>
                <a:gd name="T27" fmla="*/ 11 h 81"/>
                <a:gd name="T28" fmla="*/ 313 w 340"/>
                <a:gd name="T29" fmla="*/ 20 h 81"/>
                <a:gd name="T30" fmla="*/ 322 w 340"/>
                <a:gd name="T31" fmla="*/ 31 h 81"/>
                <a:gd name="T32" fmla="*/ 329 w 340"/>
                <a:gd name="T33" fmla="*/ 45 h 81"/>
                <a:gd name="T34" fmla="*/ 335 w 340"/>
                <a:gd name="T35" fmla="*/ 62 h 81"/>
                <a:gd name="T36" fmla="*/ 340 w 3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0" h="81">
                  <a:moveTo>
                    <a:pt x="0" y="81"/>
                  </a:moveTo>
                  <a:lnTo>
                    <a:pt x="210" y="81"/>
                  </a:lnTo>
                  <a:lnTo>
                    <a:pt x="210" y="81"/>
                  </a:lnTo>
                  <a:lnTo>
                    <a:pt x="214" y="62"/>
                  </a:lnTo>
                  <a:lnTo>
                    <a:pt x="221" y="45"/>
                  </a:lnTo>
                  <a:lnTo>
                    <a:pt x="228" y="31"/>
                  </a:lnTo>
                  <a:lnTo>
                    <a:pt x="236" y="20"/>
                  </a:lnTo>
                  <a:lnTo>
                    <a:pt x="245" y="11"/>
                  </a:lnTo>
                  <a:lnTo>
                    <a:pt x="255" y="6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95" y="6"/>
                  </a:lnTo>
                  <a:lnTo>
                    <a:pt x="304" y="11"/>
                  </a:lnTo>
                  <a:lnTo>
                    <a:pt x="313" y="20"/>
                  </a:lnTo>
                  <a:lnTo>
                    <a:pt x="322" y="31"/>
                  </a:lnTo>
                  <a:lnTo>
                    <a:pt x="329" y="45"/>
                  </a:lnTo>
                  <a:lnTo>
                    <a:pt x="335" y="62"/>
                  </a:lnTo>
                  <a:lnTo>
                    <a:pt x="34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80"/>
            <p:cNvSpPr>
              <a:spLocks/>
            </p:cNvSpPr>
            <p:nvPr/>
          </p:nvSpPr>
          <p:spPr bwMode="auto">
            <a:xfrm>
              <a:off x="3338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4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6 w 130"/>
                <a:gd name="T11" fmla="*/ 20 h 81"/>
                <a:gd name="T12" fmla="*/ 35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4 w 130"/>
                <a:gd name="T21" fmla="*/ 0 h 81"/>
                <a:gd name="T22" fmla="*/ 85 w 130"/>
                <a:gd name="T23" fmla="*/ 6 h 81"/>
                <a:gd name="T24" fmla="*/ 94 w 130"/>
                <a:gd name="T25" fmla="*/ 11 h 81"/>
                <a:gd name="T26" fmla="*/ 103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5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4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6" y="20"/>
                  </a:lnTo>
                  <a:lnTo>
                    <a:pt x="35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5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81"/>
            <p:cNvSpPr>
              <a:spLocks/>
            </p:cNvSpPr>
            <p:nvPr/>
          </p:nvSpPr>
          <p:spPr bwMode="auto">
            <a:xfrm>
              <a:off x="3447" y="2688"/>
              <a:ext cx="129" cy="81"/>
            </a:xfrm>
            <a:custGeom>
              <a:avLst/>
              <a:gdLst>
                <a:gd name="T0" fmla="*/ 0 w 129"/>
                <a:gd name="T1" fmla="*/ 81 h 81"/>
                <a:gd name="T2" fmla="*/ 0 w 129"/>
                <a:gd name="T3" fmla="*/ 81 h 81"/>
                <a:gd name="T4" fmla="*/ 3 w 129"/>
                <a:gd name="T5" fmla="*/ 62 h 81"/>
                <a:gd name="T6" fmla="*/ 10 w 129"/>
                <a:gd name="T7" fmla="*/ 45 h 81"/>
                <a:gd name="T8" fmla="*/ 18 w 129"/>
                <a:gd name="T9" fmla="*/ 31 h 81"/>
                <a:gd name="T10" fmla="*/ 25 w 129"/>
                <a:gd name="T11" fmla="*/ 20 h 81"/>
                <a:gd name="T12" fmla="*/ 34 w 129"/>
                <a:gd name="T13" fmla="*/ 11 h 81"/>
                <a:gd name="T14" fmla="*/ 45 w 129"/>
                <a:gd name="T15" fmla="*/ 6 h 81"/>
                <a:gd name="T16" fmla="*/ 54 w 129"/>
                <a:gd name="T17" fmla="*/ 0 h 81"/>
                <a:gd name="T18" fmla="*/ 64 w 129"/>
                <a:gd name="T19" fmla="*/ 0 h 81"/>
                <a:gd name="T20" fmla="*/ 73 w 129"/>
                <a:gd name="T21" fmla="*/ 0 h 81"/>
                <a:gd name="T22" fmla="*/ 84 w 129"/>
                <a:gd name="T23" fmla="*/ 6 h 81"/>
                <a:gd name="T24" fmla="*/ 93 w 129"/>
                <a:gd name="T25" fmla="*/ 11 h 81"/>
                <a:gd name="T26" fmla="*/ 102 w 129"/>
                <a:gd name="T27" fmla="*/ 20 h 81"/>
                <a:gd name="T28" fmla="*/ 111 w 129"/>
                <a:gd name="T29" fmla="*/ 31 h 81"/>
                <a:gd name="T30" fmla="*/ 118 w 129"/>
                <a:gd name="T31" fmla="*/ 45 h 81"/>
                <a:gd name="T32" fmla="*/ 124 w 129"/>
                <a:gd name="T33" fmla="*/ 62 h 81"/>
                <a:gd name="T34" fmla="*/ 129 w 129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0" y="81"/>
                  </a:moveTo>
                  <a:lnTo>
                    <a:pt x="0" y="81"/>
                  </a:lnTo>
                  <a:lnTo>
                    <a:pt x="3" y="62"/>
                  </a:lnTo>
                  <a:lnTo>
                    <a:pt x="10" y="45"/>
                  </a:lnTo>
                  <a:lnTo>
                    <a:pt x="18" y="31"/>
                  </a:lnTo>
                  <a:lnTo>
                    <a:pt x="25" y="20"/>
                  </a:lnTo>
                  <a:lnTo>
                    <a:pt x="34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1" y="31"/>
                  </a:lnTo>
                  <a:lnTo>
                    <a:pt x="118" y="45"/>
                  </a:lnTo>
                  <a:lnTo>
                    <a:pt x="124" y="62"/>
                  </a:lnTo>
                  <a:lnTo>
                    <a:pt x="12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3333" y="2769"/>
              <a:ext cx="31" cy="81"/>
            </a:xfrm>
            <a:custGeom>
              <a:avLst/>
              <a:gdLst>
                <a:gd name="T0" fmla="*/ 5 w 31"/>
                <a:gd name="T1" fmla="*/ 0 h 81"/>
                <a:gd name="T2" fmla="*/ 5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5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3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5" y="0"/>
                  </a:moveTo>
                  <a:lnTo>
                    <a:pt x="5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5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3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83"/>
            <p:cNvSpPr>
              <a:spLocks/>
            </p:cNvSpPr>
            <p:nvPr/>
          </p:nvSpPr>
          <p:spPr bwMode="auto">
            <a:xfrm>
              <a:off x="3441" y="2769"/>
              <a:ext cx="31" cy="81"/>
            </a:xfrm>
            <a:custGeom>
              <a:avLst/>
              <a:gdLst>
                <a:gd name="T0" fmla="*/ 6 w 31"/>
                <a:gd name="T1" fmla="*/ 0 h 81"/>
                <a:gd name="T2" fmla="*/ 6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6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4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6" y="0"/>
                  </a:moveTo>
                  <a:lnTo>
                    <a:pt x="6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84"/>
            <p:cNvSpPr>
              <a:spLocks/>
            </p:cNvSpPr>
            <p:nvPr/>
          </p:nvSpPr>
          <p:spPr bwMode="auto">
            <a:xfrm>
              <a:off x="3753" y="2730"/>
              <a:ext cx="64" cy="65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2 h 65"/>
                <a:gd name="T4" fmla="*/ 64 w 64"/>
                <a:gd name="T5" fmla="*/ 25 h 65"/>
                <a:gd name="T6" fmla="*/ 63 w 64"/>
                <a:gd name="T7" fmla="*/ 20 h 65"/>
                <a:gd name="T8" fmla="*/ 59 w 64"/>
                <a:gd name="T9" fmla="*/ 14 h 65"/>
                <a:gd name="T10" fmla="*/ 55 w 64"/>
                <a:gd name="T11" fmla="*/ 9 h 65"/>
                <a:gd name="T12" fmla="*/ 50 w 64"/>
                <a:gd name="T13" fmla="*/ 5 h 65"/>
                <a:gd name="T14" fmla="*/ 45 w 64"/>
                <a:gd name="T15" fmla="*/ 2 h 65"/>
                <a:gd name="T16" fmla="*/ 39 w 64"/>
                <a:gd name="T17" fmla="*/ 0 h 65"/>
                <a:gd name="T18" fmla="*/ 32 w 64"/>
                <a:gd name="T19" fmla="*/ 0 h 65"/>
                <a:gd name="T20" fmla="*/ 32 w 64"/>
                <a:gd name="T21" fmla="*/ 0 h 65"/>
                <a:gd name="T22" fmla="*/ 27 w 64"/>
                <a:gd name="T23" fmla="*/ 0 h 65"/>
                <a:gd name="T24" fmla="*/ 19 w 64"/>
                <a:gd name="T25" fmla="*/ 2 h 65"/>
                <a:gd name="T26" fmla="*/ 14 w 64"/>
                <a:gd name="T27" fmla="*/ 5 h 65"/>
                <a:gd name="T28" fmla="*/ 10 w 64"/>
                <a:gd name="T29" fmla="*/ 9 h 65"/>
                <a:gd name="T30" fmla="*/ 5 w 64"/>
                <a:gd name="T31" fmla="*/ 14 h 65"/>
                <a:gd name="T32" fmla="*/ 3 w 64"/>
                <a:gd name="T33" fmla="*/ 20 h 65"/>
                <a:gd name="T34" fmla="*/ 1 w 64"/>
                <a:gd name="T35" fmla="*/ 25 h 65"/>
                <a:gd name="T36" fmla="*/ 0 w 64"/>
                <a:gd name="T37" fmla="*/ 32 h 65"/>
                <a:gd name="T38" fmla="*/ 0 w 64"/>
                <a:gd name="T39" fmla="*/ 32 h 65"/>
                <a:gd name="T40" fmla="*/ 1 w 64"/>
                <a:gd name="T41" fmla="*/ 38 h 65"/>
                <a:gd name="T42" fmla="*/ 3 w 64"/>
                <a:gd name="T43" fmla="*/ 45 h 65"/>
                <a:gd name="T44" fmla="*/ 5 w 64"/>
                <a:gd name="T45" fmla="*/ 50 h 65"/>
                <a:gd name="T46" fmla="*/ 10 w 64"/>
                <a:gd name="T47" fmla="*/ 54 h 65"/>
                <a:gd name="T48" fmla="*/ 14 w 64"/>
                <a:gd name="T49" fmla="*/ 59 h 65"/>
                <a:gd name="T50" fmla="*/ 19 w 64"/>
                <a:gd name="T51" fmla="*/ 61 h 65"/>
                <a:gd name="T52" fmla="*/ 27 w 64"/>
                <a:gd name="T53" fmla="*/ 63 h 65"/>
                <a:gd name="T54" fmla="*/ 32 w 64"/>
                <a:gd name="T55" fmla="*/ 65 h 65"/>
                <a:gd name="T56" fmla="*/ 32 w 64"/>
                <a:gd name="T57" fmla="*/ 65 h 65"/>
                <a:gd name="T58" fmla="*/ 39 w 64"/>
                <a:gd name="T59" fmla="*/ 63 h 65"/>
                <a:gd name="T60" fmla="*/ 45 w 64"/>
                <a:gd name="T61" fmla="*/ 61 h 65"/>
                <a:gd name="T62" fmla="*/ 50 w 64"/>
                <a:gd name="T63" fmla="*/ 59 h 65"/>
                <a:gd name="T64" fmla="*/ 55 w 64"/>
                <a:gd name="T65" fmla="*/ 54 h 65"/>
                <a:gd name="T66" fmla="*/ 59 w 64"/>
                <a:gd name="T67" fmla="*/ 50 h 65"/>
                <a:gd name="T68" fmla="*/ 63 w 64"/>
                <a:gd name="T69" fmla="*/ 45 h 65"/>
                <a:gd name="T70" fmla="*/ 64 w 64"/>
                <a:gd name="T71" fmla="*/ 38 h 65"/>
                <a:gd name="T72" fmla="*/ 64 w 64"/>
                <a:gd name="T73" fmla="*/ 32 h 65"/>
                <a:gd name="T74" fmla="*/ 64 w 64"/>
                <a:gd name="T7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2"/>
                  </a:lnTo>
                  <a:lnTo>
                    <a:pt x="64" y="25"/>
                  </a:lnTo>
                  <a:lnTo>
                    <a:pt x="63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10" y="54"/>
                  </a:lnTo>
                  <a:lnTo>
                    <a:pt x="14" y="59"/>
                  </a:lnTo>
                  <a:lnTo>
                    <a:pt x="19" y="61"/>
                  </a:lnTo>
                  <a:lnTo>
                    <a:pt x="27" y="63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9" y="63"/>
                  </a:lnTo>
                  <a:lnTo>
                    <a:pt x="45" y="61"/>
                  </a:lnTo>
                  <a:lnTo>
                    <a:pt x="50" y="59"/>
                  </a:lnTo>
                  <a:lnTo>
                    <a:pt x="55" y="54"/>
                  </a:lnTo>
                  <a:lnTo>
                    <a:pt x="59" y="50"/>
                  </a:lnTo>
                  <a:lnTo>
                    <a:pt x="63" y="45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85"/>
            <p:cNvSpPr>
              <a:spLocks/>
            </p:cNvSpPr>
            <p:nvPr/>
          </p:nvSpPr>
          <p:spPr bwMode="auto">
            <a:xfrm>
              <a:off x="4520" y="2728"/>
              <a:ext cx="64" cy="65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2 h 65"/>
                <a:gd name="T4" fmla="*/ 63 w 64"/>
                <a:gd name="T5" fmla="*/ 25 h 65"/>
                <a:gd name="T6" fmla="*/ 61 w 64"/>
                <a:gd name="T7" fmla="*/ 20 h 65"/>
                <a:gd name="T8" fmla="*/ 57 w 64"/>
                <a:gd name="T9" fmla="*/ 14 h 65"/>
                <a:gd name="T10" fmla="*/ 54 w 64"/>
                <a:gd name="T11" fmla="*/ 9 h 65"/>
                <a:gd name="T12" fmla="*/ 50 w 64"/>
                <a:gd name="T13" fmla="*/ 5 h 65"/>
                <a:gd name="T14" fmla="*/ 45 w 64"/>
                <a:gd name="T15" fmla="*/ 2 h 65"/>
                <a:gd name="T16" fmla="*/ 37 w 64"/>
                <a:gd name="T17" fmla="*/ 0 h 65"/>
                <a:gd name="T18" fmla="*/ 32 w 64"/>
                <a:gd name="T19" fmla="*/ 0 h 65"/>
                <a:gd name="T20" fmla="*/ 32 w 64"/>
                <a:gd name="T21" fmla="*/ 0 h 65"/>
                <a:gd name="T22" fmla="*/ 25 w 64"/>
                <a:gd name="T23" fmla="*/ 0 h 65"/>
                <a:gd name="T24" fmla="*/ 19 w 64"/>
                <a:gd name="T25" fmla="*/ 2 h 65"/>
                <a:gd name="T26" fmla="*/ 12 w 64"/>
                <a:gd name="T27" fmla="*/ 5 h 65"/>
                <a:gd name="T28" fmla="*/ 9 w 64"/>
                <a:gd name="T29" fmla="*/ 9 h 65"/>
                <a:gd name="T30" fmla="*/ 5 w 64"/>
                <a:gd name="T31" fmla="*/ 14 h 65"/>
                <a:gd name="T32" fmla="*/ 1 w 64"/>
                <a:gd name="T33" fmla="*/ 20 h 65"/>
                <a:gd name="T34" fmla="*/ 0 w 64"/>
                <a:gd name="T35" fmla="*/ 25 h 65"/>
                <a:gd name="T36" fmla="*/ 0 w 64"/>
                <a:gd name="T37" fmla="*/ 32 h 65"/>
                <a:gd name="T38" fmla="*/ 0 w 64"/>
                <a:gd name="T39" fmla="*/ 32 h 65"/>
                <a:gd name="T40" fmla="*/ 0 w 64"/>
                <a:gd name="T41" fmla="*/ 40 h 65"/>
                <a:gd name="T42" fmla="*/ 1 w 64"/>
                <a:gd name="T43" fmla="*/ 45 h 65"/>
                <a:gd name="T44" fmla="*/ 5 w 64"/>
                <a:gd name="T45" fmla="*/ 50 h 65"/>
                <a:gd name="T46" fmla="*/ 9 w 64"/>
                <a:gd name="T47" fmla="*/ 56 h 65"/>
                <a:gd name="T48" fmla="*/ 12 w 64"/>
                <a:gd name="T49" fmla="*/ 59 h 65"/>
                <a:gd name="T50" fmla="*/ 19 w 64"/>
                <a:gd name="T51" fmla="*/ 63 h 65"/>
                <a:gd name="T52" fmla="*/ 25 w 64"/>
                <a:gd name="T53" fmla="*/ 65 h 65"/>
                <a:gd name="T54" fmla="*/ 32 w 64"/>
                <a:gd name="T55" fmla="*/ 65 h 65"/>
                <a:gd name="T56" fmla="*/ 32 w 64"/>
                <a:gd name="T57" fmla="*/ 65 h 65"/>
                <a:gd name="T58" fmla="*/ 37 w 64"/>
                <a:gd name="T59" fmla="*/ 65 h 65"/>
                <a:gd name="T60" fmla="*/ 45 w 64"/>
                <a:gd name="T61" fmla="*/ 63 h 65"/>
                <a:gd name="T62" fmla="*/ 50 w 64"/>
                <a:gd name="T63" fmla="*/ 59 h 65"/>
                <a:gd name="T64" fmla="*/ 54 w 64"/>
                <a:gd name="T65" fmla="*/ 56 h 65"/>
                <a:gd name="T66" fmla="*/ 57 w 64"/>
                <a:gd name="T67" fmla="*/ 50 h 65"/>
                <a:gd name="T68" fmla="*/ 61 w 64"/>
                <a:gd name="T69" fmla="*/ 45 h 65"/>
                <a:gd name="T70" fmla="*/ 63 w 64"/>
                <a:gd name="T71" fmla="*/ 40 h 65"/>
                <a:gd name="T72" fmla="*/ 64 w 64"/>
                <a:gd name="T73" fmla="*/ 32 h 65"/>
                <a:gd name="T74" fmla="*/ 64 w 64"/>
                <a:gd name="T7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2"/>
                  </a:lnTo>
                  <a:lnTo>
                    <a:pt x="63" y="25"/>
                  </a:lnTo>
                  <a:lnTo>
                    <a:pt x="61" y="20"/>
                  </a:lnTo>
                  <a:lnTo>
                    <a:pt x="57" y="14"/>
                  </a:lnTo>
                  <a:lnTo>
                    <a:pt x="54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2" y="59"/>
                  </a:lnTo>
                  <a:lnTo>
                    <a:pt x="19" y="6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0" y="59"/>
                  </a:lnTo>
                  <a:lnTo>
                    <a:pt x="54" y="56"/>
                  </a:lnTo>
                  <a:lnTo>
                    <a:pt x="57" y="50"/>
                  </a:lnTo>
                  <a:lnTo>
                    <a:pt x="61" y="45"/>
                  </a:lnTo>
                  <a:lnTo>
                    <a:pt x="63" y="40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 flipH="1">
              <a:off x="3612" y="3477"/>
              <a:ext cx="3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87"/>
            <p:cNvSpPr>
              <a:spLocks noChangeShapeType="1"/>
            </p:cNvSpPr>
            <p:nvPr/>
          </p:nvSpPr>
          <p:spPr bwMode="auto">
            <a:xfrm flipH="1">
              <a:off x="3688" y="3553"/>
              <a:ext cx="1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88"/>
            <p:cNvSpPr>
              <a:spLocks noChangeShapeType="1"/>
            </p:cNvSpPr>
            <p:nvPr/>
          </p:nvSpPr>
          <p:spPr bwMode="auto">
            <a:xfrm flipH="1">
              <a:off x="3763" y="3628"/>
              <a:ext cx="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89"/>
            <p:cNvSpPr>
              <a:spLocks noChangeShapeType="1"/>
            </p:cNvSpPr>
            <p:nvPr/>
          </p:nvSpPr>
          <p:spPr bwMode="auto">
            <a:xfrm flipH="1">
              <a:off x="4379" y="3486"/>
              <a:ext cx="3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 flipH="1">
              <a:off x="4455" y="3562"/>
              <a:ext cx="1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91"/>
            <p:cNvSpPr>
              <a:spLocks noChangeShapeType="1"/>
            </p:cNvSpPr>
            <p:nvPr/>
          </p:nvSpPr>
          <p:spPr bwMode="auto">
            <a:xfrm flipH="1">
              <a:off x="4530" y="3637"/>
              <a:ext cx="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92"/>
            <p:cNvSpPr>
              <a:spLocks/>
            </p:cNvSpPr>
            <p:nvPr/>
          </p:nvSpPr>
          <p:spPr bwMode="auto">
            <a:xfrm>
              <a:off x="3742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2 w 86"/>
                <a:gd name="T5" fmla="*/ 36 h 152"/>
                <a:gd name="T6" fmla="*/ 61 w 86"/>
                <a:gd name="T7" fmla="*/ 67 h 152"/>
                <a:gd name="T8" fmla="*/ 54 w 86"/>
                <a:gd name="T9" fmla="*/ 103 h 152"/>
                <a:gd name="T10" fmla="*/ 43 w 86"/>
                <a:gd name="T11" fmla="*/ 152 h 152"/>
                <a:gd name="T12" fmla="*/ 43 w 86"/>
                <a:gd name="T13" fmla="*/ 152 h 152"/>
                <a:gd name="T14" fmla="*/ 34 w 86"/>
                <a:gd name="T15" fmla="*/ 103 h 152"/>
                <a:gd name="T16" fmla="*/ 27 w 86"/>
                <a:gd name="T17" fmla="*/ 67 h 152"/>
                <a:gd name="T18" fmla="*/ 16 w 86"/>
                <a:gd name="T19" fmla="*/ 36 h 152"/>
                <a:gd name="T20" fmla="*/ 0 w 86"/>
                <a:gd name="T21" fmla="*/ 0 h 152"/>
                <a:gd name="T22" fmla="*/ 0 w 86"/>
                <a:gd name="T23" fmla="*/ 0 h 152"/>
                <a:gd name="T24" fmla="*/ 23 w 86"/>
                <a:gd name="T25" fmla="*/ 8 h 152"/>
                <a:gd name="T26" fmla="*/ 43 w 86"/>
                <a:gd name="T27" fmla="*/ 9 h 152"/>
                <a:gd name="T28" fmla="*/ 65 w 86"/>
                <a:gd name="T29" fmla="*/ 8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2" y="36"/>
                  </a:lnTo>
                  <a:lnTo>
                    <a:pt x="61" y="67"/>
                  </a:lnTo>
                  <a:lnTo>
                    <a:pt x="54" y="103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4" y="103"/>
                  </a:lnTo>
                  <a:lnTo>
                    <a:pt x="27" y="67"/>
                  </a:lnTo>
                  <a:lnTo>
                    <a:pt x="16" y="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8"/>
                  </a:lnTo>
                  <a:lnTo>
                    <a:pt x="43" y="9"/>
                  </a:lnTo>
                  <a:lnTo>
                    <a:pt x="65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93"/>
            <p:cNvSpPr>
              <a:spLocks/>
            </p:cNvSpPr>
            <p:nvPr/>
          </p:nvSpPr>
          <p:spPr bwMode="auto">
            <a:xfrm>
              <a:off x="3742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2 w 86"/>
                <a:gd name="T5" fmla="*/ 36 h 152"/>
                <a:gd name="T6" fmla="*/ 61 w 86"/>
                <a:gd name="T7" fmla="*/ 67 h 152"/>
                <a:gd name="T8" fmla="*/ 54 w 86"/>
                <a:gd name="T9" fmla="*/ 103 h 152"/>
                <a:gd name="T10" fmla="*/ 43 w 86"/>
                <a:gd name="T11" fmla="*/ 152 h 152"/>
                <a:gd name="T12" fmla="*/ 43 w 86"/>
                <a:gd name="T13" fmla="*/ 152 h 152"/>
                <a:gd name="T14" fmla="*/ 34 w 86"/>
                <a:gd name="T15" fmla="*/ 103 h 152"/>
                <a:gd name="T16" fmla="*/ 27 w 86"/>
                <a:gd name="T17" fmla="*/ 67 h 152"/>
                <a:gd name="T18" fmla="*/ 16 w 86"/>
                <a:gd name="T19" fmla="*/ 36 h 152"/>
                <a:gd name="T20" fmla="*/ 0 w 86"/>
                <a:gd name="T21" fmla="*/ 0 h 152"/>
                <a:gd name="T22" fmla="*/ 0 w 86"/>
                <a:gd name="T23" fmla="*/ 0 h 152"/>
                <a:gd name="T24" fmla="*/ 23 w 86"/>
                <a:gd name="T25" fmla="*/ 8 h 152"/>
                <a:gd name="T26" fmla="*/ 43 w 86"/>
                <a:gd name="T27" fmla="*/ 9 h 152"/>
                <a:gd name="T28" fmla="*/ 65 w 86"/>
                <a:gd name="T29" fmla="*/ 8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2" y="36"/>
                  </a:lnTo>
                  <a:lnTo>
                    <a:pt x="61" y="67"/>
                  </a:lnTo>
                  <a:lnTo>
                    <a:pt x="54" y="103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4" y="103"/>
                  </a:lnTo>
                  <a:lnTo>
                    <a:pt x="27" y="67"/>
                  </a:lnTo>
                  <a:lnTo>
                    <a:pt x="16" y="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8"/>
                  </a:lnTo>
                  <a:lnTo>
                    <a:pt x="43" y="9"/>
                  </a:lnTo>
                  <a:lnTo>
                    <a:pt x="65" y="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4509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0 w 86"/>
                <a:gd name="T5" fmla="*/ 35 h 152"/>
                <a:gd name="T6" fmla="*/ 59 w 86"/>
                <a:gd name="T7" fmla="*/ 65 h 152"/>
                <a:gd name="T8" fmla="*/ 52 w 86"/>
                <a:gd name="T9" fmla="*/ 101 h 152"/>
                <a:gd name="T10" fmla="*/ 43 w 86"/>
                <a:gd name="T11" fmla="*/ 152 h 152"/>
                <a:gd name="T12" fmla="*/ 43 w 86"/>
                <a:gd name="T13" fmla="*/ 152 h 152"/>
                <a:gd name="T14" fmla="*/ 32 w 86"/>
                <a:gd name="T15" fmla="*/ 101 h 152"/>
                <a:gd name="T16" fmla="*/ 25 w 86"/>
                <a:gd name="T17" fmla="*/ 65 h 152"/>
                <a:gd name="T18" fmla="*/ 14 w 86"/>
                <a:gd name="T19" fmla="*/ 35 h 152"/>
                <a:gd name="T20" fmla="*/ 0 w 86"/>
                <a:gd name="T21" fmla="*/ 0 h 152"/>
                <a:gd name="T22" fmla="*/ 0 w 86"/>
                <a:gd name="T23" fmla="*/ 0 h 152"/>
                <a:gd name="T24" fmla="*/ 21 w 86"/>
                <a:gd name="T25" fmla="*/ 6 h 152"/>
                <a:gd name="T26" fmla="*/ 43 w 86"/>
                <a:gd name="T27" fmla="*/ 8 h 152"/>
                <a:gd name="T28" fmla="*/ 63 w 86"/>
                <a:gd name="T29" fmla="*/ 6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59" y="65"/>
                  </a:lnTo>
                  <a:lnTo>
                    <a:pt x="52" y="101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2" y="101"/>
                  </a:lnTo>
                  <a:lnTo>
                    <a:pt x="25" y="65"/>
                  </a:lnTo>
                  <a:lnTo>
                    <a:pt x="14" y="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63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95"/>
            <p:cNvSpPr>
              <a:spLocks/>
            </p:cNvSpPr>
            <p:nvPr/>
          </p:nvSpPr>
          <p:spPr bwMode="auto">
            <a:xfrm>
              <a:off x="4509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0 w 86"/>
                <a:gd name="T5" fmla="*/ 35 h 152"/>
                <a:gd name="T6" fmla="*/ 59 w 86"/>
                <a:gd name="T7" fmla="*/ 65 h 152"/>
                <a:gd name="T8" fmla="*/ 52 w 86"/>
                <a:gd name="T9" fmla="*/ 101 h 152"/>
                <a:gd name="T10" fmla="*/ 43 w 86"/>
                <a:gd name="T11" fmla="*/ 152 h 152"/>
                <a:gd name="T12" fmla="*/ 43 w 86"/>
                <a:gd name="T13" fmla="*/ 152 h 152"/>
                <a:gd name="T14" fmla="*/ 32 w 86"/>
                <a:gd name="T15" fmla="*/ 101 h 152"/>
                <a:gd name="T16" fmla="*/ 25 w 86"/>
                <a:gd name="T17" fmla="*/ 65 h 152"/>
                <a:gd name="T18" fmla="*/ 14 w 86"/>
                <a:gd name="T19" fmla="*/ 35 h 152"/>
                <a:gd name="T20" fmla="*/ 0 w 86"/>
                <a:gd name="T21" fmla="*/ 0 h 152"/>
                <a:gd name="T22" fmla="*/ 0 w 86"/>
                <a:gd name="T23" fmla="*/ 0 h 152"/>
                <a:gd name="T24" fmla="*/ 21 w 86"/>
                <a:gd name="T25" fmla="*/ 6 h 152"/>
                <a:gd name="T26" fmla="*/ 43 w 86"/>
                <a:gd name="T27" fmla="*/ 8 h 152"/>
                <a:gd name="T28" fmla="*/ 63 w 86"/>
                <a:gd name="T29" fmla="*/ 6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59" y="65"/>
                  </a:lnTo>
                  <a:lnTo>
                    <a:pt x="52" y="101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2" y="101"/>
                  </a:lnTo>
                  <a:lnTo>
                    <a:pt x="25" y="65"/>
                  </a:lnTo>
                  <a:lnTo>
                    <a:pt x="14" y="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63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96"/>
            <p:cNvSpPr>
              <a:spLocks/>
            </p:cNvSpPr>
            <p:nvPr/>
          </p:nvSpPr>
          <p:spPr bwMode="auto">
            <a:xfrm>
              <a:off x="4104" y="3076"/>
              <a:ext cx="144" cy="102"/>
            </a:xfrm>
            <a:custGeom>
              <a:avLst/>
              <a:gdLst>
                <a:gd name="T0" fmla="*/ 144 w 144"/>
                <a:gd name="T1" fmla="*/ 30 h 102"/>
                <a:gd name="T2" fmla="*/ 144 w 144"/>
                <a:gd name="T3" fmla="*/ 30 h 102"/>
                <a:gd name="T4" fmla="*/ 129 w 144"/>
                <a:gd name="T5" fmla="*/ 18 h 102"/>
                <a:gd name="T6" fmla="*/ 111 w 144"/>
                <a:gd name="T7" fmla="*/ 9 h 102"/>
                <a:gd name="T8" fmla="*/ 92 w 144"/>
                <a:gd name="T9" fmla="*/ 1 h 102"/>
                <a:gd name="T10" fmla="*/ 72 w 144"/>
                <a:gd name="T11" fmla="*/ 0 h 102"/>
                <a:gd name="T12" fmla="*/ 72 w 144"/>
                <a:gd name="T13" fmla="*/ 0 h 102"/>
                <a:gd name="T14" fmla="*/ 52 w 144"/>
                <a:gd name="T15" fmla="*/ 1 h 102"/>
                <a:gd name="T16" fmla="*/ 32 w 144"/>
                <a:gd name="T17" fmla="*/ 9 h 102"/>
                <a:gd name="T18" fmla="*/ 14 w 144"/>
                <a:gd name="T19" fmla="*/ 18 h 102"/>
                <a:gd name="T20" fmla="*/ 0 w 144"/>
                <a:gd name="T21" fmla="*/ 30 h 102"/>
                <a:gd name="T22" fmla="*/ 72 w 144"/>
                <a:gd name="T23" fmla="*/ 102 h 102"/>
                <a:gd name="T24" fmla="*/ 144 w 144"/>
                <a:gd name="T25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02">
                  <a:moveTo>
                    <a:pt x="144" y="30"/>
                  </a:moveTo>
                  <a:lnTo>
                    <a:pt x="144" y="30"/>
                  </a:lnTo>
                  <a:lnTo>
                    <a:pt x="129" y="18"/>
                  </a:lnTo>
                  <a:lnTo>
                    <a:pt x="111" y="9"/>
                  </a:lnTo>
                  <a:lnTo>
                    <a:pt x="9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2" y="1"/>
                  </a:lnTo>
                  <a:lnTo>
                    <a:pt x="32" y="9"/>
                  </a:lnTo>
                  <a:lnTo>
                    <a:pt x="14" y="18"/>
                  </a:lnTo>
                  <a:lnTo>
                    <a:pt x="0" y="30"/>
                  </a:lnTo>
                  <a:lnTo>
                    <a:pt x="72" y="102"/>
                  </a:lnTo>
                  <a:lnTo>
                    <a:pt x="144" y="3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4073" y="3106"/>
              <a:ext cx="103" cy="144"/>
            </a:xfrm>
            <a:custGeom>
              <a:avLst/>
              <a:gdLst>
                <a:gd name="T0" fmla="*/ 31 w 103"/>
                <a:gd name="T1" fmla="*/ 0 h 144"/>
                <a:gd name="T2" fmla="*/ 31 w 103"/>
                <a:gd name="T3" fmla="*/ 0 h 144"/>
                <a:gd name="T4" fmla="*/ 18 w 103"/>
                <a:gd name="T5" fmla="*/ 15 h 144"/>
                <a:gd name="T6" fmla="*/ 9 w 103"/>
                <a:gd name="T7" fmla="*/ 33 h 144"/>
                <a:gd name="T8" fmla="*/ 2 w 103"/>
                <a:gd name="T9" fmla="*/ 51 h 144"/>
                <a:gd name="T10" fmla="*/ 0 w 103"/>
                <a:gd name="T11" fmla="*/ 72 h 144"/>
                <a:gd name="T12" fmla="*/ 0 w 103"/>
                <a:gd name="T13" fmla="*/ 72 h 144"/>
                <a:gd name="T14" fmla="*/ 2 w 103"/>
                <a:gd name="T15" fmla="*/ 92 h 144"/>
                <a:gd name="T16" fmla="*/ 9 w 103"/>
                <a:gd name="T17" fmla="*/ 112 h 144"/>
                <a:gd name="T18" fmla="*/ 18 w 103"/>
                <a:gd name="T19" fmla="*/ 128 h 144"/>
                <a:gd name="T20" fmla="*/ 31 w 103"/>
                <a:gd name="T21" fmla="*/ 144 h 144"/>
                <a:gd name="T22" fmla="*/ 103 w 103"/>
                <a:gd name="T23" fmla="*/ 72 h 144"/>
                <a:gd name="T24" fmla="*/ 31 w 10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44">
                  <a:moveTo>
                    <a:pt x="31" y="0"/>
                  </a:moveTo>
                  <a:lnTo>
                    <a:pt x="31" y="0"/>
                  </a:lnTo>
                  <a:lnTo>
                    <a:pt x="18" y="15"/>
                  </a:lnTo>
                  <a:lnTo>
                    <a:pt x="9" y="33"/>
                  </a:lnTo>
                  <a:lnTo>
                    <a:pt x="2" y="5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92"/>
                  </a:lnTo>
                  <a:lnTo>
                    <a:pt x="9" y="112"/>
                  </a:lnTo>
                  <a:lnTo>
                    <a:pt x="18" y="128"/>
                  </a:lnTo>
                  <a:lnTo>
                    <a:pt x="31" y="144"/>
                  </a:lnTo>
                  <a:lnTo>
                    <a:pt x="103" y="72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4104" y="3178"/>
              <a:ext cx="144" cy="101"/>
            </a:xfrm>
            <a:custGeom>
              <a:avLst/>
              <a:gdLst>
                <a:gd name="T0" fmla="*/ 0 w 144"/>
                <a:gd name="T1" fmla="*/ 72 h 101"/>
                <a:gd name="T2" fmla="*/ 0 w 144"/>
                <a:gd name="T3" fmla="*/ 72 h 101"/>
                <a:gd name="T4" fmla="*/ 14 w 144"/>
                <a:gd name="T5" fmla="*/ 85 h 101"/>
                <a:gd name="T6" fmla="*/ 32 w 144"/>
                <a:gd name="T7" fmla="*/ 94 h 101"/>
                <a:gd name="T8" fmla="*/ 52 w 144"/>
                <a:gd name="T9" fmla="*/ 99 h 101"/>
                <a:gd name="T10" fmla="*/ 72 w 144"/>
                <a:gd name="T11" fmla="*/ 101 h 101"/>
                <a:gd name="T12" fmla="*/ 72 w 144"/>
                <a:gd name="T13" fmla="*/ 101 h 101"/>
                <a:gd name="T14" fmla="*/ 92 w 144"/>
                <a:gd name="T15" fmla="*/ 99 h 101"/>
                <a:gd name="T16" fmla="*/ 111 w 144"/>
                <a:gd name="T17" fmla="*/ 94 h 101"/>
                <a:gd name="T18" fmla="*/ 129 w 144"/>
                <a:gd name="T19" fmla="*/ 85 h 101"/>
                <a:gd name="T20" fmla="*/ 144 w 144"/>
                <a:gd name="T21" fmla="*/ 72 h 101"/>
                <a:gd name="T22" fmla="*/ 72 w 144"/>
                <a:gd name="T23" fmla="*/ 0 h 101"/>
                <a:gd name="T24" fmla="*/ 0 w 144"/>
                <a:gd name="T25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01">
                  <a:moveTo>
                    <a:pt x="0" y="72"/>
                  </a:moveTo>
                  <a:lnTo>
                    <a:pt x="0" y="72"/>
                  </a:lnTo>
                  <a:lnTo>
                    <a:pt x="14" y="85"/>
                  </a:lnTo>
                  <a:lnTo>
                    <a:pt x="32" y="94"/>
                  </a:lnTo>
                  <a:lnTo>
                    <a:pt x="52" y="99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92" y="99"/>
                  </a:lnTo>
                  <a:lnTo>
                    <a:pt x="111" y="94"/>
                  </a:lnTo>
                  <a:lnTo>
                    <a:pt x="129" y="85"/>
                  </a:lnTo>
                  <a:lnTo>
                    <a:pt x="144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99"/>
            <p:cNvSpPr>
              <a:spLocks/>
            </p:cNvSpPr>
            <p:nvPr/>
          </p:nvSpPr>
          <p:spPr bwMode="auto">
            <a:xfrm>
              <a:off x="4176" y="3106"/>
              <a:ext cx="102" cy="144"/>
            </a:xfrm>
            <a:custGeom>
              <a:avLst/>
              <a:gdLst>
                <a:gd name="T0" fmla="*/ 72 w 102"/>
                <a:gd name="T1" fmla="*/ 0 h 144"/>
                <a:gd name="T2" fmla="*/ 0 w 102"/>
                <a:gd name="T3" fmla="*/ 72 h 144"/>
                <a:gd name="T4" fmla="*/ 72 w 102"/>
                <a:gd name="T5" fmla="*/ 144 h 144"/>
                <a:gd name="T6" fmla="*/ 72 w 102"/>
                <a:gd name="T7" fmla="*/ 144 h 144"/>
                <a:gd name="T8" fmla="*/ 84 w 102"/>
                <a:gd name="T9" fmla="*/ 128 h 144"/>
                <a:gd name="T10" fmla="*/ 93 w 102"/>
                <a:gd name="T11" fmla="*/ 112 h 144"/>
                <a:gd name="T12" fmla="*/ 101 w 102"/>
                <a:gd name="T13" fmla="*/ 92 h 144"/>
                <a:gd name="T14" fmla="*/ 102 w 102"/>
                <a:gd name="T15" fmla="*/ 72 h 144"/>
                <a:gd name="T16" fmla="*/ 102 w 102"/>
                <a:gd name="T17" fmla="*/ 72 h 144"/>
                <a:gd name="T18" fmla="*/ 101 w 102"/>
                <a:gd name="T19" fmla="*/ 51 h 144"/>
                <a:gd name="T20" fmla="*/ 93 w 102"/>
                <a:gd name="T21" fmla="*/ 33 h 144"/>
                <a:gd name="T22" fmla="*/ 84 w 102"/>
                <a:gd name="T23" fmla="*/ 15 h 144"/>
                <a:gd name="T24" fmla="*/ 72 w 102"/>
                <a:gd name="T25" fmla="*/ 0 h 144"/>
                <a:gd name="T26" fmla="*/ 72 w 102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4">
                  <a:moveTo>
                    <a:pt x="72" y="0"/>
                  </a:moveTo>
                  <a:lnTo>
                    <a:pt x="0" y="7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84" y="128"/>
                  </a:lnTo>
                  <a:lnTo>
                    <a:pt x="93" y="112"/>
                  </a:lnTo>
                  <a:lnTo>
                    <a:pt x="101" y="9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51"/>
                  </a:lnTo>
                  <a:lnTo>
                    <a:pt x="93" y="33"/>
                  </a:lnTo>
                  <a:lnTo>
                    <a:pt x="84" y="15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00"/>
            <p:cNvSpPr>
              <a:spLocks/>
            </p:cNvSpPr>
            <p:nvPr/>
          </p:nvSpPr>
          <p:spPr bwMode="auto">
            <a:xfrm>
              <a:off x="3972" y="2973"/>
              <a:ext cx="407" cy="409"/>
            </a:xfrm>
            <a:custGeom>
              <a:avLst/>
              <a:gdLst>
                <a:gd name="T0" fmla="*/ 380 w 407"/>
                <a:gd name="T1" fmla="*/ 306 h 409"/>
                <a:gd name="T2" fmla="*/ 357 w 407"/>
                <a:gd name="T3" fmla="*/ 340 h 409"/>
                <a:gd name="T4" fmla="*/ 326 w 407"/>
                <a:gd name="T5" fmla="*/ 367 h 409"/>
                <a:gd name="T6" fmla="*/ 294 w 407"/>
                <a:gd name="T7" fmla="*/ 389 h 409"/>
                <a:gd name="T8" fmla="*/ 256 w 407"/>
                <a:gd name="T9" fmla="*/ 401 h 409"/>
                <a:gd name="T10" fmla="*/ 218 w 407"/>
                <a:gd name="T11" fmla="*/ 409 h 409"/>
                <a:gd name="T12" fmla="*/ 178 w 407"/>
                <a:gd name="T13" fmla="*/ 407 h 409"/>
                <a:gd name="T14" fmla="*/ 139 w 407"/>
                <a:gd name="T15" fmla="*/ 398 h 409"/>
                <a:gd name="T16" fmla="*/ 101 w 407"/>
                <a:gd name="T17" fmla="*/ 382 h 409"/>
                <a:gd name="T18" fmla="*/ 85 w 407"/>
                <a:gd name="T19" fmla="*/ 371 h 409"/>
                <a:gd name="T20" fmla="*/ 54 w 407"/>
                <a:gd name="T21" fmla="*/ 344 h 409"/>
                <a:gd name="T22" fmla="*/ 29 w 407"/>
                <a:gd name="T23" fmla="*/ 311 h 409"/>
                <a:gd name="T24" fmla="*/ 13 w 407"/>
                <a:gd name="T25" fmla="*/ 275 h 409"/>
                <a:gd name="T26" fmla="*/ 2 w 407"/>
                <a:gd name="T27" fmla="*/ 239 h 409"/>
                <a:gd name="T28" fmla="*/ 0 w 407"/>
                <a:gd name="T29" fmla="*/ 200 h 409"/>
                <a:gd name="T30" fmla="*/ 4 w 407"/>
                <a:gd name="T31" fmla="*/ 160 h 409"/>
                <a:gd name="T32" fmla="*/ 18 w 407"/>
                <a:gd name="T33" fmla="*/ 121 h 409"/>
                <a:gd name="T34" fmla="*/ 27 w 407"/>
                <a:gd name="T35" fmla="*/ 103 h 409"/>
                <a:gd name="T36" fmla="*/ 51 w 407"/>
                <a:gd name="T37" fmla="*/ 68 h 409"/>
                <a:gd name="T38" fmla="*/ 81 w 407"/>
                <a:gd name="T39" fmla="*/ 41 h 409"/>
                <a:gd name="T40" fmla="*/ 114 w 407"/>
                <a:gd name="T41" fmla="*/ 22 h 409"/>
                <a:gd name="T42" fmla="*/ 151 w 407"/>
                <a:gd name="T43" fmla="*/ 7 h 409"/>
                <a:gd name="T44" fmla="*/ 189 w 407"/>
                <a:gd name="T45" fmla="*/ 2 h 409"/>
                <a:gd name="T46" fmla="*/ 229 w 407"/>
                <a:gd name="T47" fmla="*/ 2 h 409"/>
                <a:gd name="T48" fmla="*/ 269 w 407"/>
                <a:gd name="T49" fmla="*/ 11 h 409"/>
                <a:gd name="T50" fmla="*/ 306 w 407"/>
                <a:gd name="T51" fmla="*/ 29 h 409"/>
                <a:gd name="T52" fmla="*/ 323 w 407"/>
                <a:gd name="T53" fmla="*/ 40 h 409"/>
                <a:gd name="T54" fmla="*/ 353 w 407"/>
                <a:gd name="T55" fmla="*/ 67 h 409"/>
                <a:gd name="T56" fmla="*/ 378 w 407"/>
                <a:gd name="T57" fmla="*/ 97 h 409"/>
                <a:gd name="T58" fmla="*/ 395 w 407"/>
                <a:gd name="T59" fmla="*/ 133 h 409"/>
                <a:gd name="T60" fmla="*/ 405 w 407"/>
                <a:gd name="T61" fmla="*/ 171 h 409"/>
                <a:gd name="T62" fmla="*/ 407 w 407"/>
                <a:gd name="T63" fmla="*/ 211 h 409"/>
                <a:gd name="T64" fmla="*/ 404 w 407"/>
                <a:gd name="T65" fmla="*/ 250 h 409"/>
                <a:gd name="T66" fmla="*/ 389 w 407"/>
                <a:gd name="T67" fmla="*/ 288 h 409"/>
                <a:gd name="T68" fmla="*/ 380 w 407"/>
                <a:gd name="T69" fmla="*/ 30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7" h="409">
                  <a:moveTo>
                    <a:pt x="380" y="306"/>
                  </a:moveTo>
                  <a:lnTo>
                    <a:pt x="380" y="306"/>
                  </a:lnTo>
                  <a:lnTo>
                    <a:pt x="369" y="324"/>
                  </a:lnTo>
                  <a:lnTo>
                    <a:pt x="357" y="340"/>
                  </a:lnTo>
                  <a:lnTo>
                    <a:pt x="342" y="355"/>
                  </a:lnTo>
                  <a:lnTo>
                    <a:pt x="326" y="367"/>
                  </a:lnTo>
                  <a:lnTo>
                    <a:pt x="310" y="378"/>
                  </a:lnTo>
                  <a:lnTo>
                    <a:pt x="294" y="389"/>
                  </a:lnTo>
                  <a:lnTo>
                    <a:pt x="276" y="396"/>
                  </a:lnTo>
                  <a:lnTo>
                    <a:pt x="256" y="401"/>
                  </a:lnTo>
                  <a:lnTo>
                    <a:pt x="238" y="407"/>
                  </a:lnTo>
                  <a:lnTo>
                    <a:pt x="218" y="409"/>
                  </a:lnTo>
                  <a:lnTo>
                    <a:pt x="198" y="409"/>
                  </a:lnTo>
                  <a:lnTo>
                    <a:pt x="178" y="407"/>
                  </a:lnTo>
                  <a:lnTo>
                    <a:pt x="159" y="403"/>
                  </a:lnTo>
                  <a:lnTo>
                    <a:pt x="139" y="398"/>
                  </a:lnTo>
                  <a:lnTo>
                    <a:pt x="121" y="391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85" y="371"/>
                  </a:lnTo>
                  <a:lnTo>
                    <a:pt x="69" y="358"/>
                  </a:lnTo>
                  <a:lnTo>
                    <a:pt x="54" y="344"/>
                  </a:lnTo>
                  <a:lnTo>
                    <a:pt x="42" y="328"/>
                  </a:lnTo>
                  <a:lnTo>
                    <a:pt x="29" y="311"/>
                  </a:lnTo>
                  <a:lnTo>
                    <a:pt x="20" y="295"/>
                  </a:lnTo>
                  <a:lnTo>
                    <a:pt x="13" y="275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80"/>
                  </a:lnTo>
                  <a:lnTo>
                    <a:pt x="4" y="160"/>
                  </a:lnTo>
                  <a:lnTo>
                    <a:pt x="9" y="140"/>
                  </a:lnTo>
                  <a:lnTo>
                    <a:pt x="18" y="121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38" y="85"/>
                  </a:lnTo>
                  <a:lnTo>
                    <a:pt x="51" y="68"/>
                  </a:lnTo>
                  <a:lnTo>
                    <a:pt x="65" y="54"/>
                  </a:lnTo>
                  <a:lnTo>
                    <a:pt x="81" y="41"/>
                  </a:lnTo>
                  <a:lnTo>
                    <a:pt x="97" y="31"/>
                  </a:lnTo>
                  <a:lnTo>
                    <a:pt x="114" y="22"/>
                  </a:lnTo>
                  <a:lnTo>
                    <a:pt x="132" y="14"/>
                  </a:lnTo>
                  <a:lnTo>
                    <a:pt x="151" y="7"/>
                  </a:lnTo>
                  <a:lnTo>
                    <a:pt x="169" y="4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9" y="2"/>
                  </a:lnTo>
                  <a:lnTo>
                    <a:pt x="249" y="5"/>
                  </a:lnTo>
                  <a:lnTo>
                    <a:pt x="269" y="11"/>
                  </a:lnTo>
                  <a:lnTo>
                    <a:pt x="287" y="18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23" y="40"/>
                  </a:lnTo>
                  <a:lnTo>
                    <a:pt x="339" y="52"/>
                  </a:lnTo>
                  <a:lnTo>
                    <a:pt x="353" y="67"/>
                  </a:lnTo>
                  <a:lnTo>
                    <a:pt x="366" y="81"/>
                  </a:lnTo>
                  <a:lnTo>
                    <a:pt x="378" y="97"/>
                  </a:lnTo>
                  <a:lnTo>
                    <a:pt x="387" y="115"/>
                  </a:lnTo>
                  <a:lnTo>
                    <a:pt x="395" y="133"/>
                  </a:lnTo>
                  <a:lnTo>
                    <a:pt x="402" y="151"/>
                  </a:lnTo>
                  <a:lnTo>
                    <a:pt x="405" y="171"/>
                  </a:lnTo>
                  <a:lnTo>
                    <a:pt x="407" y="191"/>
                  </a:lnTo>
                  <a:lnTo>
                    <a:pt x="407" y="211"/>
                  </a:lnTo>
                  <a:lnTo>
                    <a:pt x="407" y="230"/>
                  </a:lnTo>
                  <a:lnTo>
                    <a:pt x="404" y="250"/>
                  </a:lnTo>
                  <a:lnTo>
                    <a:pt x="398" y="270"/>
                  </a:lnTo>
                  <a:lnTo>
                    <a:pt x="389" y="288"/>
                  </a:lnTo>
                  <a:lnTo>
                    <a:pt x="380" y="306"/>
                  </a:lnTo>
                  <a:lnTo>
                    <a:pt x="380" y="306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3938" y="3032"/>
              <a:ext cx="92" cy="105"/>
            </a:xfrm>
            <a:custGeom>
              <a:avLst/>
              <a:gdLst>
                <a:gd name="T0" fmla="*/ 92 w 92"/>
                <a:gd name="T1" fmla="*/ 0 h 105"/>
                <a:gd name="T2" fmla="*/ 92 w 92"/>
                <a:gd name="T3" fmla="*/ 0 h 105"/>
                <a:gd name="T4" fmla="*/ 88 w 92"/>
                <a:gd name="T5" fmla="*/ 26 h 105"/>
                <a:gd name="T6" fmla="*/ 86 w 92"/>
                <a:gd name="T7" fmla="*/ 53 h 105"/>
                <a:gd name="T8" fmla="*/ 86 w 92"/>
                <a:gd name="T9" fmla="*/ 80 h 105"/>
                <a:gd name="T10" fmla="*/ 90 w 92"/>
                <a:gd name="T11" fmla="*/ 105 h 105"/>
                <a:gd name="T12" fmla="*/ 54 w 92"/>
                <a:gd name="T13" fmla="*/ 63 h 105"/>
                <a:gd name="T14" fmla="*/ 0 w 92"/>
                <a:gd name="T15" fmla="*/ 54 h 105"/>
                <a:gd name="T16" fmla="*/ 0 w 92"/>
                <a:gd name="T17" fmla="*/ 54 h 105"/>
                <a:gd name="T18" fmla="*/ 23 w 92"/>
                <a:gd name="T19" fmla="*/ 44 h 105"/>
                <a:gd name="T20" fmla="*/ 47 w 92"/>
                <a:gd name="T21" fmla="*/ 31 h 105"/>
                <a:gd name="T22" fmla="*/ 70 w 92"/>
                <a:gd name="T23" fmla="*/ 15 h 105"/>
                <a:gd name="T24" fmla="*/ 92 w 92"/>
                <a:gd name="T25" fmla="*/ 0 h 105"/>
                <a:gd name="T26" fmla="*/ 92 w 92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88" y="26"/>
                  </a:lnTo>
                  <a:lnTo>
                    <a:pt x="86" y="53"/>
                  </a:lnTo>
                  <a:lnTo>
                    <a:pt x="86" y="80"/>
                  </a:lnTo>
                  <a:lnTo>
                    <a:pt x="90" y="105"/>
                  </a:lnTo>
                  <a:lnTo>
                    <a:pt x="54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3" y="44"/>
                  </a:lnTo>
                  <a:lnTo>
                    <a:pt x="47" y="31"/>
                  </a:lnTo>
                  <a:lnTo>
                    <a:pt x="70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4322" y="3218"/>
              <a:ext cx="91" cy="106"/>
            </a:xfrm>
            <a:custGeom>
              <a:avLst/>
              <a:gdLst>
                <a:gd name="T0" fmla="*/ 0 w 91"/>
                <a:gd name="T1" fmla="*/ 106 h 106"/>
                <a:gd name="T2" fmla="*/ 0 w 91"/>
                <a:gd name="T3" fmla="*/ 106 h 106"/>
                <a:gd name="T4" fmla="*/ 3 w 91"/>
                <a:gd name="T5" fmla="*/ 81 h 106"/>
                <a:gd name="T6" fmla="*/ 5 w 91"/>
                <a:gd name="T7" fmla="*/ 52 h 106"/>
                <a:gd name="T8" fmla="*/ 5 w 91"/>
                <a:gd name="T9" fmla="*/ 25 h 106"/>
                <a:gd name="T10" fmla="*/ 1 w 91"/>
                <a:gd name="T11" fmla="*/ 0 h 106"/>
                <a:gd name="T12" fmla="*/ 37 w 91"/>
                <a:gd name="T13" fmla="*/ 43 h 106"/>
                <a:gd name="T14" fmla="*/ 91 w 91"/>
                <a:gd name="T15" fmla="*/ 52 h 106"/>
                <a:gd name="T16" fmla="*/ 91 w 91"/>
                <a:gd name="T17" fmla="*/ 52 h 106"/>
                <a:gd name="T18" fmla="*/ 68 w 91"/>
                <a:gd name="T19" fmla="*/ 61 h 106"/>
                <a:gd name="T20" fmla="*/ 45 w 91"/>
                <a:gd name="T21" fmla="*/ 75 h 106"/>
                <a:gd name="T22" fmla="*/ 21 w 91"/>
                <a:gd name="T23" fmla="*/ 90 h 106"/>
                <a:gd name="T24" fmla="*/ 0 w 91"/>
                <a:gd name="T25" fmla="*/ 106 h 106"/>
                <a:gd name="T26" fmla="*/ 0 w 91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6">
                  <a:moveTo>
                    <a:pt x="0" y="106"/>
                  </a:moveTo>
                  <a:lnTo>
                    <a:pt x="0" y="106"/>
                  </a:lnTo>
                  <a:lnTo>
                    <a:pt x="3" y="81"/>
                  </a:lnTo>
                  <a:lnTo>
                    <a:pt x="5" y="52"/>
                  </a:lnTo>
                  <a:lnTo>
                    <a:pt x="5" y="25"/>
                  </a:lnTo>
                  <a:lnTo>
                    <a:pt x="1" y="0"/>
                  </a:lnTo>
                  <a:lnTo>
                    <a:pt x="37" y="43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68" y="61"/>
                  </a:lnTo>
                  <a:lnTo>
                    <a:pt x="45" y="75"/>
                  </a:lnTo>
                  <a:lnTo>
                    <a:pt x="21" y="9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3103" y="2733"/>
              <a:ext cx="122" cy="72"/>
            </a:xfrm>
            <a:custGeom>
              <a:avLst/>
              <a:gdLst>
                <a:gd name="T0" fmla="*/ 57 w 122"/>
                <a:gd name="T1" fmla="*/ 22 h 72"/>
                <a:gd name="T2" fmla="*/ 57 w 122"/>
                <a:gd name="T3" fmla="*/ 22 h 72"/>
                <a:gd name="T4" fmla="*/ 27 w 122"/>
                <a:gd name="T5" fmla="*/ 11 h 72"/>
                <a:gd name="T6" fmla="*/ 0 w 122"/>
                <a:gd name="T7" fmla="*/ 0 h 72"/>
                <a:gd name="T8" fmla="*/ 0 w 122"/>
                <a:gd name="T9" fmla="*/ 72 h 72"/>
                <a:gd name="T10" fmla="*/ 0 w 122"/>
                <a:gd name="T11" fmla="*/ 72 h 72"/>
                <a:gd name="T12" fmla="*/ 21 w 122"/>
                <a:gd name="T13" fmla="*/ 63 h 72"/>
                <a:gd name="T14" fmla="*/ 57 w 122"/>
                <a:gd name="T15" fmla="*/ 51 h 72"/>
                <a:gd name="T16" fmla="*/ 57 w 122"/>
                <a:gd name="T17" fmla="*/ 51 h 72"/>
                <a:gd name="T18" fmla="*/ 93 w 122"/>
                <a:gd name="T19" fmla="*/ 42 h 72"/>
                <a:gd name="T20" fmla="*/ 122 w 122"/>
                <a:gd name="T21" fmla="*/ 36 h 72"/>
                <a:gd name="T22" fmla="*/ 122 w 122"/>
                <a:gd name="T23" fmla="*/ 36 h 72"/>
                <a:gd name="T24" fmla="*/ 93 w 122"/>
                <a:gd name="T25" fmla="*/ 31 h 72"/>
                <a:gd name="T26" fmla="*/ 57 w 122"/>
                <a:gd name="T27" fmla="*/ 22 h 72"/>
                <a:gd name="T28" fmla="*/ 57 w 122"/>
                <a:gd name="T29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72">
                  <a:moveTo>
                    <a:pt x="57" y="22"/>
                  </a:moveTo>
                  <a:lnTo>
                    <a:pt x="57" y="22"/>
                  </a:lnTo>
                  <a:lnTo>
                    <a:pt x="27" y="11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1" y="63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93" y="4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93" y="31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5164" y="2733"/>
              <a:ext cx="121" cy="72"/>
            </a:xfrm>
            <a:custGeom>
              <a:avLst/>
              <a:gdLst>
                <a:gd name="T0" fmla="*/ 58 w 121"/>
                <a:gd name="T1" fmla="*/ 22 h 72"/>
                <a:gd name="T2" fmla="*/ 58 w 121"/>
                <a:gd name="T3" fmla="*/ 22 h 72"/>
                <a:gd name="T4" fmla="*/ 27 w 121"/>
                <a:gd name="T5" fmla="*/ 11 h 72"/>
                <a:gd name="T6" fmla="*/ 0 w 121"/>
                <a:gd name="T7" fmla="*/ 0 h 72"/>
                <a:gd name="T8" fmla="*/ 0 w 121"/>
                <a:gd name="T9" fmla="*/ 72 h 72"/>
                <a:gd name="T10" fmla="*/ 0 w 121"/>
                <a:gd name="T11" fmla="*/ 72 h 72"/>
                <a:gd name="T12" fmla="*/ 22 w 121"/>
                <a:gd name="T13" fmla="*/ 63 h 72"/>
                <a:gd name="T14" fmla="*/ 58 w 121"/>
                <a:gd name="T15" fmla="*/ 51 h 72"/>
                <a:gd name="T16" fmla="*/ 58 w 121"/>
                <a:gd name="T17" fmla="*/ 51 h 72"/>
                <a:gd name="T18" fmla="*/ 94 w 121"/>
                <a:gd name="T19" fmla="*/ 42 h 72"/>
                <a:gd name="T20" fmla="*/ 121 w 121"/>
                <a:gd name="T21" fmla="*/ 36 h 72"/>
                <a:gd name="T22" fmla="*/ 121 w 121"/>
                <a:gd name="T23" fmla="*/ 36 h 72"/>
                <a:gd name="T24" fmla="*/ 94 w 121"/>
                <a:gd name="T25" fmla="*/ 31 h 72"/>
                <a:gd name="T26" fmla="*/ 58 w 121"/>
                <a:gd name="T27" fmla="*/ 22 h 72"/>
                <a:gd name="T28" fmla="*/ 58 w 121"/>
                <a:gd name="T29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72">
                  <a:moveTo>
                    <a:pt x="58" y="22"/>
                  </a:moveTo>
                  <a:lnTo>
                    <a:pt x="58" y="22"/>
                  </a:lnTo>
                  <a:lnTo>
                    <a:pt x="27" y="11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2" y="63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94" y="42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94" y="31"/>
                  </a:lnTo>
                  <a:lnTo>
                    <a:pt x="58" y="22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105"/>
            <p:cNvSpPr>
              <a:spLocks noChangeShapeType="1"/>
            </p:cNvSpPr>
            <p:nvPr/>
          </p:nvSpPr>
          <p:spPr bwMode="auto">
            <a:xfrm flipV="1">
              <a:off x="4552" y="2307"/>
              <a:ext cx="463" cy="4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106"/>
            <p:cNvSpPr>
              <a:spLocks noChangeShapeType="1"/>
            </p:cNvSpPr>
            <p:nvPr/>
          </p:nvSpPr>
          <p:spPr bwMode="auto">
            <a:xfrm flipH="1">
              <a:off x="4678" y="2519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107"/>
            <p:cNvSpPr>
              <a:spLocks noChangeShapeType="1"/>
            </p:cNvSpPr>
            <p:nvPr/>
          </p:nvSpPr>
          <p:spPr bwMode="auto">
            <a:xfrm flipV="1">
              <a:off x="4800" y="2397"/>
              <a:ext cx="0" cy="24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4862" y="2346"/>
              <a:ext cx="111" cy="112"/>
            </a:xfrm>
            <a:custGeom>
              <a:avLst/>
              <a:gdLst>
                <a:gd name="T0" fmla="*/ 55 w 111"/>
                <a:gd name="T1" fmla="*/ 78 h 112"/>
                <a:gd name="T2" fmla="*/ 55 w 111"/>
                <a:gd name="T3" fmla="*/ 78 h 112"/>
                <a:gd name="T4" fmla="*/ 84 w 111"/>
                <a:gd name="T5" fmla="*/ 63 h 112"/>
                <a:gd name="T6" fmla="*/ 111 w 111"/>
                <a:gd name="T7" fmla="*/ 53 h 112"/>
                <a:gd name="T8" fmla="*/ 61 w 111"/>
                <a:gd name="T9" fmla="*/ 0 h 112"/>
                <a:gd name="T10" fmla="*/ 61 w 111"/>
                <a:gd name="T11" fmla="*/ 0 h 112"/>
                <a:gd name="T12" fmla="*/ 50 w 111"/>
                <a:gd name="T13" fmla="*/ 24 h 112"/>
                <a:gd name="T14" fmla="*/ 34 w 111"/>
                <a:gd name="T15" fmla="*/ 56 h 112"/>
                <a:gd name="T16" fmla="*/ 34 w 111"/>
                <a:gd name="T17" fmla="*/ 56 h 112"/>
                <a:gd name="T18" fmla="*/ 16 w 111"/>
                <a:gd name="T19" fmla="*/ 89 h 112"/>
                <a:gd name="T20" fmla="*/ 0 w 111"/>
                <a:gd name="T21" fmla="*/ 112 h 112"/>
                <a:gd name="T22" fmla="*/ 0 w 111"/>
                <a:gd name="T23" fmla="*/ 112 h 112"/>
                <a:gd name="T24" fmla="*/ 23 w 111"/>
                <a:gd name="T25" fmla="*/ 96 h 112"/>
                <a:gd name="T26" fmla="*/ 55 w 111"/>
                <a:gd name="T27" fmla="*/ 78 h 112"/>
                <a:gd name="T28" fmla="*/ 55 w 111"/>
                <a:gd name="T29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12">
                  <a:moveTo>
                    <a:pt x="55" y="78"/>
                  </a:moveTo>
                  <a:lnTo>
                    <a:pt x="55" y="78"/>
                  </a:lnTo>
                  <a:lnTo>
                    <a:pt x="84" y="63"/>
                  </a:lnTo>
                  <a:lnTo>
                    <a:pt x="111" y="5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0" y="24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16" y="8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3" y="96"/>
                  </a:lnTo>
                  <a:lnTo>
                    <a:pt x="55" y="78"/>
                  </a:lnTo>
                  <a:lnTo>
                    <a:pt x="5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109"/>
            <p:cNvSpPr>
              <a:spLocks noChangeShapeType="1"/>
            </p:cNvSpPr>
            <p:nvPr/>
          </p:nvSpPr>
          <p:spPr bwMode="auto">
            <a:xfrm>
              <a:off x="3990" y="2638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179512" y="2168788"/>
            <a:ext cx="66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smtClean="0"/>
              <a:t>din</a:t>
            </a:r>
            <a:endParaRPr lang="en-US" altLang="ja-JP" i="1" dirty="0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2022376" y="1844824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i="1" dirty="0"/>
              <a:t>L</a:t>
            </a:r>
            <a:r>
              <a:rPr lang="en-US" altLang="ja-JP" i="1" baseline="-25000" dirty="0"/>
              <a:t>2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3608512" y="2168788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out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718627" y="2121039"/>
            <a:ext cx="66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smtClean="0"/>
              <a:t>din</a:t>
            </a:r>
            <a:endParaRPr lang="en-US" altLang="ja-JP" i="1" dirty="0"/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6335836" y="1940188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i="1"/>
              <a:t>L</a:t>
            </a:r>
            <a:r>
              <a:rPr lang="en-US" altLang="ja-JP" i="1" baseline="-25000"/>
              <a:t>2</a:t>
            </a: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8012236" y="2168788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out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-39264" y="1126695"/>
            <a:ext cx="303801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SFQ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保持ループ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インダクタンス大）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3213477" y="1462390"/>
            <a:ext cx="623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err="1" smtClean="0"/>
              <a:t>clk</a:t>
            </a:r>
            <a:endParaRPr lang="en-US" altLang="ja-JP" i="1" dirty="0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7653407" y="1462390"/>
            <a:ext cx="623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err="1" smtClean="0"/>
              <a:t>clk</a:t>
            </a:r>
            <a:endParaRPr lang="en-US" altLang="ja-JP" i="1" dirty="0"/>
          </a:p>
        </p:txBody>
      </p: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384051" y="1863865"/>
            <a:ext cx="3681413" cy="2146300"/>
            <a:chOff x="378" y="2296"/>
            <a:chExt cx="2319" cy="1352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8" y="2296"/>
              <a:ext cx="2319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2346" y="2688"/>
              <a:ext cx="340" cy="81"/>
            </a:xfrm>
            <a:custGeom>
              <a:avLst/>
              <a:gdLst>
                <a:gd name="T0" fmla="*/ 0 w 340"/>
                <a:gd name="T1" fmla="*/ 81 h 81"/>
                <a:gd name="T2" fmla="*/ 0 w 340"/>
                <a:gd name="T3" fmla="*/ 81 h 81"/>
                <a:gd name="T4" fmla="*/ 5 w 340"/>
                <a:gd name="T5" fmla="*/ 62 h 81"/>
                <a:gd name="T6" fmla="*/ 11 w 340"/>
                <a:gd name="T7" fmla="*/ 45 h 81"/>
                <a:gd name="T8" fmla="*/ 18 w 340"/>
                <a:gd name="T9" fmla="*/ 31 h 81"/>
                <a:gd name="T10" fmla="*/ 27 w 340"/>
                <a:gd name="T11" fmla="*/ 20 h 81"/>
                <a:gd name="T12" fmla="*/ 36 w 340"/>
                <a:gd name="T13" fmla="*/ 11 h 81"/>
                <a:gd name="T14" fmla="*/ 45 w 340"/>
                <a:gd name="T15" fmla="*/ 6 h 81"/>
                <a:gd name="T16" fmla="*/ 56 w 340"/>
                <a:gd name="T17" fmla="*/ 0 h 81"/>
                <a:gd name="T18" fmla="*/ 65 w 340"/>
                <a:gd name="T19" fmla="*/ 0 h 81"/>
                <a:gd name="T20" fmla="*/ 76 w 340"/>
                <a:gd name="T21" fmla="*/ 0 h 81"/>
                <a:gd name="T22" fmla="*/ 85 w 340"/>
                <a:gd name="T23" fmla="*/ 6 h 81"/>
                <a:gd name="T24" fmla="*/ 95 w 340"/>
                <a:gd name="T25" fmla="*/ 11 h 81"/>
                <a:gd name="T26" fmla="*/ 104 w 340"/>
                <a:gd name="T27" fmla="*/ 20 h 81"/>
                <a:gd name="T28" fmla="*/ 112 w 340"/>
                <a:gd name="T29" fmla="*/ 31 h 81"/>
                <a:gd name="T30" fmla="*/ 119 w 340"/>
                <a:gd name="T31" fmla="*/ 45 h 81"/>
                <a:gd name="T32" fmla="*/ 126 w 340"/>
                <a:gd name="T33" fmla="*/ 62 h 81"/>
                <a:gd name="T34" fmla="*/ 130 w 340"/>
                <a:gd name="T35" fmla="*/ 81 h 81"/>
                <a:gd name="T36" fmla="*/ 340 w 3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30" y="81"/>
                  </a:lnTo>
                  <a:lnTo>
                    <a:pt x="34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2342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8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6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6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6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2130" y="2688"/>
              <a:ext cx="129" cy="81"/>
            </a:xfrm>
            <a:custGeom>
              <a:avLst/>
              <a:gdLst>
                <a:gd name="T0" fmla="*/ 0 w 129"/>
                <a:gd name="T1" fmla="*/ 81 h 81"/>
                <a:gd name="T2" fmla="*/ 0 w 129"/>
                <a:gd name="T3" fmla="*/ 81 h 81"/>
                <a:gd name="T4" fmla="*/ 5 w 129"/>
                <a:gd name="T5" fmla="*/ 62 h 81"/>
                <a:gd name="T6" fmla="*/ 11 w 129"/>
                <a:gd name="T7" fmla="*/ 45 h 81"/>
                <a:gd name="T8" fmla="*/ 18 w 129"/>
                <a:gd name="T9" fmla="*/ 31 h 81"/>
                <a:gd name="T10" fmla="*/ 27 w 129"/>
                <a:gd name="T11" fmla="*/ 20 h 81"/>
                <a:gd name="T12" fmla="*/ 36 w 129"/>
                <a:gd name="T13" fmla="*/ 11 h 81"/>
                <a:gd name="T14" fmla="*/ 45 w 129"/>
                <a:gd name="T15" fmla="*/ 6 h 81"/>
                <a:gd name="T16" fmla="*/ 56 w 129"/>
                <a:gd name="T17" fmla="*/ 0 h 81"/>
                <a:gd name="T18" fmla="*/ 65 w 129"/>
                <a:gd name="T19" fmla="*/ 0 h 81"/>
                <a:gd name="T20" fmla="*/ 75 w 129"/>
                <a:gd name="T21" fmla="*/ 0 h 81"/>
                <a:gd name="T22" fmla="*/ 84 w 129"/>
                <a:gd name="T23" fmla="*/ 6 h 81"/>
                <a:gd name="T24" fmla="*/ 95 w 129"/>
                <a:gd name="T25" fmla="*/ 11 h 81"/>
                <a:gd name="T26" fmla="*/ 104 w 129"/>
                <a:gd name="T27" fmla="*/ 20 h 81"/>
                <a:gd name="T28" fmla="*/ 111 w 129"/>
                <a:gd name="T29" fmla="*/ 31 h 81"/>
                <a:gd name="T30" fmla="*/ 119 w 129"/>
                <a:gd name="T31" fmla="*/ 45 h 81"/>
                <a:gd name="T32" fmla="*/ 126 w 129"/>
                <a:gd name="T33" fmla="*/ 62 h 81"/>
                <a:gd name="T34" fmla="*/ 129 w 129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1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2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2238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6 w 130"/>
                <a:gd name="T17" fmla="*/ 0 h 81"/>
                <a:gd name="T18" fmla="*/ 65 w 130"/>
                <a:gd name="T19" fmla="*/ 0 h 81"/>
                <a:gd name="T20" fmla="*/ 76 w 130"/>
                <a:gd name="T21" fmla="*/ 0 h 81"/>
                <a:gd name="T22" fmla="*/ 85 w 130"/>
                <a:gd name="T23" fmla="*/ 6 h 81"/>
                <a:gd name="T24" fmla="*/ 95 w 130"/>
                <a:gd name="T25" fmla="*/ 11 h 81"/>
                <a:gd name="T26" fmla="*/ 104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6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5" y="11"/>
                  </a:lnTo>
                  <a:lnTo>
                    <a:pt x="104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6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2126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5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5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5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2234" y="2769"/>
              <a:ext cx="31" cy="81"/>
            </a:xfrm>
            <a:custGeom>
              <a:avLst/>
              <a:gdLst>
                <a:gd name="T0" fmla="*/ 4 w 31"/>
                <a:gd name="T1" fmla="*/ 0 h 81"/>
                <a:gd name="T2" fmla="*/ 4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4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5 w 31"/>
                <a:gd name="T19" fmla="*/ 81 h 81"/>
                <a:gd name="T20" fmla="*/ 18 w 31"/>
                <a:gd name="T21" fmla="*/ 80 h 81"/>
                <a:gd name="T22" fmla="*/ 24 w 31"/>
                <a:gd name="T23" fmla="*/ 76 h 81"/>
                <a:gd name="T24" fmla="*/ 25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5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4" y="0"/>
                  </a:moveTo>
                  <a:lnTo>
                    <a:pt x="4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4" y="76"/>
                  </a:lnTo>
                  <a:lnTo>
                    <a:pt x="25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642" y="2688"/>
              <a:ext cx="509" cy="81"/>
            </a:xfrm>
            <a:custGeom>
              <a:avLst/>
              <a:gdLst>
                <a:gd name="T0" fmla="*/ 0 w 509"/>
                <a:gd name="T1" fmla="*/ 81 h 81"/>
                <a:gd name="T2" fmla="*/ 0 w 509"/>
                <a:gd name="T3" fmla="*/ 81 h 81"/>
                <a:gd name="T4" fmla="*/ 5 w 509"/>
                <a:gd name="T5" fmla="*/ 62 h 81"/>
                <a:gd name="T6" fmla="*/ 11 w 509"/>
                <a:gd name="T7" fmla="*/ 45 h 81"/>
                <a:gd name="T8" fmla="*/ 18 w 509"/>
                <a:gd name="T9" fmla="*/ 31 h 81"/>
                <a:gd name="T10" fmla="*/ 27 w 509"/>
                <a:gd name="T11" fmla="*/ 20 h 81"/>
                <a:gd name="T12" fmla="*/ 36 w 509"/>
                <a:gd name="T13" fmla="*/ 11 h 81"/>
                <a:gd name="T14" fmla="*/ 45 w 509"/>
                <a:gd name="T15" fmla="*/ 6 h 81"/>
                <a:gd name="T16" fmla="*/ 54 w 509"/>
                <a:gd name="T17" fmla="*/ 0 h 81"/>
                <a:gd name="T18" fmla="*/ 65 w 509"/>
                <a:gd name="T19" fmla="*/ 0 h 81"/>
                <a:gd name="T20" fmla="*/ 76 w 509"/>
                <a:gd name="T21" fmla="*/ 0 h 81"/>
                <a:gd name="T22" fmla="*/ 85 w 509"/>
                <a:gd name="T23" fmla="*/ 6 h 81"/>
                <a:gd name="T24" fmla="*/ 94 w 509"/>
                <a:gd name="T25" fmla="*/ 11 h 81"/>
                <a:gd name="T26" fmla="*/ 103 w 509"/>
                <a:gd name="T27" fmla="*/ 20 h 81"/>
                <a:gd name="T28" fmla="*/ 112 w 509"/>
                <a:gd name="T29" fmla="*/ 31 h 81"/>
                <a:gd name="T30" fmla="*/ 119 w 509"/>
                <a:gd name="T31" fmla="*/ 45 h 81"/>
                <a:gd name="T32" fmla="*/ 124 w 509"/>
                <a:gd name="T33" fmla="*/ 62 h 81"/>
                <a:gd name="T34" fmla="*/ 130 w 509"/>
                <a:gd name="T35" fmla="*/ 81 h 81"/>
                <a:gd name="T36" fmla="*/ 380 w 509"/>
                <a:gd name="T37" fmla="*/ 81 h 81"/>
                <a:gd name="T38" fmla="*/ 380 w 509"/>
                <a:gd name="T39" fmla="*/ 81 h 81"/>
                <a:gd name="T40" fmla="*/ 380 w 509"/>
                <a:gd name="T41" fmla="*/ 81 h 81"/>
                <a:gd name="T42" fmla="*/ 385 w 509"/>
                <a:gd name="T43" fmla="*/ 62 h 81"/>
                <a:gd name="T44" fmla="*/ 391 w 509"/>
                <a:gd name="T45" fmla="*/ 45 h 81"/>
                <a:gd name="T46" fmla="*/ 398 w 509"/>
                <a:gd name="T47" fmla="*/ 31 h 81"/>
                <a:gd name="T48" fmla="*/ 407 w 509"/>
                <a:gd name="T49" fmla="*/ 20 h 81"/>
                <a:gd name="T50" fmla="*/ 416 w 509"/>
                <a:gd name="T51" fmla="*/ 11 h 81"/>
                <a:gd name="T52" fmla="*/ 425 w 509"/>
                <a:gd name="T53" fmla="*/ 6 h 81"/>
                <a:gd name="T54" fmla="*/ 436 w 509"/>
                <a:gd name="T55" fmla="*/ 0 h 81"/>
                <a:gd name="T56" fmla="*/ 445 w 509"/>
                <a:gd name="T57" fmla="*/ 0 h 81"/>
                <a:gd name="T58" fmla="*/ 455 w 509"/>
                <a:gd name="T59" fmla="*/ 0 h 81"/>
                <a:gd name="T60" fmla="*/ 464 w 509"/>
                <a:gd name="T61" fmla="*/ 6 h 81"/>
                <a:gd name="T62" fmla="*/ 475 w 509"/>
                <a:gd name="T63" fmla="*/ 11 h 81"/>
                <a:gd name="T64" fmla="*/ 484 w 509"/>
                <a:gd name="T65" fmla="*/ 20 h 81"/>
                <a:gd name="T66" fmla="*/ 491 w 509"/>
                <a:gd name="T67" fmla="*/ 31 h 81"/>
                <a:gd name="T68" fmla="*/ 499 w 509"/>
                <a:gd name="T69" fmla="*/ 45 h 81"/>
                <a:gd name="T70" fmla="*/ 506 w 509"/>
                <a:gd name="T71" fmla="*/ 62 h 81"/>
                <a:gd name="T72" fmla="*/ 509 w 509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9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5" y="62"/>
                  </a:lnTo>
                  <a:lnTo>
                    <a:pt x="391" y="45"/>
                  </a:lnTo>
                  <a:lnTo>
                    <a:pt x="398" y="31"/>
                  </a:lnTo>
                  <a:lnTo>
                    <a:pt x="407" y="20"/>
                  </a:lnTo>
                  <a:lnTo>
                    <a:pt x="416" y="11"/>
                  </a:lnTo>
                  <a:lnTo>
                    <a:pt x="425" y="6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5" y="0"/>
                  </a:lnTo>
                  <a:lnTo>
                    <a:pt x="464" y="6"/>
                  </a:lnTo>
                  <a:lnTo>
                    <a:pt x="475" y="11"/>
                  </a:lnTo>
                  <a:lnTo>
                    <a:pt x="484" y="20"/>
                  </a:lnTo>
                  <a:lnTo>
                    <a:pt x="491" y="31"/>
                  </a:lnTo>
                  <a:lnTo>
                    <a:pt x="499" y="45"/>
                  </a:lnTo>
                  <a:lnTo>
                    <a:pt x="506" y="62"/>
                  </a:lnTo>
                  <a:lnTo>
                    <a:pt x="50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638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8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6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6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6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426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5 w 130"/>
                <a:gd name="T21" fmla="*/ 0 h 81"/>
                <a:gd name="T22" fmla="*/ 84 w 130"/>
                <a:gd name="T23" fmla="*/ 6 h 81"/>
                <a:gd name="T24" fmla="*/ 93 w 130"/>
                <a:gd name="T25" fmla="*/ 11 h 81"/>
                <a:gd name="T26" fmla="*/ 102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4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534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5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7 w 130"/>
                <a:gd name="T11" fmla="*/ 20 h 81"/>
                <a:gd name="T12" fmla="*/ 36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6 w 130"/>
                <a:gd name="T21" fmla="*/ 0 h 81"/>
                <a:gd name="T22" fmla="*/ 85 w 130"/>
                <a:gd name="T23" fmla="*/ 6 h 81"/>
                <a:gd name="T24" fmla="*/ 94 w 130"/>
                <a:gd name="T25" fmla="*/ 11 h 81"/>
                <a:gd name="T26" fmla="*/ 103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4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5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6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4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422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7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5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5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5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530" y="2769"/>
              <a:ext cx="29" cy="81"/>
            </a:xfrm>
            <a:custGeom>
              <a:avLst/>
              <a:gdLst>
                <a:gd name="T0" fmla="*/ 4 w 29"/>
                <a:gd name="T1" fmla="*/ 0 h 81"/>
                <a:gd name="T2" fmla="*/ 4 w 29"/>
                <a:gd name="T3" fmla="*/ 0 h 81"/>
                <a:gd name="T4" fmla="*/ 0 w 29"/>
                <a:gd name="T5" fmla="*/ 18 h 81"/>
                <a:gd name="T6" fmla="*/ 0 w 29"/>
                <a:gd name="T7" fmla="*/ 35 h 81"/>
                <a:gd name="T8" fmla="*/ 0 w 29"/>
                <a:gd name="T9" fmla="*/ 49 h 81"/>
                <a:gd name="T10" fmla="*/ 0 w 29"/>
                <a:gd name="T11" fmla="*/ 60 h 81"/>
                <a:gd name="T12" fmla="*/ 4 w 29"/>
                <a:gd name="T13" fmla="*/ 69 h 81"/>
                <a:gd name="T14" fmla="*/ 8 w 29"/>
                <a:gd name="T15" fmla="*/ 76 h 81"/>
                <a:gd name="T16" fmla="*/ 11 w 29"/>
                <a:gd name="T17" fmla="*/ 80 h 81"/>
                <a:gd name="T18" fmla="*/ 15 w 29"/>
                <a:gd name="T19" fmla="*/ 81 h 81"/>
                <a:gd name="T20" fmla="*/ 18 w 29"/>
                <a:gd name="T21" fmla="*/ 80 h 81"/>
                <a:gd name="T22" fmla="*/ 22 w 29"/>
                <a:gd name="T23" fmla="*/ 76 h 81"/>
                <a:gd name="T24" fmla="*/ 26 w 29"/>
                <a:gd name="T25" fmla="*/ 69 h 81"/>
                <a:gd name="T26" fmla="*/ 27 w 29"/>
                <a:gd name="T27" fmla="*/ 60 h 81"/>
                <a:gd name="T28" fmla="*/ 29 w 29"/>
                <a:gd name="T29" fmla="*/ 49 h 81"/>
                <a:gd name="T30" fmla="*/ 29 w 29"/>
                <a:gd name="T31" fmla="*/ 35 h 81"/>
                <a:gd name="T32" fmla="*/ 29 w 29"/>
                <a:gd name="T33" fmla="*/ 18 h 81"/>
                <a:gd name="T34" fmla="*/ 26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4" y="0"/>
                  </a:moveTo>
                  <a:lnTo>
                    <a:pt x="4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4" y="69"/>
                  </a:lnTo>
                  <a:lnTo>
                    <a:pt x="8" y="76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18" y="80"/>
                  </a:lnTo>
                  <a:lnTo>
                    <a:pt x="22" y="76"/>
                  </a:lnTo>
                  <a:lnTo>
                    <a:pt x="26" y="69"/>
                  </a:lnTo>
                  <a:lnTo>
                    <a:pt x="27" y="60"/>
                  </a:lnTo>
                  <a:lnTo>
                    <a:pt x="29" y="49"/>
                  </a:lnTo>
                  <a:lnTo>
                    <a:pt x="29" y="35"/>
                  </a:lnTo>
                  <a:lnTo>
                    <a:pt x="29" y="18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V="1">
              <a:off x="1921" y="2514"/>
              <a:ext cx="0" cy="97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H="1">
              <a:off x="1835" y="3043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flipH="1" flipV="1">
              <a:off x="1835" y="3043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 flipV="1">
              <a:off x="1154" y="2514"/>
              <a:ext cx="0" cy="9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1068" y="3036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 flipV="1">
              <a:off x="1068" y="3036"/>
              <a:ext cx="172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924" y="2688"/>
              <a:ext cx="523" cy="81"/>
            </a:xfrm>
            <a:custGeom>
              <a:avLst/>
              <a:gdLst>
                <a:gd name="T0" fmla="*/ 0 w 523"/>
                <a:gd name="T1" fmla="*/ 81 h 81"/>
                <a:gd name="T2" fmla="*/ 0 w 523"/>
                <a:gd name="T3" fmla="*/ 81 h 81"/>
                <a:gd name="T4" fmla="*/ 3 w 523"/>
                <a:gd name="T5" fmla="*/ 62 h 81"/>
                <a:gd name="T6" fmla="*/ 10 w 523"/>
                <a:gd name="T7" fmla="*/ 45 h 81"/>
                <a:gd name="T8" fmla="*/ 18 w 523"/>
                <a:gd name="T9" fmla="*/ 31 h 81"/>
                <a:gd name="T10" fmla="*/ 25 w 523"/>
                <a:gd name="T11" fmla="*/ 20 h 81"/>
                <a:gd name="T12" fmla="*/ 34 w 523"/>
                <a:gd name="T13" fmla="*/ 11 h 81"/>
                <a:gd name="T14" fmla="*/ 45 w 523"/>
                <a:gd name="T15" fmla="*/ 6 h 81"/>
                <a:gd name="T16" fmla="*/ 54 w 523"/>
                <a:gd name="T17" fmla="*/ 0 h 81"/>
                <a:gd name="T18" fmla="*/ 64 w 523"/>
                <a:gd name="T19" fmla="*/ 0 h 81"/>
                <a:gd name="T20" fmla="*/ 73 w 523"/>
                <a:gd name="T21" fmla="*/ 0 h 81"/>
                <a:gd name="T22" fmla="*/ 84 w 523"/>
                <a:gd name="T23" fmla="*/ 6 h 81"/>
                <a:gd name="T24" fmla="*/ 93 w 523"/>
                <a:gd name="T25" fmla="*/ 11 h 81"/>
                <a:gd name="T26" fmla="*/ 102 w 523"/>
                <a:gd name="T27" fmla="*/ 20 h 81"/>
                <a:gd name="T28" fmla="*/ 111 w 523"/>
                <a:gd name="T29" fmla="*/ 31 h 81"/>
                <a:gd name="T30" fmla="*/ 118 w 523"/>
                <a:gd name="T31" fmla="*/ 45 h 81"/>
                <a:gd name="T32" fmla="*/ 124 w 523"/>
                <a:gd name="T33" fmla="*/ 62 h 81"/>
                <a:gd name="T34" fmla="*/ 129 w 523"/>
                <a:gd name="T35" fmla="*/ 81 h 81"/>
                <a:gd name="T36" fmla="*/ 383 w 523"/>
                <a:gd name="T37" fmla="*/ 81 h 81"/>
                <a:gd name="T38" fmla="*/ 394 w 523"/>
                <a:gd name="T39" fmla="*/ 81 h 81"/>
                <a:gd name="T40" fmla="*/ 394 w 523"/>
                <a:gd name="T41" fmla="*/ 81 h 81"/>
                <a:gd name="T42" fmla="*/ 399 w 523"/>
                <a:gd name="T43" fmla="*/ 62 h 81"/>
                <a:gd name="T44" fmla="*/ 405 w 523"/>
                <a:gd name="T45" fmla="*/ 45 h 81"/>
                <a:gd name="T46" fmla="*/ 412 w 523"/>
                <a:gd name="T47" fmla="*/ 31 h 81"/>
                <a:gd name="T48" fmla="*/ 421 w 523"/>
                <a:gd name="T49" fmla="*/ 20 h 81"/>
                <a:gd name="T50" fmla="*/ 430 w 523"/>
                <a:gd name="T51" fmla="*/ 11 h 81"/>
                <a:gd name="T52" fmla="*/ 439 w 523"/>
                <a:gd name="T53" fmla="*/ 6 h 81"/>
                <a:gd name="T54" fmla="*/ 448 w 523"/>
                <a:gd name="T55" fmla="*/ 0 h 81"/>
                <a:gd name="T56" fmla="*/ 459 w 523"/>
                <a:gd name="T57" fmla="*/ 0 h 81"/>
                <a:gd name="T58" fmla="*/ 469 w 523"/>
                <a:gd name="T59" fmla="*/ 0 h 81"/>
                <a:gd name="T60" fmla="*/ 478 w 523"/>
                <a:gd name="T61" fmla="*/ 6 h 81"/>
                <a:gd name="T62" fmla="*/ 487 w 523"/>
                <a:gd name="T63" fmla="*/ 11 h 81"/>
                <a:gd name="T64" fmla="*/ 496 w 523"/>
                <a:gd name="T65" fmla="*/ 20 h 81"/>
                <a:gd name="T66" fmla="*/ 505 w 523"/>
                <a:gd name="T67" fmla="*/ 31 h 81"/>
                <a:gd name="T68" fmla="*/ 513 w 523"/>
                <a:gd name="T69" fmla="*/ 45 h 81"/>
                <a:gd name="T70" fmla="*/ 518 w 523"/>
                <a:gd name="T71" fmla="*/ 62 h 81"/>
                <a:gd name="T72" fmla="*/ 523 w 523"/>
                <a:gd name="T7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3" h="81">
                  <a:moveTo>
                    <a:pt x="0" y="81"/>
                  </a:moveTo>
                  <a:lnTo>
                    <a:pt x="0" y="81"/>
                  </a:lnTo>
                  <a:lnTo>
                    <a:pt x="3" y="62"/>
                  </a:lnTo>
                  <a:lnTo>
                    <a:pt x="10" y="45"/>
                  </a:lnTo>
                  <a:lnTo>
                    <a:pt x="18" y="31"/>
                  </a:lnTo>
                  <a:lnTo>
                    <a:pt x="25" y="20"/>
                  </a:lnTo>
                  <a:lnTo>
                    <a:pt x="34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1" y="31"/>
                  </a:lnTo>
                  <a:lnTo>
                    <a:pt x="118" y="45"/>
                  </a:lnTo>
                  <a:lnTo>
                    <a:pt x="124" y="62"/>
                  </a:lnTo>
                  <a:lnTo>
                    <a:pt x="129" y="81"/>
                  </a:lnTo>
                  <a:lnTo>
                    <a:pt x="383" y="81"/>
                  </a:lnTo>
                  <a:lnTo>
                    <a:pt x="394" y="81"/>
                  </a:lnTo>
                  <a:lnTo>
                    <a:pt x="394" y="81"/>
                  </a:lnTo>
                  <a:lnTo>
                    <a:pt x="399" y="62"/>
                  </a:lnTo>
                  <a:lnTo>
                    <a:pt x="405" y="45"/>
                  </a:lnTo>
                  <a:lnTo>
                    <a:pt x="412" y="31"/>
                  </a:lnTo>
                  <a:lnTo>
                    <a:pt x="421" y="20"/>
                  </a:lnTo>
                  <a:lnTo>
                    <a:pt x="430" y="11"/>
                  </a:lnTo>
                  <a:lnTo>
                    <a:pt x="439" y="6"/>
                  </a:lnTo>
                  <a:lnTo>
                    <a:pt x="448" y="0"/>
                  </a:lnTo>
                  <a:lnTo>
                    <a:pt x="459" y="0"/>
                  </a:lnTo>
                  <a:lnTo>
                    <a:pt x="469" y="0"/>
                  </a:lnTo>
                  <a:lnTo>
                    <a:pt x="478" y="6"/>
                  </a:lnTo>
                  <a:lnTo>
                    <a:pt x="487" y="11"/>
                  </a:lnTo>
                  <a:lnTo>
                    <a:pt x="496" y="20"/>
                  </a:lnTo>
                  <a:lnTo>
                    <a:pt x="505" y="31"/>
                  </a:lnTo>
                  <a:lnTo>
                    <a:pt x="513" y="45"/>
                  </a:lnTo>
                  <a:lnTo>
                    <a:pt x="518" y="62"/>
                  </a:lnTo>
                  <a:lnTo>
                    <a:pt x="523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918" y="2769"/>
              <a:ext cx="31" cy="81"/>
            </a:xfrm>
            <a:custGeom>
              <a:avLst/>
              <a:gdLst>
                <a:gd name="T0" fmla="*/ 6 w 31"/>
                <a:gd name="T1" fmla="*/ 0 h 81"/>
                <a:gd name="T2" fmla="*/ 6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6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4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6" y="0"/>
                  </a:moveTo>
                  <a:lnTo>
                    <a:pt x="6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389" y="2688"/>
              <a:ext cx="340" cy="81"/>
            </a:xfrm>
            <a:custGeom>
              <a:avLst/>
              <a:gdLst>
                <a:gd name="T0" fmla="*/ 0 w 340"/>
                <a:gd name="T1" fmla="*/ 81 h 81"/>
                <a:gd name="T2" fmla="*/ 210 w 340"/>
                <a:gd name="T3" fmla="*/ 81 h 81"/>
                <a:gd name="T4" fmla="*/ 210 w 340"/>
                <a:gd name="T5" fmla="*/ 81 h 81"/>
                <a:gd name="T6" fmla="*/ 214 w 340"/>
                <a:gd name="T7" fmla="*/ 62 h 81"/>
                <a:gd name="T8" fmla="*/ 221 w 340"/>
                <a:gd name="T9" fmla="*/ 45 h 81"/>
                <a:gd name="T10" fmla="*/ 228 w 340"/>
                <a:gd name="T11" fmla="*/ 31 h 81"/>
                <a:gd name="T12" fmla="*/ 236 w 340"/>
                <a:gd name="T13" fmla="*/ 20 h 81"/>
                <a:gd name="T14" fmla="*/ 245 w 340"/>
                <a:gd name="T15" fmla="*/ 11 h 81"/>
                <a:gd name="T16" fmla="*/ 255 w 340"/>
                <a:gd name="T17" fmla="*/ 6 h 81"/>
                <a:gd name="T18" fmla="*/ 264 w 340"/>
                <a:gd name="T19" fmla="*/ 0 h 81"/>
                <a:gd name="T20" fmla="*/ 275 w 340"/>
                <a:gd name="T21" fmla="*/ 0 h 81"/>
                <a:gd name="T22" fmla="*/ 284 w 340"/>
                <a:gd name="T23" fmla="*/ 0 h 81"/>
                <a:gd name="T24" fmla="*/ 295 w 340"/>
                <a:gd name="T25" fmla="*/ 6 h 81"/>
                <a:gd name="T26" fmla="*/ 304 w 340"/>
                <a:gd name="T27" fmla="*/ 11 h 81"/>
                <a:gd name="T28" fmla="*/ 313 w 340"/>
                <a:gd name="T29" fmla="*/ 20 h 81"/>
                <a:gd name="T30" fmla="*/ 322 w 340"/>
                <a:gd name="T31" fmla="*/ 31 h 81"/>
                <a:gd name="T32" fmla="*/ 329 w 340"/>
                <a:gd name="T33" fmla="*/ 45 h 81"/>
                <a:gd name="T34" fmla="*/ 335 w 340"/>
                <a:gd name="T35" fmla="*/ 62 h 81"/>
                <a:gd name="T36" fmla="*/ 340 w 3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0" h="81">
                  <a:moveTo>
                    <a:pt x="0" y="81"/>
                  </a:moveTo>
                  <a:lnTo>
                    <a:pt x="210" y="81"/>
                  </a:lnTo>
                  <a:lnTo>
                    <a:pt x="210" y="81"/>
                  </a:lnTo>
                  <a:lnTo>
                    <a:pt x="214" y="62"/>
                  </a:lnTo>
                  <a:lnTo>
                    <a:pt x="221" y="45"/>
                  </a:lnTo>
                  <a:lnTo>
                    <a:pt x="228" y="31"/>
                  </a:lnTo>
                  <a:lnTo>
                    <a:pt x="236" y="20"/>
                  </a:lnTo>
                  <a:lnTo>
                    <a:pt x="245" y="11"/>
                  </a:lnTo>
                  <a:lnTo>
                    <a:pt x="255" y="6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95" y="6"/>
                  </a:lnTo>
                  <a:lnTo>
                    <a:pt x="304" y="11"/>
                  </a:lnTo>
                  <a:lnTo>
                    <a:pt x="313" y="20"/>
                  </a:lnTo>
                  <a:lnTo>
                    <a:pt x="322" y="31"/>
                  </a:lnTo>
                  <a:lnTo>
                    <a:pt x="329" y="45"/>
                  </a:lnTo>
                  <a:lnTo>
                    <a:pt x="335" y="62"/>
                  </a:lnTo>
                  <a:lnTo>
                    <a:pt x="34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707" y="2688"/>
              <a:ext cx="130" cy="81"/>
            </a:xfrm>
            <a:custGeom>
              <a:avLst/>
              <a:gdLst>
                <a:gd name="T0" fmla="*/ 0 w 130"/>
                <a:gd name="T1" fmla="*/ 81 h 81"/>
                <a:gd name="T2" fmla="*/ 0 w 130"/>
                <a:gd name="T3" fmla="*/ 81 h 81"/>
                <a:gd name="T4" fmla="*/ 4 w 130"/>
                <a:gd name="T5" fmla="*/ 62 h 81"/>
                <a:gd name="T6" fmla="*/ 11 w 130"/>
                <a:gd name="T7" fmla="*/ 45 h 81"/>
                <a:gd name="T8" fmla="*/ 18 w 130"/>
                <a:gd name="T9" fmla="*/ 31 h 81"/>
                <a:gd name="T10" fmla="*/ 26 w 130"/>
                <a:gd name="T11" fmla="*/ 20 h 81"/>
                <a:gd name="T12" fmla="*/ 35 w 130"/>
                <a:gd name="T13" fmla="*/ 11 h 81"/>
                <a:gd name="T14" fmla="*/ 45 w 130"/>
                <a:gd name="T15" fmla="*/ 6 h 81"/>
                <a:gd name="T16" fmla="*/ 54 w 130"/>
                <a:gd name="T17" fmla="*/ 0 h 81"/>
                <a:gd name="T18" fmla="*/ 65 w 130"/>
                <a:gd name="T19" fmla="*/ 0 h 81"/>
                <a:gd name="T20" fmla="*/ 74 w 130"/>
                <a:gd name="T21" fmla="*/ 0 h 81"/>
                <a:gd name="T22" fmla="*/ 85 w 130"/>
                <a:gd name="T23" fmla="*/ 6 h 81"/>
                <a:gd name="T24" fmla="*/ 94 w 130"/>
                <a:gd name="T25" fmla="*/ 11 h 81"/>
                <a:gd name="T26" fmla="*/ 103 w 130"/>
                <a:gd name="T27" fmla="*/ 20 h 81"/>
                <a:gd name="T28" fmla="*/ 112 w 130"/>
                <a:gd name="T29" fmla="*/ 31 h 81"/>
                <a:gd name="T30" fmla="*/ 119 w 130"/>
                <a:gd name="T31" fmla="*/ 45 h 81"/>
                <a:gd name="T32" fmla="*/ 125 w 130"/>
                <a:gd name="T33" fmla="*/ 62 h 81"/>
                <a:gd name="T34" fmla="*/ 130 w 130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81">
                  <a:moveTo>
                    <a:pt x="0" y="81"/>
                  </a:moveTo>
                  <a:lnTo>
                    <a:pt x="0" y="81"/>
                  </a:lnTo>
                  <a:lnTo>
                    <a:pt x="4" y="62"/>
                  </a:lnTo>
                  <a:lnTo>
                    <a:pt x="11" y="45"/>
                  </a:lnTo>
                  <a:lnTo>
                    <a:pt x="18" y="31"/>
                  </a:lnTo>
                  <a:lnTo>
                    <a:pt x="26" y="20"/>
                  </a:lnTo>
                  <a:lnTo>
                    <a:pt x="35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85" y="6"/>
                  </a:lnTo>
                  <a:lnTo>
                    <a:pt x="94" y="11"/>
                  </a:lnTo>
                  <a:lnTo>
                    <a:pt x="103" y="20"/>
                  </a:lnTo>
                  <a:lnTo>
                    <a:pt x="112" y="31"/>
                  </a:lnTo>
                  <a:lnTo>
                    <a:pt x="119" y="45"/>
                  </a:lnTo>
                  <a:lnTo>
                    <a:pt x="125" y="62"/>
                  </a:lnTo>
                  <a:lnTo>
                    <a:pt x="130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816" y="2688"/>
              <a:ext cx="129" cy="81"/>
            </a:xfrm>
            <a:custGeom>
              <a:avLst/>
              <a:gdLst>
                <a:gd name="T0" fmla="*/ 0 w 129"/>
                <a:gd name="T1" fmla="*/ 81 h 81"/>
                <a:gd name="T2" fmla="*/ 0 w 129"/>
                <a:gd name="T3" fmla="*/ 81 h 81"/>
                <a:gd name="T4" fmla="*/ 3 w 129"/>
                <a:gd name="T5" fmla="*/ 62 h 81"/>
                <a:gd name="T6" fmla="*/ 10 w 129"/>
                <a:gd name="T7" fmla="*/ 45 h 81"/>
                <a:gd name="T8" fmla="*/ 18 w 129"/>
                <a:gd name="T9" fmla="*/ 31 h 81"/>
                <a:gd name="T10" fmla="*/ 25 w 129"/>
                <a:gd name="T11" fmla="*/ 20 h 81"/>
                <a:gd name="T12" fmla="*/ 34 w 129"/>
                <a:gd name="T13" fmla="*/ 11 h 81"/>
                <a:gd name="T14" fmla="*/ 45 w 129"/>
                <a:gd name="T15" fmla="*/ 6 h 81"/>
                <a:gd name="T16" fmla="*/ 54 w 129"/>
                <a:gd name="T17" fmla="*/ 0 h 81"/>
                <a:gd name="T18" fmla="*/ 64 w 129"/>
                <a:gd name="T19" fmla="*/ 0 h 81"/>
                <a:gd name="T20" fmla="*/ 73 w 129"/>
                <a:gd name="T21" fmla="*/ 0 h 81"/>
                <a:gd name="T22" fmla="*/ 84 w 129"/>
                <a:gd name="T23" fmla="*/ 6 h 81"/>
                <a:gd name="T24" fmla="*/ 93 w 129"/>
                <a:gd name="T25" fmla="*/ 11 h 81"/>
                <a:gd name="T26" fmla="*/ 102 w 129"/>
                <a:gd name="T27" fmla="*/ 20 h 81"/>
                <a:gd name="T28" fmla="*/ 111 w 129"/>
                <a:gd name="T29" fmla="*/ 31 h 81"/>
                <a:gd name="T30" fmla="*/ 118 w 129"/>
                <a:gd name="T31" fmla="*/ 45 h 81"/>
                <a:gd name="T32" fmla="*/ 124 w 129"/>
                <a:gd name="T33" fmla="*/ 62 h 81"/>
                <a:gd name="T34" fmla="*/ 129 w 129"/>
                <a:gd name="T3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0" y="81"/>
                  </a:moveTo>
                  <a:lnTo>
                    <a:pt x="0" y="81"/>
                  </a:lnTo>
                  <a:lnTo>
                    <a:pt x="3" y="62"/>
                  </a:lnTo>
                  <a:lnTo>
                    <a:pt x="10" y="45"/>
                  </a:lnTo>
                  <a:lnTo>
                    <a:pt x="18" y="31"/>
                  </a:lnTo>
                  <a:lnTo>
                    <a:pt x="25" y="20"/>
                  </a:lnTo>
                  <a:lnTo>
                    <a:pt x="34" y="11"/>
                  </a:lnTo>
                  <a:lnTo>
                    <a:pt x="45" y="6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4" y="6"/>
                  </a:lnTo>
                  <a:lnTo>
                    <a:pt x="93" y="11"/>
                  </a:lnTo>
                  <a:lnTo>
                    <a:pt x="102" y="20"/>
                  </a:lnTo>
                  <a:lnTo>
                    <a:pt x="111" y="31"/>
                  </a:lnTo>
                  <a:lnTo>
                    <a:pt x="118" y="45"/>
                  </a:lnTo>
                  <a:lnTo>
                    <a:pt x="124" y="62"/>
                  </a:lnTo>
                  <a:lnTo>
                    <a:pt x="129" y="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702" y="2769"/>
              <a:ext cx="31" cy="81"/>
            </a:xfrm>
            <a:custGeom>
              <a:avLst/>
              <a:gdLst>
                <a:gd name="T0" fmla="*/ 5 w 31"/>
                <a:gd name="T1" fmla="*/ 0 h 81"/>
                <a:gd name="T2" fmla="*/ 5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5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3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5" y="0"/>
                  </a:moveTo>
                  <a:lnTo>
                    <a:pt x="5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5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3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810" y="2769"/>
              <a:ext cx="31" cy="81"/>
            </a:xfrm>
            <a:custGeom>
              <a:avLst/>
              <a:gdLst>
                <a:gd name="T0" fmla="*/ 6 w 31"/>
                <a:gd name="T1" fmla="*/ 0 h 81"/>
                <a:gd name="T2" fmla="*/ 6 w 31"/>
                <a:gd name="T3" fmla="*/ 0 h 81"/>
                <a:gd name="T4" fmla="*/ 2 w 31"/>
                <a:gd name="T5" fmla="*/ 18 h 81"/>
                <a:gd name="T6" fmla="*/ 0 w 31"/>
                <a:gd name="T7" fmla="*/ 35 h 81"/>
                <a:gd name="T8" fmla="*/ 0 w 31"/>
                <a:gd name="T9" fmla="*/ 49 h 81"/>
                <a:gd name="T10" fmla="*/ 2 w 31"/>
                <a:gd name="T11" fmla="*/ 60 h 81"/>
                <a:gd name="T12" fmla="*/ 6 w 31"/>
                <a:gd name="T13" fmla="*/ 69 h 81"/>
                <a:gd name="T14" fmla="*/ 7 w 31"/>
                <a:gd name="T15" fmla="*/ 76 h 81"/>
                <a:gd name="T16" fmla="*/ 11 w 31"/>
                <a:gd name="T17" fmla="*/ 80 h 81"/>
                <a:gd name="T18" fmla="*/ 16 w 31"/>
                <a:gd name="T19" fmla="*/ 81 h 81"/>
                <a:gd name="T20" fmla="*/ 20 w 31"/>
                <a:gd name="T21" fmla="*/ 80 h 81"/>
                <a:gd name="T22" fmla="*/ 24 w 31"/>
                <a:gd name="T23" fmla="*/ 76 h 81"/>
                <a:gd name="T24" fmla="*/ 27 w 31"/>
                <a:gd name="T25" fmla="*/ 69 h 81"/>
                <a:gd name="T26" fmla="*/ 29 w 31"/>
                <a:gd name="T27" fmla="*/ 60 h 81"/>
                <a:gd name="T28" fmla="*/ 31 w 31"/>
                <a:gd name="T29" fmla="*/ 49 h 81"/>
                <a:gd name="T30" fmla="*/ 31 w 31"/>
                <a:gd name="T31" fmla="*/ 35 h 81"/>
                <a:gd name="T32" fmla="*/ 29 w 31"/>
                <a:gd name="T33" fmla="*/ 18 h 81"/>
                <a:gd name="T34" fmla="*/ 27 w 31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81">
                  <a:moveTo>
                    <a:pt x="6" y="0"/>
                  </a:moveTo>
                  <a:lnTo>
                    <a:pt x="6" y="0"/>
                  </a:lnTo>
                  <a:lnTo>
                    <a:pt x="2" y="18"/>
                  </a:lnTo>
                  <a:lnTo>
                    <a:pt x="0" y="35"/>
                  </a:lnTo>
                  <a:lnTo>
                    <a:pt x="0" y="49"/>
                  </a:lnTo>
                  <a:lnTo>
                    <a:pt x="2" y="60"/>
                  </a:lnTo>
                  <a:lnTo>
                    <a:pt x="6" y="69"/>
                  </a:lnTo>
                  <a:lnTo>
                    <a:pt x="7" y="76"/>
                  </a:lnTo>
                  <a:lnTo>
                    <a:pt x="11" y="80"/>
                  </a:lnTo>
                  <a:lnTo>
                    <a:pt x="16" y="81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27" y="69"/>
                  </a:lnTo>
                  <a:lnTo>
                    <a:pt x="29" y="60"/>
                  </a:lnTo>
                  <a:lnTo>
                    <a:pt x="31" y="49"/>
                  </a:lnTo>
                  <a:lnTo>
                    <a:pt x="31" y="35"/>
                  </a:lnTo>
                  <a:lnTo>
                    <a:pt x="29" y="18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122" y="2730"/>
              <a:ext cx="64" cy="65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2 h 65"/>
                <a:gd name="T4" fmla="*/ 64 w 64"/>
                <a:gd name="T5" fmla="*/ 25 h 65"/>
                <a:gd name="T6" fmla="*/ 63 w 64"/>
                <a:gd name="T7" fmla="*/ 20 h 65"/>
                <a:gd name="T8" fmla="*/ 59 w 64"/>
                <a:gd name="T9" fmla="*/ 14 h 65"/>
                <a:gd name="T10" fmla="*/ 55 w 64"/>
                <a:gd name="T11" fmla="*/ 9 h 65"/>
                <a:gd name="T12" fmla="*/ 50 w 64"/>
                <a:gd name="T13" fmla="*/ 5 h 65"/>
                <a:gd name="T14" fmla="*/ 45 w 64"/>
                <a:gd name="T15" fmla="*/ 2 h 65"/>
                <a:gd name="T16" fmla="*/ 39 w 64"/>
                <a:gd name="T17" fmla="*/ 0 h 65"/>
                <a:gd name="T18" fmla="*/ 32 w 64"/>
                <a:gd name="T19" fmla="*/ 0 h 65"/>
                <a:gd name="T20" fmla="*/ 32 w 64"/>
                <a:gd name="T21" fmla="*/ 0 h 65"/>
                <a:gd name="T22" fmla="*/ 27 w 64"/>
                <a:gd name="T23" fmla="*/ 0 h 65"/>
                <a:gd name="T24" fmla="*/ 19 w 64"/>
                <a:gd name="T25" fmla="*/ 2 h 65"/>
                <a:gd name="T26" fmla="*/ 14 w 64"/>
                <a:gd name="T27" fmla="*/ 5 h 65"/>
                <a:gd name="T28" fmla="*/ 10 w 64"/>
                <a:gd name="T29" fmla="*/ 9 h 65"/>
                <a:gd name="T30" fmla="*/ 5 w 64"/>
                <a:gd name="T31" fmla="*/ 14 h 65"/>
                <a:gd name="T32" fmla="*/ 3 w 64"/>
                <a:gd name="T33" fmla="*/ 20 h 65"/>
                <a:gd name="T34" fmla="*/ 1 w 64"/>
                <a:gd name="T35" fmla="*/ 25 h 65"/>
                <a:gd name="T36" fmla="*/ 0 w 64"/>
                <a:gd name="T37" fmla="*/ 32 h 65"/>
                <a:gd name="T38" fmla="*/ 0 w 64"/>
                <a:gd name="T39" fmla="*/ 32 h 65"/>
                <a:gd name="T40" fmla="*/ 1 w 64"/>
                <a:gd name="T41" fmla="*/ 38 h 65"/>
                <a:gd name="T42" fmla="*/ 3 w 64"/>
                <a:gd name="T43" fmla="*/ 45 h 65"/>
                <a:gd name="T44" fmla="*/ 5 w 64"/>
                <a:gd name="T45" fmla="*/ 50 h 65"/>
                <a:gd name="T46" fmla="*/ 10 w 64"/>
                <a:gd name="T47" fmla="*/ 54 h 65"/>
                <a:gd name="T48" fmla="*/ 14 w 64"/>
                <a:gd name="T49" fmla="*/ 59 h 65"/>
                <a:gd name="T50" fmla="*/ 19 w 64"/>
                <a:gd name="T51" fmla="*/ 61 h 65"/>
                <a:gd name="T52" fmla="*/ 27 w 64"/>
                <a:gd name="T53" fmla="*/ 63 h 65"/>
                <a:gd name="T54" fmla="*/ 32 w 64"/>
                <a:gd name="T55" fmla="*/ 65 h 65"/>
                <a:gd name="T56" fmla="*/ 32 w 64"/>
                <a:gd name="T57" fmla="*/ 65 h 65"/>
                <a:gd name="T58" fmla="*/ 39 w 64"/>
                <a:gd name="T59" fmla="*/ 63 h 65"/>
                <a:gd name="T60" fmla="*/ 45 w 64"/>
                <a:gd name="T61" fmla="*/ 61 h 65"/>
                <a:gd name="T62" fmla="*/ 50 w 64"/>
                <a:gd name="T63" fmla="*/ 59 h 65"/>
                <a:gd name="T64" fmla="*/ 55 w 64"/>
                <a:gd name="T65" fmla="*/ 54 h 65"/>
                <a:gd name="T66" fmla="*/ 59 w 64"/>
                <a:gd name="T67" fmla="*/ 50 h 65"/>
                <a:gd name="T68" fmla="*/ 63 w 64"/>
                <a:gd name="T69" fmla="*/ 45 h 65"/>
                <a:gd name="T70" fmla="*/ 64 w 64"/>
                <a:gd name="T71" fmla="*/ 38 h 65"/>
                <a:gd name="T72" fmla="*/ 64 w 64"/>
                <a:gd name="T73" fmla="*/ 32 h 65"/>
                <a:gd name="T74" fmla="*/ 64 w 64"/>
                <a:gd name="T7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2"/>
                  </a:lnTo>
                  <a:lnTo>
                    <a:pt x="64" y="25"/>
                  </a:lnTo>
                  <a:lnTo>
                    <a:pt x="63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10" y="54"/>
                  </a:lnTo>
                  <a:lnTo>
                    <a:pt x="14" y="59"/>
                  </a:lnTo>
                  <a:lnTo>
                    <a:pt x="19" y="61"/>
                  </a:lnTo>
                  <a:lnTo>
                    <a:pt x="27" y="63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9" y="63"/>
                  </a:lnTo>
                  <a:lnTo>
                    <a:pt x="45" y="61"/>
                  </a:lnTo>
                  <a:lnTo>
                    <a:pt x="50" y="59"/>
                  </a:lnTo>
                  <a:lnTo>
                    <a:pt x="55" y="54"/>
                  </a:lnTo>
                  <a:lnTo>
                    <a:pt x="59" y="50"/>
                  </a:lnTo>
                  <a:lnTo>
                    <a:pt x="63" y="45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889" y="2728"/>
              <a:ext cx="64" cy="65"/>
            </a:xfrm>
            <a:custGeom>
              <a:avLst/>
              <a:gdLst>
                <a:gd name="T0" fmla="*/ 64 w 64"/>
                <a:gd name="T1" fmla="*/ 32 h 65"/>
                <a:gd name="T2" fmla="*/ 64 w 64"/>
                <a:gd name="T3" fmla="*/ 32 h 65"/>
                <a:gd name="T4" fmla="*/ 63 w 64"/>
                <a:gd name="T5" fmla="*/ 25 h 65"/>
                <a:gd name="T6" fmla="*/ 61 w 64"/>
                <a:gd name="T7" fmla="*/ 20 h 65"/>
                <a:gd name="T8" fmla="*/ 57 w 64"/>
                <a:gd name="T9" fmla="*/ 14 h 65"/>
                <a:gd name="T10" fmla="*/ 54 w 64"/>
                <a:gd name="T11" fmla="*/ 9 h 65"/>
                <a:gd name="T12" fmla="*/ 50 w 64"/>
                <a:gd name="T13" fmla="*/ 5 h 65"/>
                <a:gd name="T14" fmla="*/ 45 w 64"/>
                <a:gd name="T15" fmla="*/ 2 h 65"/>
                <a:gd name="T16" fmla="*/ 37 w 64"/>
                <a:gd name="T17" fmla="*/ 0 h 65"/>
                <a:gd name="T18" fmla="*/ 32 w 64"/>
                <a:gd name="T19" fmla="*/ 0 h 65"/>
                <a:gd name="T20" fmla="*/ 32 w 64"/>
                <a:gd name="T21" fmla="*/ 0 h 65"/>
                <a:gd name="T22" fmla="*/ 25 w 64"/>
                <a:gd name="T23" fmla="*/ 0 h 65"/>
                <a:gd name="T24" fmla="*/ 19 w 64"/>
                <a:gd name="T25" fmla="*/ 2 h 65"/>
                <a:gd name="T26" fmla="*/ 12 w 64"/>
                <a:gd name="T27" fmla="*/ 5 h 65"/>
                <a:gd name="T28" fmla="*/ 9 w 64"/>
                <a:gd name="T29" fmla="*/ 9 h 65"/>
                <a:gd name="T30" fmla="*/ 5 w 64"/>
                <a:gd name="T31" fmla="*/ 14 h 65"/>
                <a:gd name="T32" fmla="*/ 1 w 64"/>
                <a:gd name="T33" fmla="*/ 20 h 65"/>
                <a:gd name="T34" fmla="*/ 0 w 64"/>
                <a:gd name="T35" fmla="*/ 25 h 65"/>
                <a:gd name="T36" fmla="*/ 0 w 64"/>
                <a:gd name="T37" fmla="*/ 32 h 65"/>
                <a:gd name="T38" fmla="*/ 0 w 64"/>
                <a:gd name="T39" fmla="*/ 32 h 65"/>
                <a:gd name="T40" fmla="*/ 0 w 64"/>
                <a:gd name="T41" fmla="*/ 40 h 65"/>
                <a:gd name="T42" fmla="*/ 1 w 64"/>
                <a:gd name="T43" fmla="*/ 45 h 65"/>
                <a:gd name="T44" fmla="*/ 5 w 64"/>
                <a:gd name="T45" fmla="*/ 50 h 65"/>
                <a:gd name="T46" fmla="*/ 9 w 64"/>
                <a:gd name="T47" fmla="*/ 56 h 65"/>
                <a:gd name="T48" fmla="*/ 12 w 64"/>
                <a:gd name="T49" fmla="*/ 59 h 65"/>
                <a:gd name="T50" fmla="*/ 19 w 64"/>
                <a:gd name="T51" fmla="*/ 63 h 65"/>
                <a:gd name="T52" fmla="*/ 25 w 64"/>
                <a:gd name="T53" fmla="*/ 65 h 65"/>
                <a:gd name="T54" fmla="*/ 32 w 64"/>
                <a:gd name="T55" fmla="*/ 65 h 65"/>
                <a:gd name="T56" fmla="*/ 32 w 64"/>
                <a:gd name="T57" fmla="*/ 65 h 65"/>
                <a:gd name="T58" fmla="*/ 37 w 64"/>
                <a:gd name="T59" fmla="*/ 65 h 65"/>
                <a:gd name="T60" fmla="*/ 45 w 64"/>
                <a:gd name="T61" fmla="*/ 63 h 65"/>
                <a:gd name="T62" fmla="*/ 50 w 64"/>
                <a:gd name="T63" fmla="*/ 59 h 65"/>
                <a:gd name="T64" fmla="*/ 54 w 64"/>
                <a:gd name="T65" fmla="*/ 56 h 65"/>
                <a:gd name="T66" fmla="*/ 57 w 64"/>
                <a:gd name="T67" fmla="*/ 50 h 65"/>
                <a:gd name="T68" fmla="*/ 61 w 64"/>
                <a:gd name="T69" fmla="*/ 45 h 65"/>
                <a:gd name="T70" fmla="*/ 63 w 64"/>
                <a:gd name="T71" fmla="*/ 40 h 65"/>
                <a:gd name="T72" fmla="*/ 64 w 64"/>
                <a:gd name="T73" fmla="*/ 32 h 65"/>
                <a:gd name="T74" fmla="*/ 64 w 64"/>
                <a:gd name="T7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5">
                  <a:moveTo>
                    <a:pt x="64" y="32"/>
                  </a:moveTo>
                  <a:lnTo>
                    <a:pt x="64" y="32"/>
                  </a:lnTo>
                  <a:lnTo>
                    <a:pt x="63" y="25"/>
                  </a:lnTo>
                  <a:lnTo>
                    <a:pt x="61" y="20"/>
                  </a:lnTo>
                  <a:lnTo>
                    <a:pt x="57" y="14"/>
                  </a:lnTo>
                  <a:lnTo>
                    <a:pt x="54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9" y="56"/>
                  </a:lnTo>
                  <a:lnTo>
                    <a:pt x="12" y="59"/>
                  </a:lnTo>
                  <a:lnTo>
                    <a:pt x="19" y="6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0" y="59"/>
                  </a:lnTo>
                  <a:lnTo>
                    <a:pt x="54" y="56"/>
                  </a:lnTo>
                  <a:lnTo>
                    <a:pt x="57" y="50"/>
                  </a:lnTo>
                  <a:lnTo>
                    <a:pt x="61" y="45"/>
                  </a:lnTo>
                  <a:lnTo>
                    <a:pt x="63" y="40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 flipH="1">
              <a:off x="981" y="3477"/>
              <a:ext cx="3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1057" y="3553"/>
              <a:ext cx="1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H="1">
              <a:off x="1132" y="3628"/>
              <a:ext cx="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 flipH="1">
              <a:off x="1748" y="3486"/>
              <a:ext cx="34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 flipH="1">
              <a:off x="1824" y="3562"/>
              <a:ext cx="1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 flipH="1">
              <a:off x="1899" y="3637"/>
              <a:ext cx="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1111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2 w 86"/>
                <a:gd name="T5" fmla="*/ 36 h 152"/>
                <a:gd name="T6" fmla="*/ 61 w 86"/>
                <a:gd name="T7" fmla="*/ 67 h 152"/>
                <a:gd name="T8" fmla="*/ 54 w 86"/>
                <a:gd name="T9" fmla="*/ 103 h 152"/>
                <a:gd name="T10" fmla="*/ 43 w 86"/>
                <a:gd name="T11" fmla="*/ 152 h 152"/>
                <a:gd name="T12" fmla="*/ 43 w 86"/>
                <a:gd name="T13" fmla="*/ 152 h 152"/>
                <a:gd name="T14" fmla="*/ 34 w 86"/>
                <a:gd name="T15" fmla="*/ 103 h 152"/>
                <a:gd name="T16" fmla="*/ 27 w 86"/>
                <a:gd name="T17" fmla="*/ 67 h 152"/>
                <a:gd name="T18" fmla="*/ 16 w 86"/>
                <a:gd name="T19" fmla="*/ 36 h 152"/>
                <a:gd name="T20" fmla="*/ 0 w 86"/>
                <a:gd name="T21" fmla="*/ 0 h 152"/>
                <a:gd name="T22" fmla="*/ 0 w 86"/>
                <a:gd name="T23" fmla="*/ 0 h 152"/>
                <a:gd name="T24" fmla="*/ 23 w 86"/>
                <a:gd name="T25" fmla="*/ 8 h 152"/>
                <a:gd name="T26" fmla="*/ 43 w 86"/>
                <a:gd name="T27" fmla="*/ 9 h 152"/>
                <a:gd name="T28" fmla="*/ 65 w 86"/>
                <a:gd name="T29" fmla="*/ 8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2" y="36"/>
                  </a:lnTo>
                  <a:lnTo>
                    <a:pt x="61" y="67"/>
                  </a:lnTo>
                  <a:lnTo>
                    <a:pt x="54" y="103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4" y="103"/>
                  </a:lnTo>
                  <a:lnTo>
                    <a:pt x="27" y="67"/>
                  </a:lnTo>
                  <a:lnTo>
                    <a:pt x="16" y="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8"/>
                  </a:lnTo>
                  <a:lnTo>
                    <a:pt x="43" y="9"/>
                  </a:lnTo>
                  <a:lnTo>
                    <a:pt x="65" y="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1111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2 w 86"/>
                <a:gd name="T5" fmla="*/ 36 h 152"/>
                <a:gd name="T6" fmla="*/ 61 w 86"/>
                <a:gd name="T7" fmla="*/ 67 h 152"/>
                <a:gd name="T8" fmla="*/ 54 w 86"/>
                <a:gd name="T9" fmla="*/ 103 h 152"/>
                <a:gd name="T10" fmla="*/ 43 w 86"/>
                <a:gd name="T11" fmla="*/ 152 h 152"/>
                <a:gd name="T12" fmla="*/ 43 w 86"/>
                <a:gd name="T13" fmla="*/ 152 h 152"/>
                <a:gd name="T14" fmla="*/ 34 w 86"/>
                <a:gd name="T15" fmla="*/ 103 h 152"/>
                <a:gd name="T16" fmla="*/ 27 w 86"/>
                <a:gd name="T17" fmla="*/ 67 h 152"/>
                <a:gd name="T18" fmla="*/ 16 w 86"/>
                <a:gd name="T19" fmla="*/ 36 h 152"/>
                <a:gd name="T20" fmla="*/ 0 w 86"/>
                <a:gd name="T21" fmla="*/ 0 h 152"/>
                <a:gd name="T22" fmla="*/ 0 w 86"/>
                <a:gd name="T23" fmla="*/ 0 h 152"/>
                <a:gd name="T24" fmla="*/ 23 w 86"/>
                <a:gd name="T25" fmla="*/ 8 h 152"/>
                <a:gd name="T26" fmla="*/ 43 w 86"/>
                <a:gd name="T27" fmla="*/ 9 h 152"/>
                <a:gd name="T28" fmla="*/ 65 w 86"/>
                <a:gd name="T29" fmla="*/ 8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2" y="36"/>
                  </a:lnTo>
                  <a:lnTo>
                    <a:pt x="61" y="67"/>
                  </a:lnTo>
                  <a:lnTo>
                    <a:pt x="54" y="103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4" y="103"/>
                  </a:lnTo>
                  <a:lnTo>
                    <a:pt x="27" y="67"/>
                  </a:lnTo>
                  <a:lnTo>
                    <a:pt x="16" y="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8"/>
                  </a:lnTo>
                  <a:lnTo>
                    <a:pt x="43" y="9"/>
                  </a:lnTo>
                  <a:lnTo>
                    <a:pt x="65" y="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1878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0 w 86"/>
                <a:gd name="T5" fmla="*/ 35 h 152"/>
                <a:gd name="T6" fmla="*/ 59 w 86"/>
                <a:gd name="T7" fmla="*/ 65 h 152"/>
                <a:gd name="T8" fmla="*/ 52 w 86"/>
                <a:gd name="T9" fmla="*/ 101 h 152"/>
                <a:gd name="T10" fmla="*/ 43 w 86"/>
                <a:gd name="T11" fmla="*/ 152 h 152"/>
                <a:gd name="T12" fmla="*/ 43 w 86"/>
                <a:gd name="T13" fmla="*/ 152 h 152"/>
                <a:gd name="T14" fmla="*/ 32 w 86"/>
                <a:gd name="T15" fmla="*/ 101 h 152"/>
                <a:gd name="T16" fmla="*/ 25 w 86"/>
                <a:gd name="T17" fmla="*/ 65 h 152"/>
                <a:gd name="T18" fmla="*/ 14 w 86"/>
                <a:gd name="T19" fmla="*/ 35 h 152"/>
                <a:gd name="T20" fmla="*/ 0 w 86"/>
                <a:gd name="T21" fmla="*/ 0 h 152"/>
                <a:gd name="T22" fmla="*/ 0 w 86"/>
                <a:gd name="T23" fmla="*/ 0 h 152"/>
                <a:gd name="T24" fmla="*/ 21 w 86"/>
                <a:gd name="T25" fmla="*/ 6 h 152"/>
                <a:gd name="T26" fmla="*/ 43 w 86"/>
                <a:gd name="T27" fmla="*/ 8 h 152"/>
                <a:gd name="T28" fmla="*/ 63 w 86"/>
                <a:gd name="T29" fmla="*/ 6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59" y="65"/>
                  </a:lnTo>
                  <a:lnTo>
                    <a:pt x="52" y="101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2" y="101"/>
                  </a:lnTo>
                  <a:lnTo>
                    <a:pt x="25" y="65"/>
                  </a:lnTo>
                  <a:lnTo>
                    <a:pt x="14" y="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63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1878" y="2616"/>
              <a:ext cx="86" cy="152"/>
            </a:xfrm>
            <a:custGeom>
              <a:avLst/>
              <a:gdLst>
                <a:gd name="T0" fmla="*/ 86 w 86"/>
                <a:gd name="T1" fmla="*/ 0 h 152"/>
                <a:gd name="T2" fmla="*/ 86 w 86"/>
                <a:gd name="T3" fmla="*/ 0 h 152"/>
                <a:gd name="T4" fmla="*/ 70 w 86"/>
                <a:gd name="T5" fmla="*/ 35 h 152"/>
                <a:gd name="T6" fmla="*/ 59 w 86"/>
                <a:gd name="T7" fmla="*/ 65 h 152"/>
                <a:gd name="T8" fmla="*/ 52 w 86"/>
                <a:gd name="T9" fmla="*/ 101 h 152"/>
                <a:gd name="T10" fmla="*/ 43 w 86"/>
                <a:gd name="T11" fmla="*/ 152 h 152"/>
                <a:gd name="T12" fmla="*/ 43 w 86"/>
                <a:gd name="T13" fmla="*/ 152 h 152"/>
                <a:gd name="T14" fmla="*/ 32 w 86"/>
                <a:gd name="T15" fmla="*/ 101 h 152"/>
                <a:gd name="T16" fmla="*/ 25 w 86"/>
                <a:gd name="T17" fmla="*/ 65 h 152"/>
                <a:gd name="T18" fmla="*/ 14 w 86"/>
                <a:gd name="T19" fmla="*/ 35 h 152"/>
                <a:gd name="T20" fmla="*/ 0 w 86"/>
                <a:gd name="T21" fmla="*/ 0 h 152"/>
                <a:gd name="T22" fmla="*/ 0 w 86"/>
                <a:gd name="T23" fmla="*/ 0 h 152"/>
                <a:gd name="T24" fmla="*/ 21 w 86"/>
                <a:gd name="T25" fmla="*/ 6 h 152"/>
                <a:gd name="T26" fmla="*/ 43 w 86"/>
                <a:gd name="T27" fmla="*/ 8 h 152"/>
                <a:gd name="T28" fmla="*/ 63 w 86"/>
                <a:gd name="T29" fmla="*/ 6 h 152"/>
                <a:gd name="T30" fmla="*/ 86 w 8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86" y="0"/>
                  </a:lnTo>
                  <a:lnTo>
                    <a:pt x="70" y="35"/>
                  </a:lnTo>
                  <a:lnTo>
                    <a:pt x="59" y="65"/>
                  </a:lnTo>
                  <a:lnTo>
                    <a:pt x="52" y="101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32" y="101"/>
                  </a:lnTo>
                  <a:lnTo>
                    <a:pt x="25" y="65"/>
                  </a:lnTo>
                  <a:lnTo>
                    <a:pt x="14" y="3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63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49"/>
            <p:cNvSpPr>
              <a:spLocks/>
            </p:cNvSpPr>
            <p:nvPr/>
          </p:nvSpPr>
          <p:spPr bwMode="auto">
            <a:xfrm>
              <a:off x="472" y="2733"/>
              <a:ext cx="122" cy="72"/>
            </a:xfrm>
            <a:custGeom>
              <a:avLst/>
              <a:gdLst>
                <a:gd name="T0" fmla="*/ 57 w 122"/>
                <a:gd name="T1" fmla="*/ 22 h 72"/>
                <a:gd name="T2" fmla="*/ 57 w 122"/>
                <a:gd name="T3" fmla="*/ 22 h 72"/>
                <a:gd name="T4" fmla="*/ 27 w 122"/>
                <a:gd name="T5" fmla="*/ 11 h 72"/>
                <a:gd name="T6" fmla="*/ 0 w 122"/>
                <a:gd name="T7" fmla="*/ 0 h 72"/>
                <a:gd name="T8" fmla="*/ 0 w 122"/>
                <a:gd name="T9" fmla="*/ 72 h 72"/>
                <a:gd name="T10" fmla="*/ 0 w 122"/>
                <a:gd name="T11" fmla="*/ 72 h 72"/>
                <a:gd name="T12" fmla="*/ 21 w 122"/>
                <a:gd name="T13" fmla="*/ 63 h 72"/>
                <a:gd name="T14" fmla="*/ 57 w 122"/>
                <a:gd name="T15" fmla="*/ 51 h 72"/>
                <a:gd name="T16" fmla="*/ 57 w 122"/>
                <a:gd name="T17" fmla="*/ 51 h 72"/>
                <a:gd name="T18" fmla="*/ 93 w 122"/>
                <a:gd name="T19" fmla="*/ 42 h 72"/>
                <a:gd name="T20" fmla="*/ 122 w 122"/>
                <a:gd name="T21" fmla="*/ 36 h 72"/>
                <a:gd name="T22" fmla="*/ 122 w 122"/>
                <a:gd name="T23" fmla="*/ 36 h 72"/>
                <a:gd name="T24" fmla="*/ 93 w 122"/>
                <a:gd name="T25" fmla="*/ 31 h 72"/>
                <a:gd name="T26" fmla="*/ 57 w 122"/>
                <a:gd name="T27" fmla="*/ 22 h 72"/>
                <a:gd name="T28" fmla="*/ 57 w 122"/>
                <a:gd name="T29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72">
                  <a:moveTo>
                    <a:pt x="57" y="22"/>
                  </a:moveTo>
                  <a:lnTo>
                    <a:pt x="57" y="22"/>
                  </a:lnTo>
                  <a:lnTo>
                    <a:pt x="27" y="11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1" y="63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93" y="42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93" y="31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>
              <a:off x="2533" y="2733"/>
              <a:ext cx="121" cy="72"/>
            </a:xfrm>
            <a:custGeom>
              <a:avLst/>
              <a:gdLst>
                <a:gd name="T0" fmla="*/ 58 w 121"/>
                <a:gd name="T1" fmla="*/ 22 h 72"/>
                <a:gd name="T2" fmla="*/ 58 w 121"/>
                <a:gd name="T3" fmla="*/ 22 h 72"/>
                <a:gd name="T4" fmla="*/ 27 w 121"/>
                <a:gd name="T5" fmla="*/ 11 h 72"/>
                <a:gd name="T6" fmla="*/ 0 w 121"/>
                <a:gd name="T7" fmla="*/ 0 h 72"/>
                <a:gd name="T8" fmla="*/ 0 w 121"/>
                <a:gd name="T9" fmla="*/ 72 h 72"/>
                <a:gd name="T10" fmla="*/ 0 w 121"/>
                <a:gd name="T11" fmla="*/ 72 h 72"/>
                <a:gd name="T12" fmla="*/ 22 w 121"/>
                <a:gd name="T13" fmla="*/ 63 h 72"/>
                <a:gd name="T14" fmla="*/ 58 w 121"/>
                <a:gd name="T15" fmla="*/ 51 h 72"/>
                <a:gd name="T16" fmla="*/ 58 w 121"/>
                <a:gd name="T17" fmla="*/ 51 h 72"/>
                <a:gd name="T18" fmla="*/ 94 w 121"/>
                <a:gd name="T19" fmla="*/ 42 h 72"/>
                <a:gd name="T20" fmla="*/ 121 w 121"/>
                <a:gd name="T21" fmla="*/ 36 h 72"/>
                <a:gd name="T22" fmla="*/ 121 w 121"/>
                <a:gd name="T23" fmla="*/ 36 h 72"/>
                <a:gd name="T24" fmla="*/ 94 w 121"/>
                <a:gd name="T25" fmla="*/ 31 h 72"/>
                <a:gd name="T26" fmla="*/ 58 w 121"/>
                <a:gd name="T27" fmla="*/ 22 h 72"/>
                <a:gd name="T28" fmla="*/ 58 w 121"/>
                <a:gd name="T29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72">
                  <a:moveTo>
                    <a:pt x="58" y="22"/>
                  </a:moveTo>
                  <a:lnTo>
                    <a:pt x="58" y="22"/>
                  </a:lnTo>
                  <a:lnTo>
                    <a:pt x="27" y="11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2" y="63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94" y="42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94" y="31"/>
                  </a:lnTo>
                  <a:lnTo>
                    <a:pt x="58" y="22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Line 51"/>
            <p:cNvSpPr>
              <a:spLocks noChangeShapeType="1"/>
            </p:cNvSpPr>
            <p:nvPr/>
          </p:nvSpPr>
          <p:spPr bwMode="auto">
            <a:xfrm flipV="1">
              <a:off x="1921" y="2307"/>
              <a:ext cx="463" cy="4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Line 52"/>
            <p:cNvSpPr>
              <a:spLocks noChangeShapeType="1"/>
            </p:cNvSpPr>
            <p:nvPr/>
          </p:nvSpPr>
          <p:spPr bwMode="auto">
            <a:xfrm flipH="1">
              <a:off x="2047" y="2519"/>
              <a:ext cx="24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53"/>
            <p:cNvSpPr>
              <a:spLocks noChangeShapeType="1"/>
            </p:cNvSpPr>
            <p:nvPr/>
          </p:nvSpPr>
          <p:spPr bwMode="auto">
            <a:xfrm flipV="1">
              <a:off x="2169" y="2397"/>
              <a:ext cx="0" cy="2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2231" y="2346"/>
              <a:ext cx="111" cy="112"/>
            </a:xfrm>
            <a:custGeom>
              <a:avLst/>
              <a:gdLst>
                <a:gd name="T0" fmla="*/ 55 w 111"/>
                <a:gd name="T1" fmla="*/ 78 h 112"/>
                <a:gd name="T2" fmla="*/ 55 w 111"/>
                <a:gd name="T3" fmla="*/ 78 h 112"/>
                <a:gd name="T4" fmla="*/ 84 w 111"/>
                <a:gd name="T5" fmla="*/ 63 h 112"/>
                <a:gd name="T6" fmla="*/ 111 w 111"/>
                <a:gd name="T7" fmla="*/ 53 h 112"/>
                <a:gd name="T8" fmla="*/ 61 w 111"/>
                <a:gd name="T9" fmla="*/ 0 h 112"/>
                <a:gd name="T10" fmla="*/ 61 w 111"/>
                <a:gd name="T11" fmla="*/ 0 h 112"/>
                <a:gd name="T12" fmla="*/ 50 w 111"/>
                <a:gd name="T13" fmla="*/ 24 h 112"/>
                <a:gd name="T14" fmla="*/ 34 w 111"/>
                <a:gd name="T15" fmla="*/ 56 h 112"/>
                <a:gd name="T16" fmla="*/ 34 w 111"/>
                <a:gd name="T17" fmla="*/ 56 h 112"/>
                <a:gd name="T18" fmla="*/ 16 w 111"/>
                <a:gd name="T19" fmla="*/ 89 h 112"/>
                <a:gd name="T20" fmla="*/ 0 w 111"/>
                <a:gd name="T21" fmla="*/ 112 h 112"/>
                <a:gd name="T22" fmla="*/ 0 w 111"/>
                <a:gd name="T23" fmla="*/ 112 h 112"/>
                <a:gd name="T24" fmla="*/ 23 w 111"/>
                <a:gd name="T25" fmla="*/ 96 h 112"/>
                <a:gd name="T26" fmla="*/ 55 w 111"/>
                <a:gd name="T27" fmla="*/ 78 h 112"/>
                <a:gd name="T28" fmla="*/ 55 w 111"/>
                <a:gd name="T29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12">
                  <a:moveTo>
                    <a:pt x="55" y="78"/>
                  </a:moveTo>
                  <a:lnTo>
                    <a:pt x="55" y="78"/>
                  </a:lnTo>
                  <a:lnTo>
                    <a:pt x="84" y="63"/>
                  </a:lnTo>
                  <a:lnTo>
                    <a:pt x="111" y="5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0" y="24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16" y="8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3" y="96"/>
                  </a:lnTo>
                  <a:lnTo>
                    <a:pt x="55" y="78"/>
                  </a:lnTo>
                  <a:lnTo>
                    <a:pt x="5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55"/>
            <p:cNvSpPr>
              <a:spLocks noChangeShapeType="1"/>
            </p:cNvSpPr>
            <p:nvPr/>
          </p:nvSpPr>
          <p:spPr bwMode="auto">
            <a:xfrm>
              <a:off x="1359" y="2638"/>
              <a:ext cx="3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1" name="フリーフォーム 110"/>
          <p:cNvSpPr/>
          <p:nvPr/>
        </p:nvSpPr>
        <p:spPr>
          <a:xfrm>
            <a:off x="3073276" y="1965464"/>
            <a:ext cx="825500" cy="1600200"/>
          </a:xfrm>
          <a:custGeom>
            <a:avLst/>
            <a:gdLst>
              <a:gd name="connsiteX0" fmla="*/ 825500 w 825500"/>
              <a:gd name="connsiteY0" fmla="*/ 0 h 1600200"/>
              <a:gd name="connsiteX1" fmla="*/ 152400 w 825500"/>
              <a:gd name="connsiteY1" fmla="*/ 698500 h 1600200"/>
              <a:gd name="connsiteX2" fmla="*/ 0 w 82550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1600200">
                <a:moveTo>
                  <a:pt x="825500" y="0"/>
                </a:moveTo>
                <a:cubicBezTo>
                  <a:pt x="557741" y="215900"/>
                  <a:pt x="289983" y="431800"/>
                  <a:pt x="152400" y="698500"/>
                </a:cubicBezTo>
                <a:cubicBezTo>
                  <a:pt x="14817" y="965200"/>
                  <a:pt x="7408" y="1282700"/>
                  <a:pt x="0" y="16002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>
            <a:off x="7463556" y="1991980"/>
            <a:ext cx="825500" cy="1600200"/>
          </a:xfrm>
          <a:custGeom>
            <a:avLst/>
            <a:gdLst>
              <a:gd name="connsiteX0" fmla="*/ 825500 w 825500"/>
              <a:gd name="connsiteY0" fmla="*/ 0 h 1600200"/>
              <a:gd name="connsiteX1" fmla="*/ 152400 w 825500"/>
              <a:gd name="connsiteY1" fmla="*/ 698500 h 1600200"/>
              <a:gd name="connsiteX2" fmla="*/ 0 w 82550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1600200">
                <a:moveTo>
                  <a:pt x="825500" y="0"/>
                </a:moveTo>
                <a:cubicBezTo>
                  <a:pt x="557741" y="215900"/>
                  <a:pt x="289983" y="431800"/>
                  <a:pt x="152400" y="698500"/>
                </a:cubicBezTo>
                <a:cubicBezTo>
                  <a:pt x="14817" y="965200"/>
                  <a:pt x="7408" y="1282700"/>
                  <a:pt x="0" y="16002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881712" y="17919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SFQ</a:t>
            </a: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8305333" y="17919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SFQ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9206"/>
            <a:ext cx="45884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テキスト ボックス 116"/>
          <p:cNvSpPr txBox="1"/>
          <p:nvPr/>
        </p:nvSpPr>
        <p:spPr>
          <a:xfrm>
            <a:off x="5865936" y="4725144"/>
            <a:ext cx="327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DFF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(Delay Flip-Flop)</a:t>
            </a:r>
            <a:endParaRPr kumimoji="1" lang="ja-JP" altLang="en-US" sz="3200" dirty="0" smtClean="0"/>
          </a:p>
        </p:txBody>
      </p:sp>
      <p:cxnSp>
        <p:nvCxnSpPr>
          <p:cNvPr id="116" name="直線コネクタ 115"/>
          <p:cNvCxnSpPr/>
          <p:nvPr/>
        </p:nvCxnSpPr>
        <p:spPr bwMode="auto">
          <a:xfrm>
            <a:off x="1776289" y="2029490"/>
            <a:ext cx="265112" cy="90752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5" name="テキスト ボックス 114"/>
          <p:cNvSpPr txBox="1"/>
          <p:nvPr/>
        </p:nvSpPr>
        <p:spPr>
          <a:xfrm>
            <a:off x="2006649" y="4231863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‘0’</a:t>
            </a:r>
            <a:endParaRPr kumimoji="1" lang="ja-JP" altLang="en-US" sz="3200" dirty="0" smtClean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645609" y="4231863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‘1’</a:t>
            </a:r>
            <a:endParaRPr kumimoji="1" lang="ja-JP" altLang="en-US" sz="3200" dirty="0" smtClean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3240170" y="4221088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‘0’</a:t>
            </a:r>
            <a:endParaRPr kumimoji="1" lang="ja-JP" altLang="en-US" sz="3200" dirty="0" smtClean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3879130" y="4221088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‘1’</a:t>
            </a:r>
            <a:endParaRPr kumimoji="1" lang="ja-JP" altLang="en-US" sz="3200" dirty="0" smtClean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654721" y="6228601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‘0’</a:t>
            </a:r>
            <a:endParaRPr kumimoji="1" lang="ja-JP" altLang="en-US" sz="3200" dirty="0" smtClean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293681" y="6228601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‘1’</a:t>
            </a:r>
            <a:endParaRPr kumimoji="1" lang="ja-JP" altLang="en-US" sz="3200" dirty="0" smtClean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888242" y="6217826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‘0’</a:t>
            </a:r>
            <a:endParaRPr kumimoji="1" lang="ja-JP" altLang="en-US" sz="3200" dirty="0" smtClean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527202" y="6217826"/>
            <a:ext cx="7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‘1’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359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151023_磁性研究会\EDP比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737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17726" cy="1143000"/>
          </a:xfrm>
        </p:spPr>
        <p:txBody>
          <a:bodyPr/>
          <a:lstStyle/>
          <a:p>
            <a:r>
              <a:rPr kumimoji="1" lang="ja-JP" altLang="en-US" dirty="0" smtClean="0"/>
              <a:t>電力と遅延の他デバイスとの比較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536" y="60932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Courtesy of Prof. Tanaka (Nagoya Univ.)</a:t>
            </a:r>
            <a:endParaRPr kumimoji="1" lang="ja-JP" altLang="en-US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1977" y="5661248"/>
            <a:ext cx="20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r>
              <a:rPr kumimoji="1" lang="en-US" altLang="ja-JP" sz="3200" baseline="30000" dirty="0" smtClean="0"/>
              <a:t>6</a:t>
            </a:r>
            <a:r>
              <a:rPr kumimoji="1" lang="ja-JP" altLang="en-US" sz="3200" dirty="0" smtClean="0"/>
              <a:t>の誤り</a:t>
            </a:r>
          </a:p>
        </p:txBody>
      </p:sp>
      <p:sp>
        <p:nvSpPr>
          <p:cNvPr id="6" name="円/楕円 5"/>
          <p:cNvSpPr/>
          <p:nvPr/>
        </p:nvSpPr>
        <p:spPr bwMode="auto">
          <a:xfrm>
            <a:off x="6804248" y="4005064"/>
            <a:ext cx="504056" cy="432048"/>
          </a:xfrm>
          <a:prstGeom prst="ellipse">
            <a:avLst/>
          </a:prstGeom>
          <a:noFill/>
          <a:ln w="19050" cap="sq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7155702" y="4437112"/>
            <a:ext cx="433857" cy="128740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330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回路の得意</a:t>
            </a:r>
            <a:r>
              <a:rPr lang="ja-JP" altLang="en-US" dirty="0" smtClean="0"/>
              <a:t>な回路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771713" y="1840469"/>
            <a:ext cx="1848253" cy="943241"/>
            <a:chOff x="1748047" y="3544459"/>
            <a:chExt cx="1057624" cy="53975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725300" y="3352637"/>
            <a:ext cx="1848253" cy="943241"/>
            <a:chOff x="1748047" y="3544459"/>
            <a:chExt cx="1057624" cy="5397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4860610" y="2565311"/>
            <a:ext cx="1848253" cy="943241"/>
            <a:chOff x="1748047" y="3544459"/>
            <a:chExt cx="1057624" cy="5397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2771800" y="11967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OR</a:t>
            </a:r>
            <a:r>
              <a:rPr kumimoji="1" lang="ja-JP" altLang="en-US" sz="3200" dirty="0" smtClean="0"/>
              <a:t>ゲート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2387" y="17444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A</a:t>
            </a:r>
            <a:endParaRPr kumimoji="1" lang="ja-JP" altLang="en-US" sz="3200" dirty="0" smtClean="0"/>
          </a:p>
        </p:txBody>
      </p:sp>
      <p:cxnSp>
        <p:nvCxnSpPr>
          <p:cNvPr id="23" name="直線コネクタ 22"/>
          <p:cNvCxnSpPr/>
          <p:nvPr/>
        </p:nvCxnSpPr>
        <p:spPr bwMode="auto">
          <a:xfrm flipH="1">
            <a:off x="1331640" y="2036826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H="1">
            <a:off x="1331640" y="2599139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1285227" y="3548994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H="1">
            <a:off x="1285227" y="4111307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792387" y="23292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B</a:t>
            </a:r>
            <a:endParaRPr kumimoji="1" lang="ja-JP" altLang="en-US" sz="32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5576" y="325660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</a:t>
            </a:r>
            <a:endParaRPr kumimoji="1" lang="ja-JP" altLang="en-US" sz="32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5576" y="372364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D</a:t>
            </a:r>
            <a:endParaRPr kumimoji="1" lang="ja-JP" altLang="en-US" sz="3200" dirty="0" smtClean="0"/>
          </a:p>
        </p:txBody>
      </p:sp>
      <p:cxnSp>
        <p:nvCxnSpPr>
          <p:cNvPr id="31" name="直線コネクタ 30"/>
          <p:cNvCxnSpPr/>
          <p:nvPr/>
        </p:nvCxnSpPr>
        <p:spPr bwMode="auto">
          <a:xfrm>
            <a:off x="3619966" y="2316593"/>
            <a:ext cx="591994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3573553" y="3829250"/>
            <a:ext cx="639494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H="1">
            <a:off x="4212538" y="2763444"/>
            <a:ext cx="648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H="1">
            <a:off x="4212538" y="3323607"/>
            <a:ext cx="648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>
            <a:off x="4213047" y="2326837"/>
            <a:ext cx="0" cy="43494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4211960" y="3323607"/>
            <a:ext cx="1087" cy="50515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7222058" y="274890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OUT</a:t>
            </a:r>
            <a:endParaRPr kumimoji="1" lang="ja-JP" altLang="en-US" sz="3200" dirty="0" smtClean="0"/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6708863" y="3041288"/>
            <a:ext cx="52743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5738324" y="1433864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OUT =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(A + B) + (C + D)</a:t>
            </a:r>
            <a:endParaRPr kumimoji="1" lang="ja-JP" altLang="en-US" sz="3200" dirty="0" smtClean="0"/>
          </a:p>
        </p:txBody>
      </p:sp>
      <p:cxnSp>
        <p:nvCxnSpPr>
          <p:cNvPr id="52" name="直線コネクタ 51"/>
          <p:cNvCxnSpPr/>
          <p:nvPr/>
        </p:nvCxnSpPr>
        <p:spPr bwMode="auto">
          <a:xfrm flipH="1">
            <a:off x="2771800" y="1744438"/>
            <a:ext cx="288032" cy="456071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テキスト ボックス 52"/>
          <p:cNvSpPr txBox="1"/>
          <p:nvPr/>
        </p:nvSpPr>
        <p:spPr>
          <a:xfrm>
            <a:off x="1776138" y="4527103"/>
            <a:ext cx="5631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１ゲートの出力が</a:t>
            </a:r>
            <a:r>
              <a:rPr lang="ja-JP" altLang="en-US" sz="3200" dirty="0" smtClean="0"/>
              <a:t>得られれば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即時に次</a:t>
            </a:r>
            <a:r>
              <a:rPr lang="ja-JP" altLang="en-US" sz="3200" dirty="0" smtClean="0"/>
              <a:t>のデータを入力可</a:t>
            </a:r>
            <a:endParaRPr kumimoji="1" lang="ja-JP" altLang="en-US" sz="3200" dirty="0" smtClean="0"/>
          </a:p>
        </p:txBody>
      </p:sp>
      <p:sp>
        <p:nvSpPr>
          <p:cNvPr id="54" name="右矢印 53"/>
          <p:cNvSpPr/>
          <p:nvPr/>
        </p:nvSpPr>
        <p:spPr bwMode="auto">
          <a:xfrm>
            <a:off x="1445259" y="5835546"/>
            <a:ext cx="644881" cy="360040"/>
          </a:xfrm>
          <a:prstGeom prst="right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110398" y="5724545"/>
            <a:ext cx="647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超高スループットのディジタル回路</a:t>
            </a:r>
          </a:p>
        </p:txBody>
      </p:sp>
    </p:spTree>
    <p:extLst>
      <p:ext uri="{BB962C8B-B14F-4D97-AF65-F5344CB8AC3E}">
        <p14:creationId xmlns:p14="http://schemas.microsoft.com/office/powerpoint/2010/main" val="18328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回路の苦手な回路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771713" y="1840469"/>
            <a:ext cx="1848253" cy="943241"/>
            <a:chOff x="1748047" y="3544459"/>
            <a:chExt cx="1057624" cy="53975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725300" y="3352637"/>
            <a:ext cx="1848253" cy="943241"/>
            <a:chOff x="1748047" y="3544459"/>
            <a:chExt cx="1057624" cy="5397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4860610" y="2565311"/>
            <a:ext cx="1848253" cy="943241"/>
            <a:chOff x="1748047" y="3544459"/>
            <a:chExt cx="1057624" cy="5397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889938" y="354445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748047" y="3656820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748047" y="397859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612173" y="381691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2771800" y="11967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OR</a:t>
            </a:r>
            <a:r>
              <a:rPr kumimoji="1" lang="ja-JP" altLang="en-US" sz="3200" dirty="0" smtClean="0"/>
              <a:t>ゲート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2387" y="17444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A</a:t>
            </a:r>
            <a:endParaRPr kumimoji="1" lang="ja-JP" altLang="en-US" sz="3200" dirty="0" smtClean="0"/>
          </a:p>
        </p:txBody>
      </p:sp>
      <p:cxnSp>
        <p:nvCxnSpPr>
          <p:cNvPr id="23" name="直線コネクタ 22"/>
          <p:cNvCxnSpPr/>
          <p:nvPr/>
        </p:nvCxnSpPr>
        <p:spPr bwMode="auto">
          <a:xfrm flipH="1">
            <a:off x="1331640" y="2036826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H="1">
            <a:off x="1331640" y="2599139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1285227" y="3548994"/>
            <a:ext cx="440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H="1">
            <a:off x="1725300" y="4111307"/>
            <a:ext cx="1" cy="39781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792387" y="232921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B</a:t>
            </a:r>
            <a:endParaRPr kumimoji="1" lang="ja-JP" altLang="en-US" sz="32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5576" y="325660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</a:t>
            </a:r>
            <a:endParaRPr kumimoji="1" lang="ja-JP" altLang="en-US" sz="3200" dirty="0" smtClean="0"/>
          </a:p>
        </p:txBody>
      </p:sp>
      <p:cxnSp>
        <p:nvCxnSpPr>
          <p:cNvPr id="31" name="直線コネクタ 30"/>
          <p:cNvCxnSpPr/>
          <p:nvPr/>
        </p:nvCxnSpPr>
        <p:spPr bwMode="auto">
          <a:xfrm>
            <a:off x="3619966" y="2316593"/>
            <a:ext cx="591994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3573553" y="3829250"/>
            <a:ext cx="639494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H="1">
            <a:off x="4212538" y="2763444"/>
            <a:ext cx="648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H="1">
            <a:off x="4212538" y="3323607"/>
            <a:ext cx="64807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>
            <a:off x="4213047" y="2326837"/>
            <a:ext cx="0" cy="43494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4211960" y="3323607"/>
            <a:ext cx="1087" cy="50515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7222058" y="274890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OUT</a:t>
            </a:r>
            <a:endParaRPr kumimoji="1" lang="ja-JP" altLang="en-US" sz="3200" dirty="0" smtClean="0"/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6708863" y="3041288"/>
            <a:ext cx="527433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 flipH="1">
            <a:off x="2771800" y="1744438"/>
            <a:ext cx="288032" cy="456071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テキスト ボックス 52"/>
          <p:cNvSpPr txBox="1"/>
          <p:nvPr/>
        </p:nvSpPr>
        <p:spPr>
          <a:xfrm>
            <a:off x="1375777" y="4869160"/>
            <a:ext cx="633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出力のフィードバックを待つ必要</a:t>
            </a: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1725301" y="4516494"/>
            <a:ext cx="4934931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flipH="1">
            <a:off x="6657514" y="3041435"/>
            <a:ext cx="2718" cy="1453349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円/楕円 34"/>
          <p:cNvSpPr/>
          <p:nvPr/>
        </p:nvSpPr>
        <p:spPr bwMode="auto">
          <a:xfrm>
            <a:off x="6624389" y="3000927"/>
            <a:ext cx="72008" cy="72008"/>
          </a:xfrm>
          <a:prstGeom prst="ellipse">
            <a:avLst/>
          </a:prstGeom>
          <a:solidFill>
            <a:schemeClr val="tx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右矢印 46"/>
          <p:cNvSpPr/>
          <p:nvPr/>
        </p:nvSpPr>
        <p:spPr bwMode="auto">
          <a:xfrm>
            <a:off x="2143350" y="5695911"/>
            <a:ext cx="644881" cy="360040"/>
          </a:xfrm>
          <a:prstGeom prst="right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764027" y="5589144"/>
            <a:ext cx="4688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スループットの低下</a:t>
            </a:r>
          </a:p>
        </p:txBody>
      </p:sp>
    </p:spTree>
    <p:extLst>
      <p:ext uri="{BB962C8B-B14F-4D97-AF65-F5344CB8AC3E}">
        <p14:creationId xmlns:p14="http://schemas.microsoft.com/office/powerpoint/2010/main" val="42580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回路の得意な計算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31" y="2557744"/>
            <a:ext cx="4160639" cy="36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 bwMode="auto">
          <a:xfrm>
            <a:off x="467544" y="4853478"/>
            <a:ext cx="2664296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テキスト ボックス 4"/>
          <p:cNvSpPr txBox="1"/>
          <p:nvPr/>
        </p:nvSpPr>
        <p:spPr>
          <a:xfrm>
            <a:off x="1063910" y="3800102"/>
            <a:ext cx="237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真理値表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43302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    B</a:t>
            </a:r>
            <a:endParaRPr kumimoji="1"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43302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OUT</a:t>
            </a:r>
            <a:endParaRPr kumimoji="1" lang="ja-JP" altLang="en-US" dirty="0" smtClean="0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1968797" y="4368586"/>
            <a:ext cx="0" cy="236542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0" name="グループ化 9"/>
          <p:cNvGrpSpPr/>
          <p:nvPr/>
        </p:nvGrpSpPr>
        <p:grpSpPr>
          <a:xfrm>
            <a:off x="467544" y="2466583"/>
            <a:ext cx="2199504" cy="1170564"/>
            <a:chOff x="1556764" y="4520940"/>
            <a:chExt cx="1296156" cy="689807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944248" y="4595969"/>
              <a:ext cx="720725" cy="539750"/>
            </a:xfrm>
            <a:custGeom>
              <a:avLst/>
              <a:gdLst>
                <a:gd name="T0" fmla="*/ 0 w 454"/>
                <a:gd name="T1" fmla="*/ 340 h 340"/>
                <a:gd name="T2" fmla="*/ 0 w 454"/>
                <a:gd name="T3" fmla="*/ 340 h 340"/>
                <a:gd name="T4" fmla="*/ 12 w 454"/>
                <a:gd name="T5" fmla="*/ 320 h 340"/>
                <a:gd name="T6" fmla="*/ 20 w 454"/>
                <a:gd name="T7" fmla="*/ 300 h 340"/>
                <a:gd name="T8" fmla="*/ 28 w 454"/>
                <a:gd name="T9" fmla="*/ 280 h 340"/>
                <a:gd name="T10" fmla="*/ 34 w 454"/>
                <a:gd name="T11" fmla="*/ 260 h 340"/>
                <a:gd name="T12" fmla="*/ 40 w 454"/>
                <a:gd name="T13" fmla="*/ 238 h 340"/>
                <a:gd name="T14" fmla="*/ 44 w 454"/>
                <a:gd name="T15" fmla="*/ 216 h 340"/>
                <a:gd name="T16" fmla="*/ 46 w 454"/>
                <a:gd name="T17" fmla="*/ 192 h 340"/>
                <a:gd name="T18" fmla="*/ 46 w 454"/>
                <a:gd name="T19" fmla="*/ 170 h 340"/>
                <a:gd name="T20" fmla="*/ 46 w 454"/>
                <a:gd name="T21" fmla="*/ 170 h 340"/>
                <a:gd name="T22" fmla="*/ 46 w 454"/>
                <a:gd name="T23" fmla="*/ 146 h 340"/>
                <a:gd name="T24" fmla="*/ 44 w 454"/>
                <a:gd name="T25" fmla="*/ 124 h 340"/>
                <a:gd name="T26" fmla="*/ 40 w 454"/>
                <a:gd name="T27" fmla="*/ 102 h 340"/>
                <a:gd name="T28" fmla="*/ 34 w 454"/>
                <a:gd name="T29" fmla="*/ 80 h 340"/>
                <a:gd name="T30" fmla="*/ 28 w 454"/>
                <a:gd name="T31" fmla="*/ 60 h 340"/>
                <a:gd name="T32" fmla="*/ 20 w 454"/>
                <a:gd name="T33" fmla="*/ 38 h 340"/>
                <a:gd name="T34" fmla="*/ 12 w 454"/>
                <a:gd name="T35" fmla="*/ 18 h 340"/>
                <a:gd name="T36" fmla="*/ 0 w 454"/>
                <a:gd name="T37" fmla="*/ 0 h 340"/>
                <a:gd name="T38" fmla="*/ 160 w 454"/>
                <a:gd name="T39" fmla="*/ 0 h 340"/>
                <a:gd name="T40" fmla="*/ 160 w 454"/>
                <a:gd name="T41" fmla="*/ 0 h 340"/>
                <a:gd name="T42" fmla="*/ 184 w 454"/>
                <a:gd name="T43" fmla="*/ 0 h 340"/>
                <a:gd name="T44" fmla="*/ 206 w 454"/>
                <a:gd name="T45" fmla="*/ 2 h 340"/>
                <a:gd name="T46" fmla="*/ 228 w 454"/>
                <a:gd name="T47" fmla="*/ 6 h 340"/>
                <a:gd name="T48" fmla="*/ 250 w 454"/>
                <a:gd name="T49" fmla="*/ 12 h 340"/>
                <a:gd name="T50" fmla="*/ 272 w 454"/>
                <a:gd name="T51" fmla="*/ 18 h 340"/>
                <a:gd name="T52" fmla="*/ 292 w 454"/>
                <a:gd name="T53" fmla="*/ 26 h 340"/>
                <a:gd name="T54" fmla="*/ 312 w 454"/>
                <a:gd name="T55" fmla="*/ 36 h 340"/>
                <a:gd name="T56" fmla="*/ 332 w 454"/>
                <a:gd name="T57" fmla="*/ 46 h 340"/>
                <a:gd name="T58" fmla="*/ 350 w 454"/>
                <a:gd name="T59" fmla="*/ 58 h 340"/>
                <a:gd name="T60" fmla="*/ 368 w 454"/>
                <a:gd name="T61" fmla="*/ 72 h 340"/>
                <a:gd name="T62" fmla="*/ 386 w 454"/>
                <a:gd name="T63" fmla="*/ 86 h 340"/>
                <a:gd name="T64" fmla="*/ 402 w 454"/>
                <a:gd name="T65" fmla="*/ 100 h 340"/>
                <a:gd name="T66" fmla="*/ 416 w 454"/>
                <a:gd name="T67" fmla="*/ 116 h 340"/>
                <a:gd name="T68" fmla="*/ 430 w 454"/>
                <a:gd name="T69" fmla="*/ 134 h 340"/>
                <a:gd name="T70" fmla="*/ 442 w 454"/>
                <a:gd name="T71" fmla="*/ 152 h 340"/>
                <a:gd name="T72" fmla="*/ 454 w 454"/>
                <a:gd name="T73" fmla="*/ 170 h 340"/>
                <a:gd name="T74" fmla="*/ 454 w 454"/>
                <a:gd name="T75" fmla="*/ 170 h 340"/>
                <a:gd name="T76" fmla="*/ 442 w 454"/>
                <a:gd name="T77" fmla="*/ 188 h 340"/>
                <a:gd name="T78" fmla="*/ 430 w 454"/>
                <a:gd name="T79" fmla="*/ 206 h 340"/>
                <a:gd name="T80" fmla="*/ 416 w 454"/>
                <a:gd name="T81" fmla="*/ 224 h 340"/>
                <a:gd name="T82" fmla="*/ 402 w 454"/>
                <a:gd name="T83" fmla="*/ 240 h 340"/>
                <a:gd name="T84" fmla="*/ 386 w 454"/>
                <a:gd name="T85" fmla="*/ 254 h 340"/>
                <a:gd name="T86" fmla="*/ 368 w 454"/>
                <a:gd name="T87" fmla="*/ 268 h 340"/>
                <a:gd name="T88" fmla="*/ 350 w 454"/>
                <a:gd name="T89" fmla="*/ 282 h 340"/>
                <a:gd name="T90" fmla="*/ 332 w 454"/>
                <a:gd name="T91" fmla="*/ 292 h 340"/>
                <a:gd name="T92" fmla="*/ 312 w 454"/>
                <a:gd name="T93" fmla="*/ 304 h 340"/>
                <a:gd name="T94" fmla="*/ 292 w 454"/>
                <a:gd name="T95" fmla="*/ 312 h 340"/>
                <a:gd name="T96" fmla="*/ 272 w 454"/>
                <a:gd name="T97" fmla="*/ 320 h 340"/>
                <a:gd name="T98" fmla="*/ 250 w 454"/>
                <a:gd name="T99" fmla="*/ 328 h 340"/>
                <a:gd name="T100" fmla="*/ 228 w 454"/>
                <a:gd name="T101" fmla="*/ 332 h 340"/>
                <a:gd name="T102" fmla="*/ 206 w 454"/>
                <a:gd name="T103" fmla="*/ 336 h 340"/>
                <a:gd name="T104" fmla="*/ 184 w 454"/>
                <a:gd name="T105" fmla="*/ 340 h 340"/>
                <a:gd name="T106" fmla="*/ 160 w 454"/>
                <a:gd name="T107" fmla="*/ 340 h 340"/>
                <a:gd name="T108" fmla="*/ 0 w 454"/>
                <a:gd name="T10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4" h="340">
                  <a:moveTo>
                    <a:pt x="0" y="340"/>
                  </a:moveTo>
                  <a:lnTo>
                    <a:pt x="0" y="340"/>
                  </a:lnTo>
                  <a:lnTo>
                    <a:pt x="12" y="320"/>
                  </a:lnTo>
                  <a:lnTo>
                    <a:pt x="20" y="300"/>
                  </a:lnTo>
                  <a:lnTo>
                    <a:pt x="28" y="280"/>
                  </a:lnTo>
                  <a:lnTo>
                    <a:pt x="34" y="260"/>
                  </a:lnTo>
                  <a:lnTo>
                    <a:pt x="40" y="238"/>
                  </a:lnTo>
                  <a:lnTo>
                    <a:pt x="44" y="216"/>
                  </a:lnTo>
                  <a:lnTo>
                    <a:pt x="46" y="19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6" y="146"/>
                  </a:lnTo>
                  <a:lnTo>
                    <a:pt x="44" y="124"/>
                  </a:lnTo>
                  <a:lnTo>
                    <a:pt x="40" y="102"/>
                  </a:lnTo>
                  <a:lnTo>
                    <a:pt x="34" y="80"/>
                  </a:lnTo>
                  <a:lnTo>
                    <a:pt x="28" y="60"/>
                  </a:lnTo>
                  <a:lnTo>
                    <a:pt x="20" y="38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6" y="2"/>
                  </a:lnTo>
                  <a:lnTo>
                    <a:pt x="228" y="6"/>
                  </a:lnTo>
                  <a:lnTo>
                    <a:pt x="250" y="12"/>
                  </a:lnTo>
                  <a:lnTo>
                    <a:pt x="272" y="18"/>
                  </a:lnTo>
                  <a:lnTo>
                    <a:pt x="292" y="26"/>
                  </a:lnTo>
                  <a:lnTo>
                    <a:pt x="312" y="36"/>
                  </a:lnTo>
                  <a:lnTo>
                    <a:pt x="332" y="46"/>
                  </a:lnTo>
                  <a:lnTo>
                    <a:pt x="350" y="58"/>
                  </a:lnTo>
                  <a:lnTo>
                    <a:pt x="368" y="72"/>
                  </a:lnTo>
                  <a:lnTo>
                    <a:pt x="386" y="86"/>
                  </a:lnTo>
                  <a:lnTo>
                    <a:pt x="402" y="100"/>
                  </a:lnTo>
                  <a:lnTo>
                    <a:pt x="416" y="116"/>
                  </a:lnTo>
                  <a:lnTo>
                    <a:pt x="430" y="134"/>
                  </a:lnTo>
                  <a:lnTo>
                    <a:pt x="442" y="152"/>
                  </a:lnTo>
                  <a:lnTo>
                    <a:pt x="454" y="170"/>
                  </a:lnTo>
                  <a:lnTo>
                    <a:pt x="454" y="170"/>
                  </a:lnTo>
                  <a:lnTo>
                    <a:pt x="442" y="188"/>
                  </a:lnTo>
                  <a:lnTo>
                    <a:pt x="430" y="206"/>
                  </a:lnTo>
                  <a:lnTo>
                    <a:pt x="416" y="224"/>
                  </a:lnTo>
                  <a:lnTo>
                    <a:pt x="402" y="240"/>
                  </a:lnTo>
                  <a:lnTo>
                    <a:pt x="386" y="254"/>
                  </a:lnTo>
                  <a:lnTo>
                    <a:pt x="368" y="268"/>
                  </a:lnTo>
                  <a:lnTo>
                    <a:pt x="350" y="282"/>
                  </a:lnTo>
                  <a:lnTo>
                    <a:pt x="332" y="292"/>
                  </a:lnTo>
                  <a:lnTo>
                    <a:pt x="312" y="304"/>
                  </a:lnTo>
                  <a:lnTo>
                    <a:pt x="292" y="312"/>
                  </a:lnTo>
                  <a:lnTo>
                    <a:pt x="272" y="320"/>
                  </a:lnTo>
                  <a:lnTo>
                    <a:pt x="250" y="328"/>
                  </a:lnTo>
                  <a:lnTo>
                    <a:pt x="228" y="332"/>
                  </a:lnTo>
                  <a:lnTo>
                    <a:pt x="206" y="336"/>
                  </a:lnTo>
                  <a:lnTo>
                    <a:pt x="184" y="340"/>
                  </a:lnTo>
                  <a:lnTo>
                    <a:pt x="16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>
              <a:off x="1556764" y="4520940"/>
              <a:ext cx="390227" cy="689807"/>
            </a:xfrm>
            <a:prstGeom prst="arc">
              <a:avLst>
                <a:gd name="adj1" fmla="val 17715973"/>
                <a:gd name="adj2" fmla="val 395013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1728061" y="4698301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728061" y="5020073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659422" y="4864462"/>
              <a:ext cx="193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437800" y="2507732"/>
            <a:ext cx="64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7800" y="3121804"/>
            <a:ext cx="64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1760" y="2492896"/>
            <a:ext cx="247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 (= A + B)</a:t>
            </a:r>
            <a:endParaRPr kumimoji="1" lang="ja-JP" altLang="en-US" dirty="0" smtClean="0"/>
          </a:p>
        </p:txBody>
      </p:sp>
      <p:sp>
        <p:nvSpPr>
          <p:cNvPr id="19" name="円/楕円 18"/>
          <p:cNvSpPr/>
          <p:nvPr/>
        </p:nvSpPr>
        <p:spPr bwMode="auto">
          <a:xfrm>
            <a:off x="3468934" y="2636446"/>
            <a:ext cx="243735" cy="236119"/>
          </a:xfrm>
          <a:prstGeom prst="ellipse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560" y="4925486"/>
            <a:ext cx="1357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0     0</a:t>
            </a:r>
          </a:p>
          <a:p>
            <a:r>
              <a:rPr lang="en-US" altLang="ja-JP" dirty="0" smtClean="0"/>
              <a:t>0     1</a:t>
            </a:r>
          </a:p>
          <a:p>
            <a:r>
              <a:rPr kumimoji="1" lang="en-US" altLang="ja-JP" dirty="0" smtClean="0"/>
              <a:t>1     0</a:t>
            </a:r>
          </a:p>
          <a:p>
            <a:r>
              <a:rPr kumimoji="1" lang="en-US" altLang="ja-JP" dirty="0" smtClean="0"/>
              <a:t>1     1</a:t>
            </a:r>
            <a:endParaRPr kumimoji="1"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1212" y="4918132"/>
            <a:ext cx="844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</a:p>
          <a:p>
            <a:r>
              <a:rPr lang="en-US" altLang="ja-JP" dirty="0" smtClean="0"/>
              <a:t>1</a:t>
            </a:r>
          </a:p>
          <a:p>
            <a:r>
              <a:rPr kumimoji="1" lang="en-US" altLang="ja-JP" dirty="0" smtClean="0"/>
              <a:t>1</a:t>
            </a:r>
          </a:p>
          <a:p>
            <a:r>
              <a:rPr lang="en-US" altLang="ja-JP" dirty="0"/>
              <a:t>0</a:t>
            </a:r>
            <a:endParaRPr kumimoji="1" lang="ja-JP" altLang="en-US" dirty="0" smtClean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35835"/>
              </p:ext>
            </p:extLst>
          </p:nvPr>
        </p:nvGraphicFramePr>
        <p:xfrm>
          <a:off x="5262563" y="1557338"/>
          <a:ext cx="29860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" name="数式" r:id="rId4" imgW="1117440" imgH="215640" progId="Equation.3">
                  <p:embed/>
                </p:oleObj>
              </mc:Choice>
              <mc:Fallback>
                <p:oleObj name="数式" r:id="rId4" imgW="1117440" imgH="215640" progId="Equation.3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1557338"/>
                        <a:ext cx="29860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720896" y="1268760"/>
            <a:ext cx="3957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排他的論理和ゲート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</a:t>
            </a:r>
            <a:r>
              <a:rPr kumimoji="1" lang="en-US" altLang="ja-JP" sz="3200" dirty="0" smtClean="0"/>
              <a:t>Exclusive-OR</a:t>
            </a:r>
            <a:r>
              <a:rPr kumimoji="1" lang="ja-JP" altLang="en-US" sz="3200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63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回路は天文分野向き？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12" y="1285852"/>
            <a:ext cx="522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天文分野の解析回路：</a:t>
            </a:r>
            <a:endParaRPr kumimoji="1"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データは１次元１方向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（フィードバック不要）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排他的論理和計算が得意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ゲートでの相関計算可）</a:t>
            </a:r>
            <a:endParaRPr kumimoji="1" lang="en-US" altLang="ja-JP" sz="3200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936102" y="5292497"/>
            <a:ext cx="5256584" cy="1340363"/>
            <a:chOff x="1936102" y="5292497"/>
            <a:chExt cx="5256584" cy="1340363"/>
          </a:xfrm>
        </p:grpSpPr>
        <p:sp>
          <p:nvSpPr>
            <p:cNvPr id="4" name="下矢印 3"/>
            <p:cNvSpPr/>
            <p:nvPr/>
          </p:nvSpPr>
          <p:spPr bwMode="auto">
            <a:xfrm>
              <a:off x="4211960" y="5292497"/>
              <a:ext cx="720080" cy="720080"/>
            </a:xfrm>
            <a:prstGeom prst="downArrow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936102" y="6048085"/>
              <a:ext cx="5256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SFQ</a:t>
              </a:r>
              <a:r>
                <a:rPr kumimoji="1" lang="ja-JP" altLang="en-US" sz="3200" dirty="0" smtClean="0"/>
                <a:t>回路の有望な応用先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943708" y="3769565"/>
            <a:ext cx="5220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天文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分野は</a:t>
            </a:r>
            <a:r>
              <a:rPr lang="en-US" altLang="ja-JP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冷却を厭わない</a:t>
            </a:r>
            <a:endParaRPr kumimoji="1" lang="ja-JP" altLang="en-US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3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628800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超伝導回路技術と、天文分野応用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から見たその特徴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天文分野に使える（かもしれない）回路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u="sng" dirty="0" smtClean="0"/>
              <a:t>乱数生成回路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3200" dirty="0" smtClean="0"/>
              <a:t>FFT</a:t>
            </a:r>
            <a:r>
              <a:rPr kumimoji="1" lang="ja-JP" altLang="en-US" sz="3200" dirty="0" smtClean="0"/>
              <a:t>プロセッサ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自己相関器</a:t>
            </a:r>
            <a:endParaRPr kumimoji="1"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410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乱数の種類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3023081"/>
            <a:ext cx="223224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疑似乱数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95080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計算アルゴリズム使用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周期あり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汎用計算機で生成可</a:t>
            </a:r>
            <a:endParaRPr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3023080"/>
            <a:ext cx="223224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物理乱数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2805" y="3815169"/>
            <a:ext cx="4201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ランダムな自然</a:t>
            </a:r>
            <a:r>
              <a:rPr lang="ja-JP" altLang="en-US" sz="3200" dirty="0" smtClean="0"/>
              <a:t>現象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を</a:t>
            </a:r>
            <a:r>
              <a:rPr lang="ja-JP" altLang="en-US" sz="3200" dirty="0" smtClean="0"/>
              <a:t>利用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周期な</a:t>
            </a:r>
            <a:r>
              <a:rPr lang="ja-JP" altLang="en-US" sz="3200" dirty="0"/>
              <a:t>し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専用素子が必要</a:t>
            </a:r>
            <a:endParaRPr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5725" y="140547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乱数</a:t>
            </a:r>
            <a:r>
              <a:rPr kumimoji="1" lang="ja-JP" altLang="en-US" sz="3200" dirty="0" smtClean="0"/>
              <a:t>：周期、相関のない数値列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シミュレーションや計測器の校正に利用</a:t>
            </a:r>
          </a:p>
        </p:txBody>
      </p:sp>
    </p:spTree>
    <p:extLst>
      <p:ext uri="{BB962C8B-B14F-4D97-AF65-F5344CB8AC3E}">
        <p14:creationId xmlns:p14="http://schemas.microsoft.com/office/powerpoint/2010/main" val="481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776" y="142852"/>
            <a:ext cx="8206680" cy="1143000"/>
          </a:xfrm>
        </p:spPr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疑似乱数</a:t>
            </a:r>
            <a:r>
              <a:rPr kumimoji="1" lang="ja-JP" altLang="en-US" dirty="0" smtClean="0"/>
              <a:t>生成器（専用回路）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1046"/>
            <a:ext cx="3507547" cy="20174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62788" y="205282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Zhou et al., IEEE TAS 11 (2001) 617.</a:t>
            </a:r>
            <a:endParaRPr kumimoji="1" lang="ja-JP" altLang="en-US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1381085"/>
            <a:ext cx="460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50 </a:t>
            </a:r>
            <a:r>
              <a:rPr kumimoji="1" lang="en-US" altLang="ja-JP" sz="3200" dirty="0" smtClean="0"/>
              <a:t>GHz</a:t>
            </a:r>
            <a:r>
              <a:rPr kumimoji="1" lang="ja-JP" altLang="en-US" sz="3200" dirty="0" smtClean="0"/>
              <a:t>疑似乱数生成</a:t>
            </a:r>
            <a:endParaRPr kumimoji="1" lang="ja-JP" altLang="en-US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258" y="5255801"/>
            <a:ext cx="6609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複数出力を用いた</a:t>
            </a:r>
            <a:r>
              <a:rPr lang="ja-JP" altLang="en-US" sz="3200" dirty="0" smtClean="0"/>
              <a:t>生成レートの向上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（</a:t>
            </a:r>
            <a:r>
              <a:rPr lang="en-US" altLang="ja-JP" sz="3200" dirty="0" smtClean="0"/>
              <a:t>3 outputs/clock</a:t>
            </a:r>
            <a:r>
              <a:rPr lang="ja-JP" altLang="en-US" sz="3200" dirty="0" err="1" smtClean="0"/>
              <a:t>まで</a:t>
            </a:r>
            <a:r>
              <a:rPr lang="ja-JP" altLang="en-US" sz="3200" dirty="0" smtClean="0"/>
              <a:t>実証</a:t>
            </a:r>
            <a:r>
              <a:rPr lang="ja-JP" altLang="en-US" sz="3200" dirty="0" smtClean="0"/>
              <a:t>）</a:t>
            </a:r>
            <a:endParaRPr kumimoji="1" lang="ja-JP" altLang="en-US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4228" y="6334780"/>
            <a:ext cx="62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武藤他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/>
              <a:t>IEICE</a:t>
            </a:r>
            <a:r>
              <a:rPr kumimoji="1" lang="ja-JP" altLang="en-US" dirty="0" smtClean="0"/>
              <a:t>秋季大会</a:t>
            </a:r>
            <a:r>
              <a:rPr kumimoji="1" lang="en-US" altLang="ja-JP" dirty="0" smtClean="0"/>
              <a:t>, 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.</a:t>
            </a:r>
            <a:endParaRPr kumimoji="1" lang="ja-JP" altLang="en-US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3987061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Yamada </a:t>
            </a:r>
            <a:r>
              <a:rPr kumimoji="1" lang="en-US" altLang="ja-JP" dirty="0" smtClean="0"/>
              <a:t>et al., </a:t>
            </a:r>
            <a:r>
              <a:rPr kumimoji="1" lang="en-US" altLang="ja-JP" dirty="0" err="1" smtClean="0"/>
              <a:t>Physica</a:t>
            </a:r>
            <a:r>
              <a:rPr kumimoji="1" lang="en-US" altLang="ja-JP" dirty="0" smtClean="0"/>
              <a:t> C 518 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/>
              <a:t>2015) 85.</a:t>
            </a:r>
            <a:endParaRPr kumimoji="1" lang="ja-JP" altLang="en-US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09204" y="3403066"/>
            <a:ext cx="442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量子電圧ノイズ源に使用</a:t>
            </a:r>
            <a:endParaRPr kumimoji="1" lang="ja-JP" altLang="en-US" sz="32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" y="3475325"/>
            <a:ext cx="4630083" cy="14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物理乱数生成器</a:t>
            </a:r>
            <a:endParaRPr kumimoji="1" lang="ja-JP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7861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0" y="3571875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I</a:t>
            </a:r>
            <a:r>
              <a:rPr lang="en-US" altLang="ja-JP" sz="2000" baseline="-25000" dirty="0"/>
              <a:t>C</a:t>
            </a:r>
            <a:r>
              <a:rPr lang="en-US" altLang="ja-JP" sz="2000" dirty="0"/>
              <a:t> = 216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A, </a:t>
            </a:r>
            <a:r>
              <a:rPr lang="en-US" altLang="ja-JP" sz="2000" dirty="0" err="1"/>
              <a:t>Rs</a:t>
            </a:r>
            <a:r>
              <a:rPr lang="en-US" altLang="ja-JP" sz="2000" dirty="0"/>
              <a:t> = 1.73 </a:t>
            </a:r>
            <a:r>
              <a:rPr lang="en-US" altLang="ja-JP" sz="2000" dirty="0">
                <a:latin typeface="Symbol" panose="05050102010706020507" pitchFamily="18" charset="2"/>
              </a:rPr>
              <a:t>W</a:t>
            </a:r>
            <a:r>
              <a:rPr lang="en-US" altLang="ja-JP" sz="2000" dirty="0"/>
              <a:t>, L = 2.52 pH</a:t>
            </a:r>
            <a:endParaRPr lang="ja-JP" altLang="en-US" sz="2000" dirty="0"/>
          </a:p>
        </p:txBody>
      </p:sp>
      <p:pic>
        <p:nvPicPr>
          <p:cNvPr id="5" name="Picture 2" descr="D:\ASC2008\paper_random\fig\gray_zon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5013"/>
            <a:ext cx="4076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 bwMode="auto">
          <a:xfrm>
            <a:off x="5500688" y="3505200"/>
            <a:ext cx="1508125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 rot="5400000">
            <a:off x="6357938" y="4149725"/>
            <a:ext cx="1287462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8" name="角丸四角形吹き出し 8"/>
          <p:cNvSpPr>
            <a:spLocks noChangeArrowheads="1"/>
          </p:cNvSpPr>
          <p:nvPr/>
        </p:nvSpPr>
        <p:spPr bwMode="auto">
          <a:xfrm>
            <a:off x="7143750" y="3790950"/>
            <a:ext cx="1320800" cy="519113"/>
          </a:xfrm>
          <a:prstGeom prst="wedgeRoundRectCallout">
            <a:avLst>
              <a:gd name="adj1" fmla="val -62148"/>
              <a:gd name="adj2" fmla="val 149069"/>
              <a:gd name="adj3" fmla="val 16667"/>
            </a:avLst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49.1</a:t>
            </a:r>
            <a:r>
              <a:rPr lang="en-US" altLang="ja-JP"/>
              <a:t> </a:t>
            </a:r>
            <a:r>
              <a:rPr lang="en-US" altLang="ja-JP">
                <a:latin typeface="Symbol" panose="05050102010706020507" pitchFamily="18" charset="2"/>
              </a:rPr>
              <a:t>m</a:t>
            </a:r>
            <a:r>
              <a:rPr lang="en-US" altLang="ja-JP"/>
              <a:t>A</a:t>
            </a:r>
            <a:endParaRPr lang="ja-JP" altLang="en-US"/>
          </a:p>
        </p:txBody>
      </p:sp>
      <p:sp>
        <p:nvSpPr>
          <p:cNvPr id="9" name="テキスト ボックス 11"/>
          <p:cNvSpPr txBox="1">
            <a:spLocks noChangeArrowheads="1"/>
          </p:cNvSpPr>
          <p:nvPr/>
        </p:nvSpPr>
        <p:spPr bwMode="auto">
          <a:xfrm>
            <a:off x="1785938" y="27146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Rs</a:t>
            </a:r>
            <a:endParaRPr lang="ja-JP" altLang="en-US" sz="2000"/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3857625" y="27146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Rs</a:t>
            </a:r>
            <a:endParaRPr lang="ja-JP" altLang="en-US" sz="2000"/>
          </a:p>
        </p:txBody>
      </p:sp>
      <p:sp>
        <p:nvSpPr>
          <p:cNvPr id="11" name="テキスト ボックス 13"/>
          <p:cNvSpPr txBox="1">
            <a:spLocks noChangeArrowheads="1"/>
          </p:cNvSpPr>
          <p:nvPr/>
        </p:nvSpPr>
        <p:spPr bwMode="auto">
          <a:xfrm>
            <a:off x="2786063" y="14573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Rs</a:t>
            </a:r>
            <a:endParaRPr lang="ja-JP" altLang="en-US" sz="2000"/>
          </a:p>
        </p:txBody>
      </p:sp>
      <p:sp>
        <p:nvSpPr>
          <p:cNvPr id="12" name="テキスト ボックス 15"/>
          <p:cNvSpPr txBox="1">
            <a:spLocks noChangeArrowheads="1"/>
          </p:cNvSpPr>
          <p:nvPr/>
        </p:nvSpPr>
        <p:spPr bwMode="auto">
          <a:xfrm>
            <a:off x="3000375" y="2643188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I</a:t>
            </a:r>
            <a:r>
              <a:rPr lang="en-US" altLang="ja-JP" sz="2000" baseline="-25000"/>
              <a:t>C</a:t>
            </a:r>
            <a:endParaRPr lang="ja-JP" altLang="en-US" sz="2000" baseline="-25000"/>
          </a:p>
        </p:txBody>
      </p:sp>
      <p:sp>
        <p:nvSpPr>
          <p:cNvPr id="13" name="テキスト ボックス 16"/>
          <p:cNvSpPr txBox="1">
            <a:spLocks noChangeArrowheads="1"/>
          </p:cNvSpPr>
          <p:nvPr/>
        </p:nvSpPr>
        <p:spPr bwMode="auto">
          <a:xfrm>
            <a:off x="2786063" y="2357438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I</a:t>
            </a:r>
            <a:r>
              <a:rPr lang="en-US" altLang="ja-JP" sz="2000" baseline="-25000"/>
              <a:t>C</a:t>
            </a:r>
            <a:endParaRPr lang="ja-JP" altLang="en-US" sz="2000" baseline="-25000"/>
          </a:p>
        </p:txBody>
      </p:sp>
      <p:sp>
        <p:nvSpPr>
          <p:cNvPr id="14" name="テキスト ボックス 17"/>
          <p:cNvSpPr txBox="1">
            <a:spLocks noChangeArrowheads="1"/>
          </p:cNvSpPr>
          <p:nvPr/>
        </p:nvSpPr>
        <p:spPr bwMode="auto">
          <a:xfrm>
            <a:off x="928688" y="267176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I</a:t>
            </a:r>
            <a:r>
              <a:rPr lang="en-US" altLang="ja-JP" sz="2000" baseline="-25000"/>
              <a:t>C</a:t>
            </a:r>
            <a:endParaRPr lang="ja-JP" altLang="en-US" sz="2000" baseline="-2500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000500"/>
            <a:ext cx="35798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714875" y="5368669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Yamanashi et al., IEEE TAS 19 (2009) 630.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5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628800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超伝導回路技術と、天文分野応用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から見たその特徴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天文分野に使える（かもしれない）回路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乱数生成回路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3200" dirty="0" smtClean="0"/>
              <a:t>FFT</a:t>
            </a:r>
            <a:r>
              <a:rPr kumimoji="1" lang="ja-JP" altLang="en-US" sz="3200" dirty="0" smtClean="0"/>
              <a:t>プロセッサ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自己相関器</a:t>
            </a:r>
            <a:endParaRPr kumimoji="1"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41165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正方形/長方形 19"/>
          <p:cNvSpPr>
            <a:spLocks noChangeArrowheads="1"/>
          </p:cNvSpPr>
          <p:nvPr/>
        </p:nvSpPr>
        <p:spPr bwMode="auto">
          <a:xfrm>
            <a:off x="6084888" y="6021388"/>
            <a:ext cx="3059112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altLang="ja-JP" smtClean="0"/>
              <a:t>Simulation Result</a:t>
            </a:r>
            <a:endParaRPr lang="ja-JP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28688"/>
            <a:ext cx="3887787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グループ化 18"/>
          <p:cNvGrpSpPr>
            <a:grpSpLocks/>
          </p:cNvGrpSpPr>
          <p:nvPr/>
        </p:nvGrpSpPr>
        <p:grpSpPr bwMode="auto">
          <a:xfrm>
            <a:off x="109538" y="1184275"/>
            <a:ext cx="4749800" cy="2965450"/>
            <a:chOff x="571500" y="1214438"/>
            <a:chExt cx="3929063" cy="2422525"/>
          </a:xfrm>
        </p:grpSpPr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214438"/>
              <a:ext cx="3786188" cy="242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300" name="テキスト ボックス 11"/>
            <p:cNvSpPr txBox="1">
              <a:spLocks noChangeArrowheads="1"/>
            </p:cNvSpPr>
            <p:nvPr/>
          </p:nvSpPr>
          <p:spPr bwMode="auto">
            <a:xfrm>
              <a:off x="1785938" y="2714625"/>
              <a:ext cx="642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Rs</a:t>
              </a:r>
              <a:endParaRPr lang="ja-JP" altLang="en-US" sz="2000"/>
            </a:p>
          </p:txBody>
        </p:sp>
        <p:sp>
          <p:nvSpPr>
            <p:cNvPr id="12301" name="テキスト ボックス 12"/>
            <p:cNvSpPr txBox="1">
              <a:spLocks noChangeArrowheads="1"/>
            </p:cNvSpPr>
            <p:nvPr/>
          </p:nvSpPr>
          <p:spPr bwMode="auto">
            <a:xfrm>
              <a:off x="3857625" y="2714625"/>
              <a:ext cx="642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Rs</a:t>
              </a:r>
              <a:endParaRPr lang="ja-JP" altLang="en-US" sz="2000"/>
            </a:p>
          </p:txBody>
        </p:sp>
        <p:sp>
          <p:nvSpPr>
            <p:cNvPr id="12302" name="テキスト ボックス 13"/>
            <p:cNvSpPr txBox="1">
              <a:spLocks noChangeArrowheads="1"/>
            </p:cNvSpPr>
            <p:nvPr/>
          </p:nvSpPr>
          <p:spPr bwMode="auto">
            <a:xfrm>
              <a:off x="2786063" y="1457325"/>
              <a:ext cx="642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Rs</a:t>
              </a:r>
              <a:endParaRPr lang="ja-JP" altLang="en-US" sz="2000"/>
            </a:p>
          </p:txBody>
        </p:sp>
        <p:sp>
          <p:nvSpPr>
            <p:cNvPr id="12303" name="テキスト ボックス 15"/>
            <p:cNvSpPr txBox="1">
              <a:spLocks noChangeArrowheads="1"/>
            </p:cNvSpPr>
            <p:nvPr/>
          </p:nvSpPr>
          <p:spPr bwMode="auto">
            <a:xfrm>
              <a:off x="3000375" y="2643188"/>
              <a:ext cx="642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I</a:t>
              </a:r>
              <a:r>
                <a:rPr lang="en-US" altLang="ja-JP" sz="2000" baseline="-25000"/>
                <a:t>C</a:t>
              </a:r>
              <a:endParaRPr lang="ja-JP" altLang="en-US" sz="2000" baseline="-25000"/>
            </a:p>
          </p:txBody>
        </p:sp>
        <p:sp>
          <p:nvSpPr>
            <p:cNvPr id="12304" name="テキスト ボックス 16"/>
            <p:cNvSpPr txBox="1">
              <a:spLocks noChangeArrowheads="1"/>
            </p:cNvSpPr>
            <p:nvPr/>
          </p:nvSpPr>
          <p:spPr bwMode="auto">
            <a:xfrm>
              <a:off x="2786063" y="2357438"/>
              <a:ext cx="642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I</a:t>
              </a:r>
              <a:r>
                <a:rPr lang="en-US" altLang="ja-JP" sz="2000" baseline="-25000"/>
                <a:t>C</a:t>
              </a:r>
              <a:endParaRPr lang="ja-JP" altLang="en-US" sz="2000" baseline="-25000"/>
            </a:p>
          </p:txBody>
        </p:sp>
        <p:sp>
          <p:nvSpPr>
            <p:cNvPr id="12305" name="テキスト ボックス 17"/>
            <p:cNvSpPr txBox="1">
              <a:spLocks noChangeArrowheads="1"/>
            </p:cNvSpPr>
            <p:nvPr/>
          </p:nvSpPr>
          <p:spPr bwMode="auto">
            <a:xfrm>
              <a:off x="928688" y="2671763"/>
              <a:ext cx="642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/>
                <a:t>I</a:t>
              </a:r>
              <a:r>
                <a:rPr lang="en-US" altLang="ja-JP" sz="2000" baseline="-25000"/>
                <a:t>C</a:t>
              </a:r>
              <a:endParaRPr lang="ja-JP" altLang="en-US" sz="2000" baseline="-25000"/>
            </a:p>
          </p:txBody>
        </p:sp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16013" y="5732463"/>
            <a:ext cx="3208337" cy="831850"/>
          </a:xfrm>
          <a:prstGeom prst="rect">
            <a:avLst/>
          </a:prstGeom>
          <a:solidFill>
            <a:srgbClr val="FFFFFF"/>
          </a:solidFill>
          <a:ln w="19050" cap="sq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SRL 2.5 kA/cm</a:t>
            </a:r>
            <a:r>
              <a:rPr lang="en-US" altLang="ja-JP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2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Nb</a:t>
            </a:r>
            <a:r>
              <a:rPr lang="en-US" altLang="ja-JP" sz="2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Standard process</a:t>
            </a:r>
          </a:p>
        </p:txBody>
      </p:sp>
      <p:sp>
        <p:nvSpPr>
          <p:cNvPr id="12295" name="テキスト ボックス 13"/>
          <p:cNvSpPr txBox="1">
            <a:spLocks noChangeArrowheads="1"/>
          </p:cNvSpPr>
          <p:nvPr/>
        </p:nvSpPr>
        <p:spPr bwMode="auto">
          <a:xfrm>
            <a:off x="971550" y="4437063"/>
            <a:ext cx="33480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/>
              <a:t>Generation rate </a:t>
            </a:r>
            <a:br>
              <a:rPr lang="en-US" altLang="ja-JP" sz="3200" dirty="0"/>
            </a:br>
            <a:r>
              <a:rPr lang="en-US" altLang="ja-JP" sz="3200" dirty="0"/>
              <a:t>&gt; </a:t>
            </a:r>
            <a:r>
              <a:rPr lang="en-US" altLang="ja-JP" sz="3200" dirty="0" smtClean="0"/>
              <a:t>20 </a:t>
            </a:r>
            <a:r>
              <a:rPr lang="en-US" altLang="ja-JP" sz="3200" dirty="0" err="1"/>
              <a:t>Gbps</a:t>
            </a:r>
            <a:endParaRPr lang="ja-JP" altLang="en-US" sz="3200" dirty="0"/>
          </a:p>
        </p:txBody>
      </p:sp>
      <p:sp>
        <p:nvSpPr>
          <p:cNvPr id="12296" name="テキスト ボックス 21"/>
          <p:cNvSpPr txBox="1">
            <a:spLocks noChangeArrowheads="1"/>
          </p:cNvSpPr>
          <p:nvPr/>
        </p:nvSpPr>
        <p:spPr bwMode="auto">
          <a:xfrm>
            <a:off x="2133600" y="3244850"/>
            <a:ext cx="1143000" cy="831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Noise source</a:t>
            </a:r>
            <a:endParaRPr lang="ja-JP" altLang="en-US" sz="2400"/>
          </a:p>
        </p:txBody>
      </p:sp>
      <p:cxnSp>
        <p:nvCxnSpPr>
          <p:cNvPr id="12297" name="直線矢印コネクタ 23"/>
          <p:cNvCxnSpPr>
            <a:cxnSpLocks noChangeShapeType="1"/>
            <a:stCxn id="12296" idx="0"/>
          </p:cNvCxnSpPr>
          <p:nvPr/>
        </p:nvCxnSpPr>
        <p:spPr bwMode="auto">
          <a:xfrm rot="5400000" flipH="1" flipV="1">
            <a:off x="2212181" y="2553494"/>
            <a:ext cx="1184275" cy="198438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線矢印コネクタ 24"/>
          <p:cNvCxnSpPr>
            <a:cxnSpLocks noChangeShapeType="1"/>
            <a:stCxn id="12296" idx="3"/>
          </p:cNvCxnSpPr>
          <p:nvPr/>
        </p:nvCxnSpPr>
        <p:spPr bwMode="auto">
          <a:xfrm flipV="1">
            <a:off x="3276600" y="3284538"/>
            <a:ext cx="719138" cy="376237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1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正方形/長方形 5"/>
          <p:cNvSpPr>
            <a:spLocks noChangeArrowheads="1"/>
          </p:cNvSpPr>
          <p:nvPr/>
        </p:nvSpPr>
        <p:spPr bwMode="auto">
          <a:xfrm>
            <a:off x="6084888" y="6021388"/>
            <a:ext cx="3059112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395288" y="142875"/>
            <a:ext cx="8208962" cy="1143000"/>
          </a:xfrm>
        </p:spPr>
        <p:txBody>
          <a:bodyPr/>
          <a:lstStyle/>
          <a:p>
            <a:r>
              <a:rPr lang="en-US" altLang="ja-JP" smtClean="0"/>
              <a:t>Simulated Autocorrelation versus Generation Rate</a:t>
            </a:r>
            <a:endParaRPr lang="ja-JP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51244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テキスト ボックス 4"/>
          <p:cNvSpPr txBox="1">
            <a:spLocks noChangeArrowheads="1"/>
          </p:cNvSpPr>
          <p:nvPr/>
        </p:nvSpPr>
        <p:spPr bwMode="auto">
          <a:xfrm>
            <a:off x="1116013" y="5805488"/>
            <a:ext cx="7272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 dirty="0"/>
              <a:t>Maximum generation rate: </a:t>
            </a:r>
            <a:r>
              <a:rPr lang="en-US" altLang="ja-JP" sz="3200" dirty="0" smtClean="0"/>
              <a:t>~25 </a:t>
            </a:r>
            <a:r>
              <a:rPr lang="en-US" altLang="ja-JP" sz="3200" dirty="0" err="1"/>
              <a:t>Gbps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(2.5 kA/cm</a:t>
            </a:r>
            <a:r>
              <a:rPr lang="en-US" altLang="ja-JP" sz="3200" baseline="30000" dirty="0"/>
              <a:t>2</a:t>
            </a:r>
            <a:r>
              <a:rPr lang="en-US" altLang="ja-JP" sz="3200" dirty="0"/>
              <a:t> </a:t>
            </a:r>
            <a:r>
              <a:rPr lang="en-US" altLang="ja-JP" sz="3200" dirty="0" err="1"/>
              <a:t>Nb</a:t>
            </a:r>
            <a:r>
              <a:rPr lang="en-US" altLang="ja-JP" sz="3200" dirty="0"/>
              <a:t> Standard Process) </a:t>
            </a:r>
            <a:endParaRPr lang="ja-JP" altLang="en-US" sz="3200" dirty="0"/>
          </a:p>
        </p:txBody>
      </p:sp>
      <p:sp>
        <p:nvSpPr>
          <p:cNvPr id="16390" name="テキスト ボックス 6"/>
          <p:cNvSpPr txBox="1">
            <a:spLocks noChangeArrowheads="1"/>
          </p:cNvSpPr>
          <p:nvPr/>
        </p:nvSpPr>
        <p:spPr bwMode="auto">
          <a:xfrm>
            <a:off x="6372225" y="1844675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No correlation</a:t>
            </a:r>
            <a:endParaRPr lang="ja-JP" altLang="en-US"/>
          </a:p>
        </p:txBody>
      </p:sp>
      <p:sp>
        <p:nvSpPr>
          <p:cNvPr id="16391" name="テキスト ボックス 7"/>
          <p:cNvSpPr txBox="1">
            <a:spLocks noChangeArrowheads="1"/>
          </p:cNvSpPr>
          <p:nvPr/>
        </p:nvSpPr>
        <p:spPr bwMode="auto">
          <a:xfrm>
            <a:off x="6516688" y="4652963"/>
            <a:ext cx="215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/>
              <a:t>completely correlated</a:t>
            </a:r>
            <a:endParaRPr lang="ja-JP" altLang="en-US"/>
          </a:p>
        </p:txBody>
      </p:sp>
      <p:cxnSp>
        <p:nvCxnSpPr>
          <p:cNvPr id="16392" name="直線矢印コネクタ 9"/>
          <p:cNvCxnSpPr>
            <a:cxnSpLocks noChangeShapeType="1"/>
          </p:cNvCxnSpPr>
          <p:nvPr/>
        </p:nvCxnSpPr>
        <p:spPr bwMode="auto">
          <a:xfrm flipH="1">
            <a:off x="6299200" y="2132858"/>
            <a:ext cx="992" cy="309636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98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altLang="ja-JP" smtClean="0">
                <a:cs typeface="Arial" panose="020B0604020202020204" pitchFamily="34" charset="0"/>
              </a:rPr>
              <a:t>High-Speed Test of RNG</a:t>
            </a:r>
            <a:endParaRPr lang="ja-JP" altLang="en-US" smtClean="0">
              <a:cs typeface="Arial" panose="020B0604020202020204" pitchFamily="34" charset="0"/>
            </a:endParaRPr>
          </a:p>
        </p:txBody>
      </p:sp>
      <p:pic>
        <p:nvPicPr>
          <p:cNvPr id="18435" name="Picture 3" descr="C:\Users\@keyaki\Documents\My Dropbox\中間発表\名称未設定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125538"/>
            <a:ext cx="8534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Users\@keyaki\Documents\My Dropbox\ASC2010\asc2010_paper\asc2010_paper_objects\on-chip-high-speed-micro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9" r="5707" b="17708"/>
          <a:stretch>
            <a:fillRect/>
          </a:stretch>
        </p:blipFill>
        <p:spPr bwMode="auto">
          <a:xfrm>
            <a:off x="617538" y="3213100"/>
            <a:ext cx="74104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テキスト ボックス 5"/>
          <p:cNvSpPr txBox="1">
            <a:spLocks noChangeArrowheads="1"/>
          </p:cNvSpPr>
          <p:nvPr/>
        </p:nvSpPr>
        <p:spPr bwMode="auto">
          <a:xfrm>
            <a:off x="323850" y="6381750"/>
            <a:ext cx="619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cs typeface="Arial" panose="020B0604020202020204" pitchFamily="34" charset="0"/>
              </a:rPr>
              <a:t>AIST </a:t>
            </a:r>
            <a:r>
              <a:rPr lang="en-US" altLang="ja-JP" sz="2400" dirty="0">
                <a:cs typeface="Arial" panose="020B0604020202020204" pitchFamily="34" charset="0"/>
              </a:rPr>
              <a:t>2.5-kA/cm</a:t>
            </a:r>
            <a:r>
              <a:rPr lang="en-US" altLang="ja-JP" sz="2400" baseline="30000" dirty="0">
                <a:cs typeface="Arial" panose="020B0604020202020204" pitchFamily="34" charset="0"/>
              </a:rPr>
              <a:t>2</a:t>
            </a:r>
            <a:r>
              <a:rPr lang="en-US" altLang="ja-JP" sz="2400" dirty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Nb</a:t>
            </a:r>
            <a:r>
              <a:rPr lang="ja-JP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cs typeface="Arial" panose="020B0604020202020204" pitchFamily="34" charset="0"/>
              </a:rPr>
              <a:t>standard process</a:t>
            </a:r>
            <a:r>
              <a:rPr lang="ja-JP" altLang="en-US" sz="2400" dirty="0"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cs typeface="Arial" panose="020B0604020202020204" pitchFamily="34" charset="0"/>
              </a:rPr>
              <a:t>2</a:t>
            </a:r>
            <a:endParaRPr lang="ja-JP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回路作製プロセス</a:t>
            </a:r>
            <a:endParaRPr kumimoji="1" lang="ja-JP" alt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672" y="5812098"/>
            <a:ext cx="1785201" cy="4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グループ化 3"/>
          <p:cNvGrpSpPr/>
          <p:nvPr/>
        </p:nvGrpSpPr>
        <p:grpSpPr>
          <a:xfrm>
            <a:off x="263501" y="1713215"/>
            <a:ext cx="8372235" cy="4001157"/>
            <a:chOff x="-709768" y="3140968"/>
            <a:chExt cx="7297992" cy="337576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140968"/>
              <a:ext cx="5400600" cy="337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角丸四角形 5"/>
            <p:cNvSpPr/>
            <p:nvPr/>
          </p:nvSpPr>
          <p:spPr>
            <a:xfrm>
              <a:off x="-297620" y="5517232"/>
              <a:ext cx="1447875" cy="5107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altLang="ja-JP" sz="2400" dirty="0" smtClean="0"/>
                <a:t>DC power</a:t>
              </a:r>
              <a:endParaRPr lang="ja-JP" altLang="en-US" sz="2400" dirty="0" smtClean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53192" y="4869160"/>
              <a:ext cx="1062424" cy="5107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altLang="ja-JP" sz="2400" dirty="0" smtClean="0"/>
                <a:t>Wiring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-475767" y="3573016"/>
              <a:ext cx="1591383" cy="5107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altLang="ja-JP" sz="2400" dirty="0" smtClean="0"/>
                <a:t>Logic gates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-709768" y="4221088"/>
              <a:ext cx="1825384" cy="5107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altLang="ja-JP" sz="2400" dirty="0" smtClean="0"/>
                <a:t>Main ground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81336" y="105273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産総研</a:t>
            </a:r>
            <a:r>
              <a:rPr kumimoji="1" lang="en-US" altLang="ja-JP" sz="3200" dirty="0" err="1" smtClean="0"/>
              <a:t>Nb</a:t>
            </a:r>
            <a:r>
              <a:rPr lang="ja-JP" altLang="en-US" sz="3200" dirty="0" smtClean="0"/>
              <a:t>アドバンストプロセス </a:t>
            </a:r>
            <a:r>
              <a:rPr lang="en-US" altLang="ja-JP" sz="3200" dirty="0" smtClean="0"/>
              <a:t>(AIST-ADP)</a:t>
            </a:r>
            <a:endParaRPr kumimoji="1" lang="ja-JP" altLang="en-US" sz="3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5714372"/>
            <a:ext cx="5925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超伝導配線層：</a:t>
            </a:r>
            <a:r>
              <a:rPr lang="en-US" altLang="ja-JP" sz="3200" dirty="0" err="1" smtClean="0"/>
              <a:t>Nb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線間絶縁層：</a:t>
            </a:r>
            <a:r>
              <a:rPr lang="en-US" altLang="ja-JP" sz="3200" dirty="0" smtClean="0"/>
              <a:t>SiO</a:t>
            </a:r>
            <a:r>
              <a:rPr lang="en-US" altLang="ja-JP" sz="3200" baseline="-25000" dirty="0" smtClean="0"/>
              <a:t>2</a:t>
            </a:r>
            <a:r>
              <a:rPr lang="en-US" altLang="ja-JP" sz="3200" dirty="0" smtClean="0"/>
              <a:t>, </a:t>
            </a:r>
            <a:r>
              <a:rPr kumimoji="1" lang="ja-JP" altLang="en-US" sz="3200" dirty="0" smtClean="0"/>
              <a:t>抵抗</a:t>
            </a:r>
            <a:r>
              <a:rPr lang="ja-JP" altLang="en-US" sz="3200" dirty="0" smtClean="0"/>
              <a:t>層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Mo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93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AIST-ADP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23528" y="1124744"/>
            <a:ext cx="5419986" cy="4545796"/>
            <a:chOff x="611560" y="2060848"/>
            <a:chExt cx="3960440" cy="3321660"/>
          </a:xfrm>
        </p:grpSpPr>
        <p:pic>
          <p:nvPicPr>
            <p:cNvPr id="4" name="図 3" descr="shunt_dff_zoo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344" y="2564904"/>
              <a:ext cx="3903656" cy="2227811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2620172" y="5013176"/>
              <a:ext cx="166379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059832" y="5013176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30 </a:t>
              </a:r>
              <a:r>
                <a:rPr kumimoji="1" lang="en-US" altLang="ja-JP" dirty="0" err="1" smtClean="0"/>
                <a:t>μm</a:t>
              </a:r>
              <a:endParaRPr kumimoji="1" lang="ja-JP" altLang="en-US" dirty="0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611560" y="3704153"/>
              <a:ext cx="3770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 dirty="0" smtClean="0"/>
                <a:t>In</a:t>
              </a:r>
              <a:endParaRPr lang="en-US" altLang="ja-JP" i="1" dirty="0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275856" y="2516975"/>
              <a:ext cx="76174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 dirty="0"/>
                <a:t>C</a:t>
              </a:r>
              <a:r>
                <a:rPr lang="en-US" altLang="ja-JP" i="1" dirty="0" smtClean="0"/>
                <a:t>lock</a:t>
              </a:r>
              <a:endParaRPr lang="en-US" altLang="ja-JP" i="1" dirty="0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005686" y="3708055"/>
              <a:ext cx="5565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 dirty="0"/>
                <a:t>O</a:t>
              </a:r>
              <a:r>
                <a:rPr lang="en-US" altLang="ja-JP" i="1" dirty="0" smtClean="0"/>
                <a:t>ut</a:t>
              </a:r>
              <a:endParaRPr lang="en-US" altLang="ja-JP" i="1" dirty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682" y="5013176"/>
              <a:ext cx="146105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直線矢印コネクタ 10"/>
            <p:cNvCxnSpPr/>
            <p:nvPr/>
          </p:nvCxnSpPr>
          <p:spPr>
            <a:xfrm>
              <a:off x="1835696" y="2420888"/>
              <a:ext cx="360040" cy="5760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11560" y="2060848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Data storage loop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38569" y="34917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JJ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940152" y="2276872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最小線幅：</a:t>
            </a:r>
            <a:r>
              <a:rPr lang="en-US" altLang="ja-JP" sz="3200" dirty="0" smtClean="0"/>
              <a:t>1 </a:t>
            </a:r>
            <a:r>
              <a:rPr lang="en-US" altLang="ja-JP" sz="3200" dirty="0" smtClean="0">
                <a:latin typeface="Symbol" panose="05050102010706020507" pitchFamily="18" charset="2"/>
              </a:rPr>
              <a:t>m</a:t>
            </a:r>
            <a:r>
              <a:rPr lang="en-US" altLang="ja-JP" sz="3200" dirty="0" smtClean="0"/>
              <a:t>m</a:t>
            </a:r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最小接合面積：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/>
              <a:t>1 </a:t>
            </a:r>
            <a:r>
              <a:rPr lang="en-US" altLang="ja-JP" sz="3200" dirty="0" smtClean="0">
                <a:latin typeface="Symbol" panose="05050102010706020507" pitchFamily="18" charset="2"/>
              </a:rPr>
              <a:t>m</a:t>
            </a:r>
            <a:r>
              <a:rPr lang="en-US" altLang="ja-JP" sz="3200" dirty="0" smtClean="0"/>
              <a:t>m×1 </a:t>
            </a:r>
            <a:r>
              <a:rPr lang="en-US" altLang="ja-JP" sz="3200" dirty="0">
                <a:latin typeface="Symbol" panose="05050102010706020507" pitchFamily="18" charset="2"/>
              </a:rPr>
              <a:t>m</a:t>
            </a:r>
            <a:r>
              <a:rPr lang="en-US" altLang="ja-JP" sz="3200" dirty="0"/>
              <a:t>m</a:t>
            </a:r>
          </a:p>
          <a:p>
            <a:endParaRPr kumimoji="1" lang="ja-JP" altLang="en-US" sz="32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969" y="5780782"/>
            <a:ext cx="549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AIST</a:t>
            </a:r>
            <a:r>
              <a:rPr kumimoji="1" lang="ja-JP" altLang="en-US" sz="3200" dirty="0" smtClean="0"/>
              <a:t>－</a:t>
            </a:r>
            <a:r>
              <a:rPr kumimoji="1" lang="en-US" altLang="ja-JP" sz="3200" dirty="0" smtClean="0"/>
              <a:t>ADP</a:t>
            </a:r>
            <a:r>
              <a:rPr kumimoji="1" lang="ja-JP" altLang="en-US" sz="3200" dirty="0" smtClean="0"/>
              <a:t>で試作</a:t>
            </a:r>
            <a:r>
              <a:rPr kumimoji="1" lang="ja-JP" altLang="en-US" sz="3200" dirty="0" smtClean="0"/>
              <a:t>した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Delay Flip-Flop (DFF)</a:t>
            </a:r>
            <a:r>
              <a:rPr kumimoji="1" lang="ja-JP" altLang="en-US" sz="3200" dirty="0" smtClean="0"/>
              <a:t>の</a:t>
            </a:r>
            <a:r>
              <a:rPr kumimoji="1" lang="ja-JP" altLang="en-US" sz="3200" dirty="0" smtClean="0"/>
              <a:t>写真</a:t>
            </a:r>
          </a:p>
        </p:txBody>
      </p:sp>
    </p:spTree>
    <p:extLst>
      <p:ext uri="{BB962C8B-B14F-4D97-AF65-F5344CB8AC3E}">
        <p14:creationId xmlns:p14="http://schemas.microsoft.com/office/powerpoint/2010/main" val="17372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20483" name="図 2" descr="DSCF00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4292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図 3" descr="DSCF00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654300"/>
            <a:ext cx="471487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図 3" descr="無題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692150"/>
            <a:ext cx="42878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テキスト ボックス 3"/>
          <p:cNvSpPr txBox="1">
            <a:spLocks noChangeArrowheads="1"/>
          </p:cNvSpPr>
          <p:nvPr/>
        </p:nvSpPr>
        <p:spPr bwMode="auto">
          <a:xfrm>
            <a:off x="34925" y="6229350"/>
            <a:ext cx="712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/>
              <a:t>Recorded random number: 3.2 Mbit</a:t>
            </a:r>
          </a:p>
        </p:txBody>
      </p:sp>
    </p:spTree>
    <p:extLst>
      <p:ext uri="{BB962C8B-B14F-4D97-AF65-F5344CB8AC3E}">
        <p14:creationId xmlns:p14="http://schemas.microsoft.com/office/powerpoint/2010/main" val="12287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altLang="ja-JP" smtClean="0"/>
              <a:t>Statistical Test Result</a:t>
            </a:r>
            <a:endParaRPr lang="ja-JP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79500"/>
            <a:ext cx="429895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2" name="テキスト ボックス 3"/>
          <p:cNvSpPr txBox="1">
            <a:spLocks noChangeArrowheads="1"/>
          </p:cNvSpPr>
          <p:nvPr/>
        </p:nvSpPr>
        <p:spPr bwMode="auto">
          <a:xfrm>
            <a:off x="4679950" y="2708920"/>
            <a:ext cx="3852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 smtClean="0"/>
              <a:t>13/16</a:t>
            </a:r>
            <a:r>
              <a:rPr lang="ja-JP" altLang="en-US" sz="3200" dirty="0" smtClean="0"/>
              <a:t>のテストに合格</a:t>
            </a:r>
            <a:endParaRPr lang="ja-JP" altLang="en-US" sz="3200" dirty="0"/>
          </a:p>
        </p:txBody>
      </p:sp>
      <p:sp>
        <p:nvSpPr>
          <p:cNvPr id="22533" name="テキスト ボックス 4"/>
          <p:cNvSpPr txBox="1">
            <a:spLocks noChangeArrowheads="1"/>
          </p:cNvSpPr>
          <p:nvPr/>
        </p:nvSpPr>
        <p:spPr bwMode="auto">
          <a:xfrm>
            <a:off x="4788024" y="3702298"/>
            <a:ext cx="40324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dirty="0" smtClean="0"/>
              <a:t>3</a:t>
            </a:r>
            <a:r>
              <a:rPr lang="ja-JP" altLang="en-US" sz="3200" dirty="0" err="1" smtClean="0"/>
              <a:t>つの</a:t>
            </a:r>
            <a:r>
              <a:rPr lang="ja-JP" altLang="en-US" sz="3200" dirty="0" smtClean="0"/>
              <a:t>テストは行えず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（取得</a:t>
            </a:r>
            <a:r>
              <a:rPr lang="ja-JP" altLang="en-US" sz="3200" dirty="0" smtClean="0"/>
              <a:t>データ</a:t>
            </a:r>
            <a:r>
              <a:rPr lang="ja-JP" altLang="en-US" sz="3200" dirty="0" smtClean="0"/>
              <a:t>不足）</a:t>
            </a:r>
            <a:endParaRPr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78338" y="1412776"/>
            <a:ext cx="4270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NIST </a:t>
            </a:r>
            <a:r>
              <a:rPr lang="en-US" altLang="ja-JP" sz="3200" dirty="0" smtClean="0"/>
              <a:t>800-22:</a:t>
            </a:r>
            <a:br>
              <a:rPr lang="en-US" altLang="ja-JP" sz="3200" dirty="0" smtClean="0"/>
            </a:br>
            <a:r>
              <a:rPr kumimoji="1" lang="ja-JP" altLang="en-US" sz="3200" dirty="0" smtClean="0"/>
              <a:t>乱数検定ツールの代表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4823792" y="5212887"/>
            <a:ext cx="3852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dirty="0"/>
              <a:t>課題</a:t>
            </a:r>
            <a:r>
              <a:rPr lang="ja-JP" altLang="en-US" sz="3200" dirty="0" smtClean="0"/>
              <a:t>は動作安定化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17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628800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超伝導回路技術と、天文分野応用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から見たその特徴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天文分野に使える（かもしれない）回路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乱数生成回路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3200" u="sng" dirty="0" smtClean="0"/>
              <a:t>FFT</a:t>
            </a:r>
            <a:r>
              <a:rPr kumimoji="1" lang="ja-JP" altLang="en-US" sz="3200" u="sng" dirty="0" smtClean="0"/>
              <a:t>プロセッサ</a:t>
            </a:r>
            <a:endParaRPr kumimoji="1" lang="en-US" altLang="ja-JP" sz="3200" u="sng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自己相関器</a:t>
            </a:r>
            <a:endParaRPr kumimoji="1"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8711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FFT</a:t>
            </a:r>
            <a:endParaRPr kumimoji="1" lang="ja-JP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43216"/>
              </p:ext>
            </p:extLst>
          </p:nvPr>
        </p:nvGraphicFramePr>
        <p:xfrm>
          <a:off x="3270249" y="1362630"/>
          <a:ext cx="5051820" cy="10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数式" r:id="rId3" imgW="2692080" imgH="545760" progId="Equation.3">
                  <p:embed/>
                </p:oleObj>
              </mc:Choice>
              <mc:Fallback>
                <p:oleObj name="数式" r:id="rId3" imgW="2692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49" y="1362630"/>
                        <a:ext cx="5051820" cy="1021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08734" y="980728"/>
            <a:ext cx="623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</a:rPr>
              <a:t>Discrete </a:t>
            </a:r>
            <a:r>
              <a:rPr lang="en-US" altLang="ja-JP" dirty="0">
                <a:latin typeface="+mj-lt"/>
              </a:rPr>
              <a:t>F</a:t>
            </a:r>
            <a:r>
              <a:rPr lang="en-US" altLang="ja-JP" dirty="0" smtClean="0">
                <a:latin typeface="+mj-lt"/>
              </a:rPr>
              <a:t>ourier Transform (</a:t>
            </a:r>
            <a:r>
              <a:rPr kumimoji="1" lang="en-US" altLang="ja-JP" dirty="0" smtClean="0">
                <a:latin typeface="+mj-lt"/>
              </a:rPr>
              <a:t>DFT)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527896"/>
            <a:ext cx="5803685" cy="70883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76327"/>
              </p:ext>
            </p:extLst>
          </p:nvPr>
        </p:nvGraphicFramePr>
        <p:xfrm>
          <a:off x="3828408" y="4327418"/>
          <a:ext cx="1519992" cy="55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数式" r:id="rId6" imgW="622080" imgH="228600" progId="Equation.3">
                  <p:embed/>
                </p:oleObj>
              </mc:Choice>
              <mc:Fallback>
                <p:oleObj name="数式" r:id="rId6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408" y="4327418"/>
                        <a:ext cx="1519992" cy="558364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278067"/>
              </p:ext>
            </p:extLst>
          </p:nvPr>
        </p:nvGraphicFramePr>
        <p:xfrm>
          <a:off x="5916640" y="4327176"/>
          <a:ext cx="1459334" cy="55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数式" r:id="rId8" imgW="596880" imgH="228600" progId="Equation.3">
                  <p:embed/>
                </p:oleObj>
              </mc:Choice>
              <mc:Fallback>
                <p:oleObj name="数式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40" y="4327176"/>
                        <a:ext cx="1459334" cy="559607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48"/>
          <p:cNvSpPr txBox="1"/>
          <p:nvPr/>
        </p:nvSpPr>
        <p:spPr>
          <a:xfrm>
            <a:off x="3416841" y="5356795"/>
            <a:ext cx="5662700" cy="138499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 smtClean="0">
                <a:latin typeface="+mj-lt"/>
              </a:rPr>
              <a:t>N</a:t>
            </a:r>
            <a:r>
              <a:rPr lang="ja-JP" altLang="en-US" dirty="0" smtClean="0">
                <a:latin typeface="+mj-lt"/>
              </a:rPr>
              <a:t>サンプル点フーリエ変換の</a:t>
            </a:r>
            <a:r>
              <a:rPr lang="ja-JP" altLang="en-US" dirty="0" smtClean="0">
                <a:latin typeface="+mj-lt"/>
              </a:rPr>
              <a:t>計算量：</a:t>
            </a:r>
            <a:r>
              <a:rPr lang="en-US" altLang="ja-JP" dirty="0" smtClean="0">
                <a:latin typeface="+mj-lt"/>
              </a:rPr>
              <a:t/>
            </a:r>
            <a:br>
              <a:rPr lang="en-US" altLang="ja-JP" dirty="0" smtClean="0">
                <a:latin typeface="+mj-lt"/>
              </a:rPr>
            </a:br>
            <a:r>
              <a:rPr lang="en-US" altLang="ja-JP" dirty="0" smtClean="0">
                <a:latin typeface="+mj-lt"/>
              </a:rPr>
              <a:t>DFT</a:t>
            </a:r>
            <a:r>
              <a:rPr lang="ja-JP" altLang="en-US" dirty="0" smtClean="0">
                <a:latin typeface="+mj-lt"/>
              </a:rPr>
              <a:t>：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 smtClean="0"/>
              <a:t>O(</a:t>
            </a:r>
            <a:r>
              <a:rPr lang="en-US" altLang="ja-JP" i="1" dirty="0" smtClean="0"/>
              <a:t>N</a:t>
            </a:r>
            <a:r>
              <a:rPr lang="en-US" altLang="ja-JP" i="1" baseline="30000" dirty="0" smtClean="0"/>
              <a:t>2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>
                <a:latin typeface="+mj-lt"/>
              </a:rPr>
              <a:t>FFT</a:t>
            </a:r>
            <a:r>
              <a:rPr lang="ja-JP" altLang="en-US" dirty="0" smtClean="0">
                <a:latin typeface="+mj-lt"/>
              </a:rPr>
              <a:t>：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 smtClean="0"/>
              <a:t>O(</a:t>
            </a:r>
            <a:r>
              <a:rPr lang="en-US" altLang="ja-JP" i="1" dirty="0" err="1" smtClean="0">
                <a:solidFill>
                  <a:srgbClr val="C00000"/>
                </a:solidFill>
              </a:rPr>
              <a:t>NlogN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11" name="下矢印 6"/>
          <p:cNvSpPr/>
          <p:nvPr/>
        </p:nvSpPr>
        <p:spPr>
          <a:xfrm>
            <a:off x="5112051" y="3535723"/>
            <a:ext cx="540069" cy="540069"/>
          </a:xfrm>
          <a:prstGeom prst="downArrow">
            <a:avLst>
              <a:gd name="adj1" fmla="val 50000"/>
              <a:gd name="adj2" fmla="val 482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7782" y="335836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ja-JP" b="1" dirty="0" smtClean="0">
                <a:solidFill>
                  <a:srgbClr val="C00000"/>
                </a:solidFill>
                <a:latin typeface="+mj-lt"/>
              </a:rPr>
              <a:t>widdle factor</a:t>
            </a:r>
            <a:endParaRPr kumimoji="1" lang="ja-JP" alt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5913" y="4916488"/>
            <a:ext cx="3024336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Twiddle factor in z-plane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7410" y="1988840"/>
            <a:ext cx="3042422" cy="2684041"/>
            <a:chOff x="17410" y="2401143"/>
            <a:chExt cx="3042422" cy="2684041"/>
          </a:xfrm>
        </p:grpSpPr>
        <p:graphicFrame>
          <p:nvGraphicFramePr>
            <p:cNvPr id="15" name="オブジェクト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337667"/>
                </p:ext>
              </p:extLst>
            </p:nvPr>
          </p:nvGraphicFramePr>
          <p:xfrm>
            <a:off x="1979712" y="3933056"/>
            <a:ext cx="360046" cy="360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" name="数式" r:id="rId10" imgW="228600" imgH="228600" progId="Equation.3">
                    <p:embed/>
                  </p:oleObj>
                </mc:Choice>
                <mc:Fallback>
                  <p:oleObj name="数式" r:id="rId10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3933056"/>
                          <a:ext cx="360046" cy="3600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5257598"/>
                </p:ext>
              </p:extLst>
            </p:nvPr>
          </p:nvGraphicFramePr>
          <p:xfrm>
            <a:off x="1115616" y="4365104"/>
            <a:ext cx="319087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9" name="数式" r:id="rId12" imgW="203040" imgH="228600" progId="Equation.3">
                    <p:embed/>
                  </p:oleObj>
                </mc:Choice>
                <mc:Fallback>
                  <p:oleObj name="数式" r:id="rId1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4365104"/>
                          <a:ext cx="319087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021697"/>
                </p:ext>
              </p:extLst>
            </p:nvPr>
          </p:nvGraphicFramePr>
          <p:xfrm>
            <a:off x="683568" y="3502273"/>
            <a:ext cx="3603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0" name="数式" r:id="rId14" imgW="228600" imgH="228600" progId="Equation.3">
                    <p:embed/>
                  </p:oleObj>
                </mc:Choice>
                <mc:Fallback>
                  <p:oleObj name="数式" r:id="rId1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3502273"/>
                          <a:ext cx="360363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689867"/>
                </p:ext>
              </p:extLst>
            </p:nvPr>
          </p:nvGraphicFramePr>
          <p:xfrm>
            <a:off x="1547664" y="2996952"/>
            <a:ext cx="3397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1" name="数式" r:id="rId16" imgW="215640" imgH="228600" progId="Equation.3">
                    <p:embed/>
                  </p:oleObj>
                </mc:Choice>
                <mc:Fallback>
                  <p:oleObj name="数式" r:id="rId16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996952"/>
                          <a:ext cx="339725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グループ化 18"/>
            <p:cNvGrpSpPr/>
            <p:nvPr/>
          </p:nvGrpSpPr>
          <p:grpSpPr>
            <a:xfrm>
              <a:off x="586558" y="2924944"/>
              <a:ext cx="1872208" cy="1872208"/>
              <a:chOff x="611560" y="2780928"/>
              <a:chExt cx="1872208" cy="1872208"/>
            </a:xfrm>
          </p:grpSpPr>
          <p:cxnSp>
            <p:nvCxnSpPr>
              <p:cNvPr id="27" name="直線矢印コネクタ 26"/>
              <p:cNvCxnSpPr>
                <a:endCxn id="29" idx="4"/>
              </p:cNvCxnSpPr>
              <p:nvPr/>
            </p:nvCxnSpPr>
            <p:spPr>
              <a:xfrm>
                <a:off x="1547664" y="2780928"/>
                <a:ext cx="0" cy="18722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>
                <a:endCxn id="29" idx="2"/>
              </p:cNvCxnSpPr>
              <p:nvPr/>
            </p:nvCxnSpPr>
            <p:spPr>
              <a:xfrm flipH="1">
                <a:off x="611560" y="3717032"/>
                <a:ext cx="18722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611560" y="2780928"/>
                <a:ext cx="1872208" cy="18722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0" name="直線コネクタ 19"/>
            <p:cNvCxnSpPr/>
            <p:nvPr/>
          </p:nvCxnSpPr>
          <p:spPr>
            <a:xfrm>
              <a:off x="298526" y="3861048"/>
              <a:ext cx="244827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2674790" y="3861048"/>
              <a:ext cx="3850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i="1" dirty="0" smtClean="0"/>
                <a:t>Re</a:t>
              </a:r>
              <a:endParaRPr lang="ja-JP" altLang="en-US" sz="1400" b="1" i="1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5400000">
              <a:off x="298526" y="3861048"/>
              <a:ext cx="244827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1128002" y="2401143"/>
              <a:ext cx="3946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i="1" dirty="0" err="1" smtClean="0"/>
                <a:t>Im</a:t>
              </a:r>
              <a:endParaRPr lang="ja-JP" altLang="en-US" sz="1400" b="1" i="1" dirty="0"/>
            </a:p>
          </p:txBody>
        </p:sp>
        <p:sp>
          <p:nvSpPr>
            <p:cNvPr id="24" name="二等辺三角形 23"/>
            <p:cNvSpPr/>
            <p:nvPr/>
          </p:nvSpPr>
          <p:spPr>
            <a:xfrm rot="5400000">
              <a:off x="2691987" y="3826747"/>
              <a:ext cx="95050" cy="8194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>
              <a:off x="1474406" y="2618346"/>
              <a:ext cx="95050" cy="8194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410" y="2420889"/>
              <a:ext cx="1075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cs typeface="Times New Roman" panose="02020603050405020304" pitchFamily="18" charset="0"/>
                </a:rPr>
                <a:t>(</a:t>
              </a:r>
              <a:r>
                <a:rPr lang="en-US" altLang="ja-JP" i="1" dirty="0" smtClean="0">
                  <a:cs typeface="Times New Roman" panose="02020603050405020304" pitchFamily="18" charset="0"/>
                </a:rPr>
                <a:t>N</a:t>
              </a:r>
              <a:r>
                <a:rPr lang="en-US" altLang="ja-JP" dirty="0" smtClean="0">
                  <a:cs typeface="Times New Roman" panose="02020603050405020304" pitchFamily="18" charset="0"/>
                </a:rPr>
                <a:t> = 4)</a:t>
              </a:r>
              <a:endParaRPr lang="ja-JP" altLang="en-US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717100" y="4377057"/>
            <a:ext cx="120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FFT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378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FFT</a:t>
            </a:r>
            <a:r>
              <a:rPr lang="ja-JP" altLang="en-US" dirty="0"/>
              <a:t>プロセッサ</a:t>
            </a:r>
            <a:r>
              <a:rPr lang="ja-JP" altLang="en-US" dirty="0" smtClean="0"/>
              <a:t>の構成</a:t>
            </a:r>
            <a:endParaRPr kumimoji="1" lang="ja-JP" altLang="en-US" dirty="0"/>
          </a:p>
        </p:txBody>
      </p:sp>
      <p:pic>
        <p:nvPicPr>
          <p:cNvPr id="3" name="図 2" descr="C:\Users\yoshilab\Desktop\研究ふぉるだ\修士論文\図形\8点時間間引きFFT(natural-order input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39217" cy="23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 3"/>
          <p:cNvSpPr/>
          <p:nvPr/>
        </p:nvSpPr>
        <p:spPr>
          <a:xfrm>
            <a:off x="539552" y="1700808"/>
            <a:ext cx="1224136" cy="2520280"/>
          </a:xfrm>
          <a:prstGeom prst="round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91424" y="4269648"/>
            <a:ext cx="121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ja-JP" sz="2000" baseline="30000" dirty="0" smtClean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 stage</a:t>
            </a:r>
            <a:endParaRPr lang="ja-JP" altLang="en-US" sz="2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75856" y="1848254"/>
            <a:ext cx="648072" cy="3240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275856" y="1845080"/>
            <a:ext cx="624766" cy="321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1763688" y="1704238"/>
            <a:ext cx="1152128" cy="2520280"/>
          </a:xfrm>
          <a:prstGeom prst="round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915816" y="1700808"/>
            <a:ext cx="1152128" cy="2520280"/>
          </a:xfrm>
          <a:prstGeom prst="round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05714" y="4269648"/>
            <a:ext cx="1312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ja-JP" sz="2000" baseline="30000" dirty="0" smtClean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 stage</a:t>
            </a:r>
            <a:endParaRPr lang="ja-JP" alt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46572" y="4269648"/>
            <a:ext cx="1312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altLang="ja-JP" sz="2000" baseline="30000" dirty="0" smtClean="0">
                <a:solidFill>
                  <a:schemeClr val="tx2"/>
                </a:solidFill>
                <a:latin typeface="+mj-lt"/>
              </a:rPr>
              <a:t>rd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 stage</a:t>
            </a:r>
            <a:endParaRPr lang="ja-JP" alt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図 11" descr="butterf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12174"/>
            <a:ext cx="3942946" cy="129310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74112" y="1232664"/>
            <a:ext cx="2135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+mj-lt"/>
              </a:rPr>
              <a:t>8-point FFT</a:t>
            </a:r>
            <a:endParaRPr lang="ja-JP" altLang="en-US" b="1" dirty="0">
              <a:latin typeface="+mj-lt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60032" y="1700808"/>
            <a:ext cx="4139952" cy="1382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16552" y="1168258"/>
            <a:ext cx="370650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+mj-lt"/>
              </a:rPr>
              <a:t>Butterfly operation</a:t>
            </a:r>
            <a:endParaRPr lang="ja-JP" alt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Striped Right Arrow 10"/>
          <p:cNvSpPr/>
          <p:nvPr/>
        </p:nvSpPr>
        <p:spPr>
          <a:xfrm rot="5400000">
            <a:off x="6660232" y="3265718"/>
            <a:ext cx="432048" cy="432048"/>
          </a:xfrm>
          <a:prstGeom prst="stripedRightArrow">
            <a:avLst/>
          </a:prstGeom>
          <a:solidFill>
            <a:srgbClr val="00B050">
              <a:alpha val="69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pic>
        <p:nvPicPr>
          <p:cNvPr id="17" name="図 16" descr="バタフライ_ブロック図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8596" y="3645024"/>
            <a:ext cx="3827860" cy="269455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61928" y="4863286"/>
            <a:ext cx="3838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j-lt"/>
              </a:rPr>
              <a:t>FFT</a:t>
            </a:r>
            <a:r>
              <a:rPr lang="ja-JP" altLang="en-US" dirty="0" smtClean="0">
                <a:latin typeface="+mj-lt"/>
              </a:rPr>
              <a:t>プロセッサ： 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バタフライユニット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データシャッフリング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回転因子</a:t>
            </a:r>
            <a:r>
              <a:rPr lang="en-US" altLang="ja-JP" dirty="0" smtClean="0">
                <a:latin typeface="+mj-lt"/>
              </a:rPr>
              <a:t>ROM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4788024" y="5013176"/>
            <a:ext cx="396044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7884368" y="3537288"/>
            <a:ext cx="9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lt"/>
              </a:rPr>
              <a:t>Real</a:t>
            </a:r>
            <a:endParaRPr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554386" y="5929299"/>
            <a:ext cx="163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C00000"/>
                </a:solidFill>
                <a:latin typeface="+mj-lt"/>
              </a:rPr>
              <a:t>Imaginary</a:t>
            </a:r>
            <a:endParaRPr lang="ja-JP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915816" y="1790650"/>
            <a:ext cx="1152128" cy="47992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 flipH="1">
            <a:off x="4067944" y="1724256"/>
            <a:ext cx="864096" cy="6639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H="1" flipV="1">
            <a:off x="4067944" y="2288404"/>
            <a:ext cx="864096" cy="737989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119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628800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u="sng" dirty="0" smtClean="0"/>
              <a:t>超伝導回路技術と、天文分野応用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r>
              <a:rPr lang="ja-JP" altLang="en-US" sz="3200" u="sng" dirty="0" smtClean="0"/>
              <a:t>から見たその特徴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天文分野に使える（かもしれない）回路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乱数生成回路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3200" dirty="0" smtClean="0"/>
              <a:t>FFT</a:t>
            </a:r>
            <a:r>
              <a:rPr kumimoji="1" lang="ja-JP" altLang="en-US" sz="3200" dirty="0" smtClean="0"/>
              <a:t>プロセッサ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自己相関器</a:t>
            </a:r>
            <a:endParaRPr kumimoji="1"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740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FFT</a:t>
            </a:r>
            <a:r>
              <a:rPr lang="ja-JP" altLang="en-US" dirty="0"/>
              <a:t>プロセッサ</a:t>
            </a:r>
            <a:endParaRPr kumimoji="1" lang="ja-JP" altLang="en-US" dirty="0"/>
          </a:p>
        </p:txBody>
      </p:sp>
      <p:pic>
        <p:nvPicPr>
          <p:cNvPr id="3" name="Picture 1" descr="C:\Users\yoshilab\Desktop\研究ふぉるだ\修士論文\図形\SFQ FFT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04" y="1052737"/>
            <a:ext cx="6180896" cy="3816424"/>
          </a:xfrm>
          <a:prstGeom prst="rect">
            <a:avLst/>
          </a:prstGeom>
          <a:noFill/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467544" y="4759112"/>
            <a:ext cx="8314601" cy="19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>
              <a:spcBef>
                <a:spcPts val="1200"/>
              </a:spcBef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calculation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32-bit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SFQ FFT processors for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1024-point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FFT: 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6.2 </a:t>
            </a:r>
            <a:r>
              <a:rPr lang="en-US" altLang="ja-JP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50 GHz</a:t>
            </a:r>
          </a:p>
          <a:p>
            <a:pPr marL="269875" indent="-269875"/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time of FFT processors using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FPGA: 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62.95 </a:t>
            </a:r>
            <a:r>
              <a:rPr lang="en-US" altLang="ja-JP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52120" y="1700808"/>
            <a:ext cx="3779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j-lt"/>
              </a:rPr>
              <a:t>FFT</a:t>
            </a:r>
            <a:r>
              <a:rPr lang="ja-JP" altLang="en-US" dirty="0" smtClean="0">
                <a:latin typeface="+mj-lt"/>
              </a:rPr>
              <a:t>プロセッサ： 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バタフライユニット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データシャッフリング</a:t>
            </a:r>
            <a:endParaRPr lang="en-US" altLang="ja-JP" dirty="0" smtClean="0"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+mj-lt"/>
              </a:rPr>
              <a:t>回転因子</a:t>
            </a:r>
            <a:r>
              <a:rPr lang="en-US" altLang="ja-JP" dirty="0" smtClean="0">
                <a:latin typeface="+mj-lt"/>
              </a:rPr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4062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4-bit</a:t>
            </a:r>
            <a:r>
              <a:rPr kumimoji="1" lang="ja-JP" altLang="en-US" dirty="0" smtClean="0"/>
              <a:t>バタフライユニット</a:t>
            </a:r>
            <a:endParaRPr kumimoji="1" lang="ja-JP" altLang="en-US" dirty="0"/>
          </a:p>
        </p:txBody>
      </p:sp>
      <p:pic>
        <p:nvPicPr>
          <p:cNvPr id="3" name="図 2" descr="C:\Users\yoshilab\Desktop\研究ふぉるだ\修士論文\画像\4bit_butterfly_ADP635_v2.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478835" cy="427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796136" y="1525417"/>
            <a:ext cx="3168352" cy="378565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Process: 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AIST 10 kA/cm</a:t>
            </a:r>
            <a:r>
              <a:rPr lang="en-US" altLang="ja-JP" sz="2400" baseline="30000" dirty="0" smtClean="0">
                <a:latin typeface="+mj-lt"/>
              </a:rPr>
              <a:t>2</a:t>
            </a:r>
            <a:r>
              <a:rPr lang="en-US" altLang="ja-JP" sz="2400" dirty="0" smtClean="0">
                <a:latin typeface="+mj-lt"/>
              </a:rPr>
              <a:t> Nb  </a:t>
            </a:r>
          </a:p>
          <a:p>
            <a:r>
              <a:rPr lang="en-US" altLang="ja-JP" sz="2400" dirty="0" smtClean="0">
                <a:latin typeface="+mj-lt"/>
              </a:rPr>
              <a:t>Advanced Process</a:t>
            </a:r>
          </a:p>
          <a:p>
            <a:r>
              <a:rPr lang="en-US" altLang="ja-JP" sz="2400" dirty="0" smtClean="0">
                <a:latin typeface="+mj-lt"/>
              </a:rPr>
              <a:t/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Number of JJs: 8349</a:t>
            </a:r>
          </a:p>
          <a:p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Bias Current: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1.06 A</a:t>
            </a:r>
          </a:p>
          <a:p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Target Frequency:</a:t>
            </a:r>
            <a:r>
              <a:rPr lang="ja-JP" altLang="en-US" sz="2400" dirty="0" smtClean="0">
                <a:latin typeface="+mj-lt"/>
              </a:rPr>
              <a:t> </a:t>
            </a:r>
            <a:endParaRPr lang="en-US" altLang="ja-JP" sz="2400" dirty="0" smtClean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            50 GHz</a:t>
            </a:r>
          </a:p>
        </p:txBody>
      </p:sp>
      <p:pic>
        <p:nvPicPr>
          <p:cNvPr id="6" name="図 5" descr="cravity_logo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949280"/>
            <a:ext cx="263003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バタフライユニット測定の例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yoshilab\Desktop\研究ふぉるだ\測定\4bit_butterfly_ADP635\ADP635No3F6_ReO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4988292" cy="290336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67544" y="1340768"/>
            <a:ext cx="4006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pattern 1</a:t>
            </a:r>
            <a:endParaRPr lang="en-US" altLang="ja-JP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Re[x(0)] = 0111, </a:t>
            </a:r>
            <a:r>
              <a:rPr lang="en-US" altLang="ja-JP" sz="2000" dirty="0" err="1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Im</a:t>
            </a:r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[x(0)] = 1101,   </a:t>
            </a:r>
          </a:p>
          <a:p>
            <a:r>
              <a:rPr lang="en-US" altLang="ja-JP" sz="2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Re[x(1)] = 1011, </a:t>
            </a:r>
            <a:r>
              <a:rPr lang="en-US" altLang="ja-JP" sz="2000" dirty="0" err="1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Im</a:t>
            </a:r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[x(1)] = 1111,  </a:t>
            </a:r>
          </a:p>
          <a:p>
            <a:r>
              <a:rPr lang="en-US" altLang="ja-JP" sz="2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Re[W] = 1101, </a:t>
            </a:r>
            <a:r>
              <a:rPr lang="en-US" altLang="ja-JP" sz="2000" dirty="0" err="1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Im</a:t>
            </a:r>
            <a:r>
              <a:rPr lang="en-US" altLang="ja-JP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[W] = 1001</a:t>
            </a:r>
          </a:p>
          <a:p>
            <a:r>
              <a:rPr lang="ja-JP" altLang="en-US" sz="2000" dirty="0" smtClean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　　　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Re[X(0)] = </a:t>
            </a:r>
            <a:r>
              <a:rPr lang="en-US" altLang="ja-JP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100100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Re[X(1)]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010100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42059" y="1340768"/>
            <a:ext cx="3934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Data pattern 2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altLang="ja-JP" sz="2000" dirty="0"/>
              <a:t>Re[x(0</a:t>
            </a:r>
            <a:r>
              <a:rPr lang="en-US" altLang="ja-JP" sz="2000" dirty="0" smtClean="0"/>
              <a:t>)] = 0110, </a:t>
            </a:r>
            <a:r>
              <a:rPr lang="en-US" altLang="ja-JP" sz="2000" dirty="0" err="1" smtClean="0"/>
              <a:t>Im</a:t>
            </a:r>
            <a:r>
              <a:rPr lang="en-US" altLang="ja-JP" sz="2000" dirty="0" smtClean="0"/>
              <a:t>[x(0)] = 1010,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Re[x(1)] = 1011, </a:t>
            </a:r>
            <a:r>
              <a:rPr lang="en-US" altLang="ja-JP" sz="2000" dirty="0" err="1" smtClean="0"/>
              <a:t>Im</a:t>
            </a:r>
            <a:r>
              <a:rPr lang="en-US" altLang="ja-JP" sz="2000" dirty="0" smtClean="0"/>
              <a:t>[x(1)] = 1100, 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Re[W] = 1001, </a:t>
            </a:r>
            <a:r>
              <a:rPr lang="en-US" altLang="ja-JP" sz="2000" dirty="0" err="1" smtClean="0"/>
              <a:t>Im</a:t>
            </a:r>
            <a:r>
              <a:rPr lang="en-US" altLang="ja-JP" sz="2000" dirty="0" smtClean="0"/>
              <a:t>[W] = 1011,  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Re[X(0)] =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100111</a:t>
            </a:r>
            <a:r>
              <a:rPr lang="en-US" altLang="ja-JP" sz="2000" dirty="0" smtClean="0"/>
              <a:t>,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br>
              <a:rPr lang="en-US" altLang="ja-JP" sz="2000" dirty="0" smtClean="0">
                <a:solidFill>
                  <a:srgbClr val="FF0000"/>
                </a:solidFill>
              </a:rPr>
            </a:br>
            <a:r>
              <a:rPr lang="en-US" altLang="ja-JP" sz="2000" dirty="0" smtClean="0"/>
              <a:t>Re[X(1)] </a:t>
            </a:r>
            <a:r>
              <a:rPr lang="en-US" altLang="ja-JP" sz="2000" dirty="0"/>
              <a:t>=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001001</a:t>
            </a:r>
            <a:endParaRPr lang="en-US" altLang="ja-JP" sz="2000" u="sng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499992" y="1340768"/>
            <a:ext cx="0" cy="1656184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動作マージンの周波数依存</a:t>
            </a:r>
            <a:endParaRPr kumimoji="1" lang="ja-JP" altLang="en-US" dirty="0"/>
          </a:p>
        </p:txBody>
      </p:sp>
      <p:pic>
        <p:nvPicPr>
          <p:cNvPr id="3" name="Picture 2" descr="C:\Users\yoshilab\Desktop\研究ふぉるだ\測定\4bit_butterfly_ADP635\4bit_butterfly_ADP635_Margin(No3.F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13" y="1254750"/>
            <a:ext cx="6177687" cy="417646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156176" y="2020358"/>
            <a:ext cx="186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Simulation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2978" y="27220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00FF"/>
                </a:solidFill>
              </a:rPr>
              <a:t>Measured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2776" y="5252019"/>
            <a:ext cx="44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51.6 GHz</a:t>
            </a:r>
            <a:r>
              <a:rPr kumimoji="1" lang="ja-JP" altLang="en-US" sz="3200" dirty="0" smtClean="0"/>
              <a:t>の動作を確認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7584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/>
              <a:t>Sakashita</a:t>
            </a:r>
            <a:r>
              <a:rPr lang="en-US" altLang="ja-JP" dirty="0"/>
              <a:t> et al., </a:t>
            </a:r>
            <a:r>
              <a:rPr lang="en-US" altLang="ja-JP" dirty="0" smtClean="0"/>
              <a:t>IEEE TAS</a:t>
            </a:r>
            <a:r>
              <a:rPr lang="ja-JP" altLang="en-US" dirty="0" smtClean="0"/>
              <a:t> </a:t>
            </a:r>
            <a:r>
              <a:rPr lang="en-US" altLang="ja-JP" dirty="0" smtClean="0"/>
              <a:t>25 (2015) 1301205.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23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</a:t>
            </a:r>
            <a:r>
              <a:rPr lang="en-US" altLang="ja-JP" dirty="0" smtClean="0"/>
              <a:t>a Shuffling Circuit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771133"/>
            <a:ext cx="3456384" cy="193899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Process: 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AIST 10 kA/cm</a:t>
            </a:r>
            <a:r>
              <a:rPr lang="en-US" altLang="ja-JP" sz="2400" baseline="30000" dirty="0" smtClean="0">
                <a:latin typeface="+mj-lt"/>
              </a:rPr>
              <a:t>2</a:t>
            </a:r>
            <a:r>
              <a:rPr lang="en-US" altLang="ja-JP" sz="2400" dirty="0" smtClean="0">
                <a:latin typeface="+mj-lt"/>
              </a:rPr>
              <a:t> Nb  </a:t>
            </a:r>
          </a:p>
          <a:p>
            <a:r>
              <a:rPr lang="en-US" altLang="ja-JP" sz="2400" dirty="0" smtClean="0">
                <a:latin typeface="+mj-lt"/>
              </a:rPr>
              <a:t>Advanced Process</a:t>
            </a:r>
            <a:endParaRPr lang="en-US" altLang="ja-JP" sz="2400" baseline="30000" dirty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Number of JJs: 726</a:t>
            </a:r>
          </a:p>
          <a:p>
            <a:r>
              <a:rPr lang="en-US" altLang="ja-JP" sz="2400" dirty="0" smtClean="0">
                <a:latin typeface="+mj-lt"/>
              </a:rPr>
              <a:t>Bias Current: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87.3 mA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763688" y="1263318"/>
            <a:ext cx="5921807" cy="3507815"/>
            <a:chOff x="1763688" y="1215190"/>
            <a:chExt cx="5921807" cy="350781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851920" y="4384451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7030A0"/>
                  </a:solidFill>
                  <a:latin typeface="+mj-lt"/>
                </a:rPr>
                <a:t>1.50 mm</a:t>
              </a:r>
              <a:endParaRPr kumimoji="1" lang="ja-JP" altLang="en-US" sz="1600" b="1" dirty="0">
                <a:solidFill>
                  <a:srgbClr val="7030A0"/>
                </a:solidFill>
                <a:latin typeface="+mj-lt"/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763688" y="1215190"/>
              <a:ext cx="5921807" cy="3161946"/>
              <a:chOff x="1763688" y="1412776"/>
              <a:chExt cx="5529227" cy="2952328"/>
            </a:xfrm>
          </p:grpSpPr>
          <p:pic>
            <p:nvPicPr>
              <p:cNvPr id="9" name="図 8" descr="C:\Users\yoshilab\Desktop\研究ふぉるだ\図形\CHIP写真\ADP638\shuffling_circuit_ADP638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63688" y="1412776"/>
                <a:ext cx="4947929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直線矢印コネクタ 9"/>
              <p:cNvCxnSpPr/>
              <p:nvPr/>
            </p:nvCxnSpPr>
            <p:spPr>
              <a:xfrm>
                <a:off x="6938972" y="2924944"/>
                <a:ext cx="0" cy="936104"/>
              </a:xfrm>
              <a:prstGeom prst="straightConnector1">
                <a:avLst/>
              </a:prstGeom>
              <a:ln w="19050">
                <a:solidFill>
                  <a:srgbClr val="003399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6583578" y="3151711"/>
                <a:ext cx="1080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7030A0"/>
                    </a:solidFill>
                    <a:latin typeface="+mj-lt"/>
                  </a:rPr>
                  <a:t>0.42 mm</a:t>
                </a:r>
                <a:endParaRPr kumimoji="1" lang="ja-JP" altLang="en-US" sz="16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>
                <a:off x="2895193" y="4365104"/>
                <a:ext cx="2952328" cy="0"/>
              </a:xfrm>
              <a:prstGeom prst="straightConnector1">
                <a:avLst/>
              </a:prstGeom>
              <a:ln w="19050">
                <a:solidFill>
                  <a:srgbClr val="003399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図 12" descr="cravity_logo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273" y="4024476"/>
            <a:ext cx="1656184" cy="40810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139952" y="4904367"/>
            <a:ext cx="464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latin typeface="+mj-lt"/>
              </a:rPr>
              <a:t>Used for 4-bit 8-point FFT</a:t>
            </a:r>
          </a:p>
          <a:p>
            <a:pPr marL="342900" lvl="0" indent="-342900"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prstClr val="black"/>
                </a:solidFill>
                <a:latin typeface="Arial"/>
              </a:rPr>
              <a:t>Bias Margin</a:t>
            </a:r>
            <a:r>
              <a:rPr lang="ja-JP" altLang="en-US" dirty="0">
                <a:solidFill>
                  <a:prstClr val="black"/>
                </a:solidFill>
                <a:latin typeface="Arial"/>
              </a:rPr>
              <a:t>： </a:t>
            </a:r>
            <a:r>
              <a:rPr lang="en-US" altLang="ja-JP" dirty="0">
                <a:solidFill>
                  <a:prstClr val="black"/>
                </a:solidFill>
                <a:latin typeface="Arial"/>
              </a:rPr>
              <a:t>80%~125% @50 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</a:rPr>
              <a:t>GHz</a:t>
            </a:r>
          </a:p>
          <a:p>
            <a:pPr marL="342900" lvl="0" indent="-342900"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en-US" altLang="ja-JP" dirty="0" smtClean="0">
                <a:solidFill>
                  <a:prstClr val="black"/>
                </a:solidFill>
                <a:latin typeface="Arial"/>
              </a:rPr>
              <a:t>59.5 GHz</a:t>
            </a:r>
            <a:r>
              <a:rPr lang="ja-JP" altLang="en-US" dirty="0" smtClean="0">
                <a:solidFill>
                  <a:prstClr val="black"/>
                </a:solidFill>
                <a:latin typeface="Arial"/>
              </a:rPr>
              <a:t>動作</a:t>
            </a:r>
            <a:endParaRPr lang="en-US" altLang="ja-JP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ビット回転因子メモリ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7093" y="1467853"/>
            <a:ext cx="4941853" cy="4418919"/>
            <a:chOff x="467544" y="2226350"/>
            <a:chExt cx="4082971" cy="3650922"/>
          </a:xfrm>
        </p:grpSpPr>
        <p:pic>
          <p:nvPicPr>
            <p:cNvPr id="4" name="図 3" descr="C:\Users\yoshilab\Desktop\研究ふぉるだ\図形\CHIP写真\ADP639\twiddle_memory_ADP639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226350"/>
              <a:ext cx="3584703" cy="3184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正方形/長方形 4"/>
            <p:cNvSpPr/>
            <p:nvPr/>
          </p:nvSpPr>
          <p:spPr>
            <a:xfrm rot="16200000">
              <a:off x="3838964" y="3675039"/>
              <a:ext cx="10845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+mj-lt"/>
                </a:rPr>
                <a:t>0.90 mm</a:t>
              </a:r>
              <a:endParaRPr lang="ja-JP" altLang="en-US" sz="1600" b="1" dirty="0">
                <a:latin typeface="+mj-lt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4211960" y="3090446"/>
              <a:ext cx="0" cy="1512168"/>
            </a:xfrm>
            <a:prstGeom prst="straightConnector1">
              <a:avLst/>
            </a:prstGeom>
            <a:ln w="25400">
              <a:solidFill>
                <a:srgbClr val="0033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>
              <a:off x="1763688" y="5538718"/>
              <a:ext cx="1224136" cy="0"/>
            </a:xfrm>
            <a:prstGeom prst="straightConnector1">
              <a:avLst/>
            </a:prstGeom>
            <a:ln w="25400">
              <a:solidFill>
                <a:srgbClr val="0033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1903277" y="5538718"/>
              <a:ext cx="10845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+mj-lt"/>
                </a:rPr>
                <a:t>0.75 mm</a:t>
              </a:r>
              <a:endParaRPr lang="ja-JP" altLang="en-US" sz="1600" b="1" dirty="0">
                <a:latin typeface="+mj-lt"/>
              </a:endParaRPr>
            </a:p>
          </p:txBody>
        </p:sp>
      </p:grpSp>
      <p:pic>
        <p:nvPicPr>
          <p:cNvPr id="9" name="図 8" descr="cravity_logo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917537"/>
            <a:ext cx="1656184" cy="4081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91969" y="1814179"/>
            <a:ext cx="4052031" cy="156966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Process: AIST 10 kA/cm</a:t>
            </a:r>
            <a:r>
              <a:rPr lang="en-US" altLang="ja-JP" sz="2400" baseline="30000" dirty="0" smtClean="0">
                <a:latin typeface="+mj-lt"/>
              </a:rPr>
              <a:t>2</a:t>
            </a:r>
            <a:r>
              <a:rPr lang="en-US" altLang="ja-JP" sz="2400" dirty="0" smtClean="0">
                <a:latin typeface="+mj-lt"/>
              </a:rPr>
              <a:t> Nb  </a:t>
            </a:r>
          </a:p>
          <a:p>
            <a:r>
              <a:rPr lang="en-US" altLang="ja-JP" sz="2400" dirty="0" smtClean="0">
                <a:latin typeface="+mj-lt"/>
              </a:rPr>
              <a:t>               Advanced Process</a:t>
            </a:r>
            <a:endParaRPr lang="en-US" altLang="ja-JP" sz="2400" baseline="30000" dirty="0">
              <a:latin typeface="+mj-lt"/>
            </a:endParaRPr>
          </a:p>
          <a:p>
            <a:r>
              <a:rPr lang="en-US" altLang="ja-JP" sz="2400" dirty="0" smtClean="0">
                <a:latin typeface="+mj-lt"/>
              </a:rPr>
              <a:t>Number of JJs: 1028</a:t>
            </a:r>
          </a:p>
          <a:p>
            <a:r>
              <a:rPr lang="en-US" altLang="ja-JP" sz="2400" dirty="0" smtClean="0">
                <a:latin typeface="+mj-lt"/>
              </a:rPr>
              <a:t>Bias Current: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109.7 mA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68035" y="4536805"/>
            <a:ext cx="398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+mj-lt"/>
              </a:rPr>
              <a:t>For 4-bit 8-point </a:t>
            </a:r>
            <a:r>
              <a:rPr lang="en-US" altLang="ja-JP" sz="2400" dirty="0" smtClean="0">
                <a:latin typeface="+mj-lt"/>
              </a:rPr>
              <a:t>FFT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Bias </a:t>
            </a:r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Margin</a:t>
            </a:r>
            <a:r>
              <a:rPr lang="ja-JP" altLang="en-US" sz="2400" dirty="0">
                <a:solidFill>
                  <a:prstClr val="black"/>
                </a:solidFill>
                <a:latin typeface="Arial"/>
              </a:rPr>
              <a:t>： </a:t>
            </a:r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80%~125% </a:t>
            </a:r>
            <a:endParaRPr lang="en-US" altLang="ja-JP" sz="2400" dirty="0" smtClean="0">
              <a:solidFill>
                <a:prstClr val="black"/>
              </a:solidFill>
              <a:latin typeface="Arial"/>
            </a:endParaRPr>
          </a:p>
          <a:p>
            <a:pPr lvl="0">
              <a:buClr>
                <a:srgbClr val="1F497D"/>
              </a:buClr>
            </a:pPr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                          @</a:t>
            </a:r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50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GHz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51.5</a:t>
            </a:r>
            <a:r>
              <a:rPr lang="ja-JP" alt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GHz</a:t>
            </a:r>
            <a:r>
              <a:rPr lang="ja-JP" altLang="en-US" sz="2400" dirty="0" smtClean="0">
                <a:solidFill>
                  <a:prstClr val="black"/>
                </a:solidFill>
                <a:latin typeface="Arial"/>
              </a:rPr>
              <a:t>動作</a:t>
            </a:r>
            <a:r>
              <a:rPr lang="ja-JP" altLang="en-US" sz="2400" dirty="0">
                <a:solidFill>
                  <a:prstClr val="black"/>
                </a:solidFill>
                <a:latin typeface="Arial"/>
              </a:rPr>
              <a:t>実証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108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9"/>
          <p:cNvSpPr>
            <a:spLocks noChangeArrowheads="1"/>
          </p:cNvSpPr>
          <p:nvPr/>
        </p:nvSpPr>
        <p:spPr bwMode="auto">
          <a:xfrm>
            <a:off x="6084888" y="6021388"/>
            <a:ext cx="3059112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25761"/>
            <a:ext cx="8208912" cy="1143000"/>
          </a:xfrm>
        </p:spPr>
        <p:txBody>
          <a:bodyPr/>
          <a:lstStyle/>
          <a:p>
            <a:r>
              <a:rPr kumimoji="1" lang="en-US" altLang="ja-JP" dirty="0" smtClean="0"/>
              <a:t>CMOS FFT Processor</a:t>
            </a:r>
            <a:r>
              <a:rPr lang="ja-JP" altLang="en-US" dirty="0" smtClean="0"/>
              <a:t>との比較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83376"/>
              </p:ext>
            </p:extLst>
          </p:nvPr>
        </p:nvGraphicFramePr>
        <p:xfrm>
          <a:off x="395535" y="1268760"/>
          <a:ext cx="8496945" cy="265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6158"/>
                <a:gridCol w="1416158"/>
                <a:gridCol w="1221271"/>
                <a:gridCol w="1325211"/>
                <a:gridCol w="1403164"/>
                <a:gridCol w="17149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Tech-</a:t>
                      </a:r>
                      <a:r>
                        <a:rPr kumimoji="1" lang="en-US" altLang="ja-JP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nology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Bit-width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[mW]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</a:t>
                      </a:r>
                      <a:r>
                        <a:rPr kumimoji="1" lang="en-US" altLang="ja-JP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Frequency [GHz]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Energy per operation</a:t>
                      </a:r>
                      <a:endParaRPr lang="ja-JP" altLang="ja-JP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(×10</a:t>
                      </a:r>
                      <a:r>
                        <a:rPr lang="en-US" altLang="ja-JP" sz="20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-12 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altLang="ja-JP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)</a:t>
                      </a:r>
                      <a:endParaRPr lang="ja-JP" altLang="ja-JP" sz="2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r>
                        <a:rPr kumimoji="1" lang="en-US" altLang="ja-JP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μm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0.100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  <a:r>
                        <a:rPr kumimoji="1" lang="en-US" altLang="ja-JP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400" b="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kumimoji="1" lang="en-US" altLang="ja-JP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</a:t>
                      </a:r>
                      <a:r>
                        <a:rPr kumimoji="1" lang="en-US" altLang="ja-JP" sz="2400" b="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 kA/cm</a:t>
                      </a:r>
                      <a:r>
                        <a:rPr kumimoji="1" lang="en-US" altLang="ja-JP" sz="24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24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3.115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39551" y="52883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[4] M. </a:t>
            </a:r>
            <a:r>
              <a:rPr kumimoji="1" lang="en-US" altLang="ja-JP" sz="2400" dirty="0" err="1" smtClean="0"/>
              <a:t>Fonsenca</a:t>
            </a:r>
            <a:r>
              <a:rPr kumimoji="1" lang="en-US" altLang="ja-JP" sz="2400" dirty="0" smtClean="0"/>
              <a:t> et al., “Design of Pipelined Butterflies from Radix-2 FFT with Decimation in Time Algorithm Using Efficient Adder Compressors”, IEEE Latin American Symposium </a:t>
            </a:r>
            <a:r>
              <a:rPr lang="en-US" altLang="ja-JP" sz="2400" dirty="0"/>
              <a:t>on Circuit and Systems (LASCAS</a:t>
            </a:r>
            <a:r>
              <a:rPr lang="en-US" altLang="ja-JP" sz="2400" dirty="0" smtClean="0"/>
              <a:t>) 2011.</a:t>
            </a:r>
            <a:endParaRPr kumimoji="1" lang="ja-JP" altLang="en-US" sz="2400" dirty="0"/>
          </a:p>
        </p:txBody>
      </p:sp>
      <p:sp>
        <p:nvSpPr>
          <p:cNvPr id="6" name="二等辺三角形 5"/>
          <p:cNvSpPr/>
          <p:nvPr/>
        </p:nvSpPr>
        <p:spPr>
          <a:xfrm rot="10800000">
            <a:off x="3419867" y="4005064"/>
            <a:ext cx="2304256" cy="288032"/>
          </a:xfrm>
          <a:prstGeom prst="triangle">
            <a:avLst/>
          </a:prstGeom>
          <a:gradFill flip="none" rotWithShape="1">
            <a:gsLst>
              <a:gs pos="44000">
                <a:srgbClr val="FF0000"/>
              </a:gs>
              <a:gs pos="100000">
                <a:srgbClr val="FF9999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4" y="4293096"/>
            <a:ext cx="7776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エネルギー効率で</a:t>
            </a:r>
            <a:r>
              <a:rPr lang="en-US" altLang="ja-JP" dirty="0" smtClean="0"/>
              <a:t>1</a:t>
            </a:r>
            <a:r>
              <a:rPr lang="ja-JP" altLang="en-US" dirty="0" smtClean="0"/>
              <a:t>桁の優位性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（低電力</a:t>
            </a:r>
            <a:r>
              <a:rPr lang="en-US" altLang="ja-JP" dirty="0" smtClean="0"/>
              <a:t>SFQ</a:t>
            </a:r>
            <a:r>
              <a:rPr lang="ja-JP" altLang="en-US" dirty="0" smtClean="0"/>
              <a:t>回路を使えば</a:t>
            </a:r>
            <a:r>
              <a:rPr lang="en-US" altLang="ja-JP" dirty="0" smtClean="0"/>
              <a:t>2-3</a:t>
            </a:r>
            <a:r>
              <a:rPr lang="ja-JP" altLang="en-US" dirty="0" smtClean="0"/>
              <a:t>桁</a:t>
            </a:r>
            <a:r>
              <a:rPr lang="ja-JP" altLang="en-US" dirty="0"/>
              <a:t>優位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976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628800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超伝導回路技術と、天文分野応用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から見たその特徴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kumimoji="1" lang="ja-JP" altLang="en-US" sz="3200" dirty="0" smtClean="0"/>
              <a:t>天文分野に使える（かもしれない）回路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dirty="0" smtClean="0"/>
              <a:t>乱数生成回路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en-US" altLang="ja-JP" sz="3200" dirty="0" smtClean="0"/>
              <a:t>FFT</a:t>
            </a:r>
            <a:r>
              <a:rPr kumimoji="1" lang="ja-JP" altLang="en-US" sz="3200" dirty="0" smtClean="0"/>
              <a:t>プロセッサ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sz="3200" u="sng" dirty="0" smtClean="0"/>
              <a:t>自己相関器</a:t>
            </a:r>
            <a:endParaRPr kumimoji="1" lang="en-US" altLang="ja-JP" sz="3200" u="sng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8950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自己相関器</a:t>
            </a:r>
            <a:endParaRPr kumimoji="1" lang="ja-JP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9"/>
          <a:stretch/>
        </p:blipFill>
        <p:spPr bwMode="auto">
          <a:xfrm>
            <a:off x="111611" y="1556792"/>
            <a:ext cx="8708861" cy="22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4466041" y="3374486"/>
            <a:ext cx="684255" cy="648072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826081" y="3526886"/>
            <a:ext cx="2052407" cy="648072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198" y="458112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時間間隔</a:t>
            </a:r>
            <a:r>
              <a:rPr kumimoji="1" lang="en-US" altLang="ja-JP" sz="3200" dirty="0" err="1" smtClean="0"/>
              <a:t>n</a:t>
            </a:r>
            <a:r>
              <a:rPr kumimoji="1" lang="en-US" altLang="ja-JP" sz="3200" dirty="0" err="1" smtClean="0">
                <a:latin typeface="Symbol" panose="05050102010706020507" pitchFamily="18" charset="2"/>
              </a:rPr>
              <a:t>t</a:t>
            </a:r>
            <a:r>
              <a:rPr kumimoji="1" lang="ja-JP" altLang="en-US" sz="3200" dirty="0" smtClean="0"/>
              <a:t>離れたデータ</a:t>
            </a:r>
            <a:r>
              <a:rPr lang="ja-JP" altLang="en-US" sz="3200" dirty="0"/>
              <a:t>間</a:t>
            </a:r>
            <a:r>
              <a:rPr lang="ja-JP" altLang="en-US" sz="3200" dirty="0" smtClean="0"/>
              <a:t>の</a:t>
            </a:r>
            <a:r>
              <a:rPr kumimoji="1" lang="ja-JP" altLang="en-US" sz="3200" dirty="0" smtClean="0"/>
              <a:t>相関の計算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3203848" y="1844422"/>
            <a:ext cx="1649954" cy="648072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4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ミリ波分光用</a:t>
            </a:r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自己相関器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7" y="2336957"/>
            <a:ext cx="5811198" cy="28347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9617" y="5237521"/>
            <a:ext cx="617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Vernik</a:t>
            </a:r>
            <a:r>
              <a:rPr kumimoji="1" lang="en-US" altLang="ja-JP" dirty="0" smtClean="0"/>
              <a:t> et al., IEEE TAS 15 (2005) 419.</a:t>
            </a:r>
            <a:endParaRPr kumimoji="1"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203361"/>
            <a:ext cx="2789611" cy="27643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72200" y="4996659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16</a:t>
            </a:r>
            <a:r>
              <a:rPr kumimoji="1" lang="ja-JP" altLang="en-US" sz="3200" dirty="0" smtClean="0"/>
              <a:t>チャネル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自己相関器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618" y="1193957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SIS</a:t>
            </a:r>
            <a:r>
              <a:rPr kumimoji="1" lang="ja-JP" altLang="en-US" sz="3200" dirty="0" smtClean="0"/>
              <a:t>ミキサからの出力の自己相関を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低温環境下で計算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617" y="6106183"/>
            <a:ext cx="581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ADC</a:t>
            </a:r>
            <a:r>
              <a:rPr lang="ja-JP" altLang="en-US" sz="3200" dirty="0" smtClean="0"/>
              <a:t>の工夫で増幅器は不要？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421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超伝導</a:t>
            </a:r>
            <a:r>
              <a:rPr kumimoji="1" lang="ja-JP" altLang="en-US" dirty="0" smtClean="0"/>
              <a:t>巨視的量子コヒーレンス</a:t>
            </a:r>
            <a:endParaRPr kumimoji="1" lang="ja-JP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7361" y="1628800"/>
            <a:ext cx="3526567" cy="16002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5961" y="1857400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006961" y="2086000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2113" y="2599184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13113" y="2827784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16" name="Group 261"/>
          <p:cNvGrpSpPr>
            <a:grpSpLocks/>
          </p:cNvGrpSpPr>
          <p:nvPr/>
        </p:nvGrpSpPr>
        <p:grpSpPr bwMode="auto">
          <a:xfrm>
            <a:off x="4550228" y="1683222"/>
            <a:ext cx="1676400" cy="1136650"/>
            <a:chOff x="3195" y="2145"/>
            <a:chExt cx="4885" cy="5555"/>
          </a:xfrm>
        </p:grpSpPr>
        <p:sp>
          <p:nvSpPr>
            <p:cNvPr id="17" name="Line 262"/>
            <p:cNvSpPr>
              <a:spLocks noChangeShapeType="1"/>
            </p:cNvSpPr>
            <p:nvPr/>
          </p:nvSpPr>
          <p:spPr bwMode="auto">
            <a:xfrm flipH="1">
              <a:off x="4252" y="2929"/>
              <a:ext cx="116" cy="358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63"/>
            <p:cNvSpPr>
              <a:spLocks noChangeShapeType="1"/>
            </p:cNvSpPr>
            <p:nvPr/>
          </p:nvSpPr>
          <p:spPr bwMode="auto">
            <a:xfrm>
              <a:off x="4535" y="3032"/>
              <a:ext cx="155" cy="396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64"/>
            <p:cNvSpPr>
              <a:spLocks noChangeShapeType="1"/>
            </p:cNvSpPr>
            <p:nvPr/>
          </p:nvSpPr>
          <p:spPr bwMode="auto">
            <a:xfrm>
              <a:off x="3934" y="3931"/>
              <a:ext cx="150" cy="258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65"/>
            <p:cNvSpPr>
              <a:spLocks noChangeShapeType="1"/>
            </p:cNvSpPr>
            <p:nvPr/>
          </p:nvSpPr>
          <p:spPr bwMode="auto">
            <a:xfrm flipH="1">
              <a:off x="3665" y="3805"/>
              <a:ext cx="136" cy="201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66"/>
            <p:cNvSpPr>
              <a:spLocks noChangeShapeType="1"/>
            </p:cNvSpPr>
            <p:nvPr/>
          </p:nvSpPr>
          <p:spPr bwMode="auto">
            <a:xfrm flipH="1">
              <a:off x="4858" y="2641"/>
              <a:ext cx="77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5115" y="2710"/>
              <a:ext cx="168" cy="459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 flipH="1">
              <a:off x="5451" y="2537"/>
              <a:ext cx="90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5708" y="2537"/>
              <a:ext cx="168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 flipH="1">
              <a:off x="6044" y="2641"/>
              <a:ext cx="90" cy="46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71"/>
            <p:cNvSpPr>
              <a:spLocks noChangeShapeType="1"/>
            </p:cNvSpPr>
            <p:nvPr/>
          </p:nvSpPr>
          <p:spPr bwMode="auto">
            <a:xfrm>
              <a:off x="6301" y="2641"/>
              <a:ext cx="129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72"/>
            <p:cNvSpPr>
              <a:spLocks noChangeShapeType="1"/>
            </p:cNvSpPr>
            <p:nvPr/>
          </p:nvSpPr>
          <p:spPr bwMode="auto">
            <a:xfrm flipV="1">
              <a:off x="6598" y="2929"/>
              <a:ext cx="116" cy="406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273"/>
            <p:cNvSpPr>
              <a:spLocks noChangeShapeType="1"/>
            </p:cNvSpPr>
            <p:nvPr/>
          </p:nvSpPr>
          <p:spPr bwMode="auto">
            <a:xfrm>
              <a:off x="6881" y="3032"/>
              <a:ext cx="181" cy="337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274"/>
            <p:cNvSpPr>
              <a:spLocks noChangeShapeType="1"/>
            </p:cNvSpPr>
            <p:nvPr/>
          </p:nvSpPr>
          <p:spPr bwMode="auto">
            <a:xfrm flipH="1">
              <a:off x="7229" y="3805"/>
              <a:ext cx="65" cy="260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75"/>
            <p:cNvSpPr>
              <a:spLocks noChangeShapeType="1"/>
            </p:cNvSpPr>
            <p:nvPr/>
          </p:nvSpPr>
          <p:spPr bwMode="auto">
            <a:xfrm>
              <a:off x="7461" y="3816"/>
              <a:ext cx="155" cy="18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276"/>
            <p:cNvSpPr>
              <a:spLocks noChangeShapeType="1"/>
            </p:cNvSpPr>
            <p:nvPr/>
          </p:nvSpPr>
          <p:spPr bwMode="auto">
            <a:xfrm flipH="1">
              <a:off x="7809" y="4842"/>
              <a:ext cx="103" cy="85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5515" y="2145"/>
              <a:ext cx="193" cy="392"/>
            </a:xfrm>
            <a:custGeom>
              <a:avLst/>
              <a:gdLst>
                <a:gd name="T0" fmla="*/ 0 w 195"/>
                <a:gd name="T1" fmla="*/ 292 h 510"/>
                <a:gd name="T2" fmla="*/ 103 w 195"/>
                <a:gd name="T3" fmla="*/ 0 h 510"/>
                <a:gd name="T4" fmla="*/ 176 w 195"/>
                <a:gd name="T5" fmla="*/ 204 h 510"/>
                <a:gd name="T6" fmla="*/ 191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5541" y="2145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134" y="224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6714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4368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7294" y="3424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7912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4935" y="231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 flipV="1">
              <a:off x="4084" y="6513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 flipV="1">
              <a:off x="469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 flipV="1">
              <a:off x="5283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 flipV="1">
              <a:off x="5876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 flipV="1">
              <a:off x="643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 flipV="1">
              <a:off x="7642" y="5683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 flipV="1">
              <a:off x="7062" y="640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3766" y="3540"/>
              <a:ext cx="168" cy="391"/>
            </a:xfrm>
            <a:custGeom>
              <a:avLst/>
              <a:gdLst>
                <a:gd name="T0" fmla="*/ 0 w 195"/>
                <a:gd name="T1" fmla="*/ 291 h 510"/>
                <a:gd name="T2" fmla="*/ 78 w 195"/>
                <a:gd name="T3" fmla="*/ 0 h 510"/>
                <a:gd name="T4" fmla="*/ 134 w 195"/>
                <a:gd name="T5" fmla="*/ 203 h 510"/>
                <a:gd name="T6" fmla="*/ 145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 flipV="1">
              <a:off x="3497" y="5821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294"/>
            <p:cNvSpPr>
              <a:spLocks noChangeShapeType="1"/>
            </p:cNvSpPr>
            <p:nvPr/>
          </p:nvSpPr>
          <p:spPr bwMode="auto">
            <a:xfrm>
              <a:off x="3363" y="4842"/>
              <a:ext cx="134" cy="979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3195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1" name="Group 367"/>
          <p:cNvGrpSpPr>
            <a:grpSpLocks/>
          </p:cNvGrpSpPr>
          <p:nvPr/>
        </p:nvGrpSpPr>
        <p:grpSpPr bwMode="auto">
          <a:xfrm>
            <a:off x="5576888" y="2405534"/>
            <a:ext cx="1676400" cy="1136650"/>
            <a:chOff x="3195" y="2145"/>
            <a:chExt cx="4885" cy="5555"/>
          </a:xfrm>
        </p:grpSpPr>
        <p:sp>
          <p:nvSpPr>
            <p:cNvPr id="52" name="Line 368"/>
            <p:cNvSpPr>
              <a:spLocks noChangeShapeType="1"/>
            </p:cNvSpPr>
            <p:nvPr/>
          </p:nvSpPr>
          <p:spPr bwMode="auto">
            <a:xfrm flipH="1">
              <a:off x="4252" y="2929"/>
              <a:ext cx="116" cy="358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369"/>
            <p:cNvSpPr>
              <a:spLocks noChangeShapeType="1"/>
            </p:cNvSpPr>
            <p:nvPr/>
          </p:nvSpPr>
          <p:spPr bwMode="auto">
            <a:xfrm>
              <a:off x="4535" y="3032"/>
              <a:ext cx="155" cy="396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370"/>
            <p:cNvSpPr>
              <a:spLocks noChangeShapeType="1"/>
            </p:cNvSpPr>
            <p:nvPr/>
          </p:nvSpPr>
          <p:spPr bwMode="auto">
            <a:xfrm>
              <a:off x="3934" y="3931"/>
              <a:ext cx="150" cy="258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371"/>
            <p:cNvSpPr>
              <a:spLocks noChangeShapeType="1"/>
            </p:cNvSpPr>
            <p:nvPr/>
          </p:nvSpPr>
          <p:spPr bwMode="auto">
            <a:xfrm flipH="1">
              <a:off x="3665" y="3805"/>
              <a:ext cx="136" cy="201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372"/>
            <p:cNvSpPr>
              <a:spLocks noChangeShapeType="1"/>
            </p:cNvSpPr>
            <p:nvPr/>
          </p:nvSpPr>
          <p:spPr bwMode="auto">
            <a:xfrm flipH="1">
              <a:off x="4858" y="2641"/>
              <a:ext cx="77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373"/>
            <p:cNvSpPr>
              <a:spLocks noChangeShapeType="1"/>
            </p:cNvSpPr>
            <p:nvPr/>
          </p:nvSpPr>
          <p:spPr bwMode="auto">
            <a:xfrm>
              <a:off x="5115" y="2710"/>
              <a:ext cx="168" cy="459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374"/>
            <p:cNvSpPr>
              <a:spLocks noChangeShapeType="1"/>
            </p:cNvSpPr>
            <p:nvPr/>
          </p:nvSpPr>
          <p:spPr bwMode="auto">
            <a:xfrm flipH="1">
              <a:off x="5451" y="2537"/>
              <a:ext cx="90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375"/>
            <p:cNvSpPr>
              <a:spLocks noChangeShapeType="1"/>
            </p:cNvSpPr>
            <p:nvPr/>
          </p:nvSpPr>
          <p:spPr bwMode="auto">
            <a:xfrm>
              <a:off x="5708" y="2537"/>
              <a:ext cx="168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376"/>
            <p:cNvSpPr>
              <a:spLocks noChangeShapeType="1"/>
            </p:cNvSpPr>
            <p:nvPr/>
          </p:nvSpPr>
          <p:spPr bwMode="auto">
            <a:xfrm flipH="1">
              <a:off x="6044" y="2641"/>
              <a:ext cx="90" cy="46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377"/>
            <p:cNvSpPr>
              <a:spLocks noChangeShapeType="1"/>
            </p:cNvSpPr>
            <p:nvPr/>
          </p:nvSpPr>
          <p:spPr bwMode="auto">
            <a:xfrm>
              <a:off x="6301" y="2641"/>
              <a:ext cx="129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378"/>
            <p:cNvSpPr>
              <a:spLocks noChangeShapeType="1"/>
            </p:cNvSpPr>
            <p:nvPr/>
          </p:nvSpPr>
          <p:spPr bwMode="auto">
            <a:xfrm flipV="1">
              <a:off x="6598" y="2929"/>
              <a:ext cx="116" cy="406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379"/>
            <p:cNvSpPr>
              <a:spLocks noChangeShapeType="1"/>
            </p:cNvSpPr>
            <p:nvPr/>
          </p:nvSpPr>
          <p:spPr bwMode="auto">
            <a:xfrm>
              <a:off x="6881" y="3032"/>
              <a:ext cx="181" cy="337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380"/>
            <p:cNvSpPr>
              <a:spLocks noChangeShapeType="1"/>
            </p:cNvSpPr>
            <p:nvPr/>
          </p:nvSpPr>
          <p:spPr bwMode="auto">
            <a:xfrm flipH="1">
              <a:off x="7229" y="3805"/>
              <a:ext cx="65" cy="260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381"/>
            <p:cNvSpPr>
              <a:spLocks noChangeShapeType="1"/>
            </p:cNvSpPr>
            <p:nvPr/>
          </p:nvSpPr>
          <p:spPr bwMode="auto">
            <a:xfrm>
              <a:off x="7461" y="3816"/>
              <a:ext cx="155" cy="18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382"/>
            <p:cNvSpPr>
              <a:spLocks noChangeShapeType="1"/>
            </p:cNvSpPr>
            <p:nvPr/>
          </p:nvSpPr>
          <p:spPr bwMode="auto">
            <a:xfrm flipH="1">
              <a:off x="7809" y="4842"/>
              <a:ext cx="103" cy="85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383"/>
            <p:cNvSpPr>
              <a:spLocks/>
            </p:cNvSpPr>
            <p:nvPr/>
          </p:nvSpPr>
          <p:spPr bwMode="auto">
            <a:xfrm>
              <a:off x="5515" y="2145"/>
              <a:ext cx="193" cy="392"/>
            </a:xfrm>
            <a:custGeom>
              <a:avLst/>
              <a:gdLst>
                <a:gd name="T0" fmla="*/ 0 w 195"/>
                <a:gd name="T1" fmla="*/ 292 h 510"/>
                <a:gd name="T2" fmla="*/ 103 w 195"/>
                <a:gd name="T3" fmla="*/ 0 h 510"/>
                <a:gd name="T4" fmla="*/ 176 w 195"/>
                <a:gd name="T5" fmla="*/ 204 h 510"/>
                <a:gd name="T6" fmla="*/ 191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384"/>
            <p:cNvSpPr>
              <a:spLocks/>
            </p:cNvSpPr>
            <p:nvPr/>
          </p:nvSpPr>
          <p:spPr bwMode="auto">
            <a:xfrm>
              <a:off x="5541" y="2145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385"/>
            <p:cNvSpPr>
              <a:spLocks/>
            </p:cNvSpPr>
            <p:nvPr/>
          </p:nvSpPr>
          <p:spPr bwMode="auto">
            <a:xfrm>
              <a:off x="6134" y="224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386"/>
            <p:cNvSpPr>
              <a:spLocks/>
            </p:cNvSpPr>
            <p:nvPr/>
          </p:nvSpPr>
          <p:spPr bwMode="auto">
            <a:xfrm>
              <a:off x="6714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387"/>
            <p:cNvSpPr>
              <a:spLocks/>
            </p:cNvSpPr>
            <p:nvPr/>
          </p:nvSpPr>
          <p:spPr bwMode="auto">
            <a:xfrm>
              <a:off x="4368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388"/>
            <p:cNvSpPr>
              <a:spLocks/>
            </p:cNvSpPr>
            <p:nvPr/>
          </p:nvSpPr>
          <p:spPr bwMode="auto">
            <a:xfrm>
              <a:off x="7294" y="3424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389"/>
            <p:cNvSpPr>
              <a:spLocks/>
            </p:cNvSpPr>
            <p:nvPr/>
          </p:nvSpPr>
          <p:spPr bwMode="auto">
            <a:xfrm>
              <a:off x="7912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390"/>
            <p:cNvSpPr>
              <a:spLocks/>
            </p:cNvSpPr>
            <p:nvPr/>
          </p:nvSpPr>
          <p:spPr bwMode="auto">
            <a:xfrm>
              <a:off x="4935" y="231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391"/>
            <p:cNvSpPr>
              <a:spLocks/>
            </p:cNvSpPr>
            <p:nvPr/>
          </p:nvSpPr>
          <p:spPr bwMode="auto">
            <a:xfrm flipV="1">
              <a:off x="4084" y="6513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392"/>
            <p:cNvSpPr>
              <a:spLocks/>
            </p:cNvSpPr>
            <p:nvPr/>
          </p:nvSpPr>
          <p:spPr bwMode="auto">
            <a:xfrm flipV="1">
              <a:off x="469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393"/>
            <p:cNvSpPr>
              <a:spLocks/>
            </p:cNvSpPr>
            <p:nvPr/>
          </p:nvSpPr>
          <p:spPr bwMode="auto">
            <a:xfrm flipV="1">
              <a:off x="5283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394"/>
            <p:cNvSpPr>
              <a:spLocks/>
            </p:cNvSpPr>
            <p:nvPr/>
          </p:nvSpPr>
          <p:spPr bwMode="auto">
            <a:xfrm flipV="1">
              <a:off x="5876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395"/>
            <p:cNvSpPr>
              <a:spLocks/>
            </p:cNvSpPr>
            <p:nvPr/>
          </p:nvSpPr>
          <p:spPr bwMode="auto">
            <a:xfrm flipV="1">
              <a:off x="643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396"/>
            <p:cNvSpPr>
              <a:spLocks/>
            </p:cNvSpPr>
            <p:nvPr/>
          </p:nvSpPr>
          <p:spPr bwMode="auto">
            <a:xfrm flipV="1">
              <a:off x="7642" y="5683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397"/>
            <p:cNvSpPr>
              <a:spLocks/>
            </p:cNvSpPr>
            <p:nvPr/>
          </p:nvSpPr>
          <p:spPr bwMode="auto">
            <a:xfrm flipV="1">
              <a:off x="7062" y="640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398"/>
            <p:cNvSpPr>
              <a:spLocks/>
            </p:cNvSpPr>
            <p:nvPr/>
          </p:nvSpPr>
          <p:spPr bwMode="auto">
            <a:xfrm>
              <a:off x="3766" y="3540"/>
              <a:ext cx="168" cy="391"/>
            </a:xfrm>
            <a:custGeom>
              <a:avLst/>
              <a:gdLst>
                <a:gd name="T0" fmla="*/ 0 w 195"/>
                <a:gd name="T1" fmla="*/ 291 h 510"/>
                <a:gd name="T2" fmla="*/ 78 w 195"/>
                <a:gd name="T3" fmla="*/ 0 h 510"/>
                <a:gd name="T4" fmla="*/ 134 w 195"/>
                <a:gd name="T5" fmla="*/ 203 h 510"/>
                <a:gd name="T6" fmla="*/ 145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399"/>
            <p:cNvSpPr>
              <a:spLocks/>
            </p:cNvSpPr>
            <p:nvPr/>
          </p:nvSpPr>
          <p:spPr bwMode="auto">
            <a:xfrm flipV="1">
              <a:off x="3497" y="5821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400"/>
            <p:cNvSpPr>
              <a:spLocks noChangeShapeType="1"/>
            </p:cNvSpPr>
            <p:nvPr/>
          </p:nvSpPr>
          <p:spPr bwMode="auto">
            <a:xfrm>
              <a:off x="3363" y="4842"/>
              <a:ext cx="134" cy="979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401"/>
            <p:cNvSpPr>
              <a:spLocks/>
            </p:cNvSpPr>
            <p:nvPr/>
          </p:nvSpPr>
          <p:spPr bwMode="auto">
            <a:xfrm>
              <a:off x="3195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6" name="Group 402"/>
          <p:cNvGrpSpPr>
            <a:grpSpLocks/>
          </p:cNvGrpSpPr>
          <p:nvPr/>
        </p:nvGrpSpPr>
        <p:grpSpPr bwMode="auto">
          <a:xfrm>
            <a:off x="6386513" y="1484784"/>
            <a:ext cx="1676400" cy="1136650"/>
            <a:chOff x="3195" y="2145"/>
            <a:chExt cx="4885" cy="5555"/>
          </a:xfrm>
        </p:grpSpPr>
        <p:sp>
          <p:nvSpPr>
            <p:cNvPr id="87" name="Line 403"/>
            <p:cNvSpPr>
              <a:spLocks noChangeShapeType="1"/>
            </p:cNvSpPr>
            <p:nvPr/>
          </p:nvSpPr>
          <p:spPr bwMode="auto">
            <a:xfrm flipH="1">
              <a:off x="4252" y="2929"/>
              <a:ext cx="116" cy="358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Line 404"/>
            <p:cNvSpPr>
              <a:spLocks noChangeShapeType="1"/>
            </p:cNvSpPr>
            <p:nvPr/>
          </p:nvSpPr>
          <p:spPr bwMode="auto">
            <a:xfrm>
              <a:off x="4535" y="3032"/>
              <a:ext cx="155" cy="396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Line 405"/>
            <p:cNvSpPr>
              <a:spLocks noChangeShapeType="1"/>
            </p:cNvSpPr>
            <p:nvPr/>
          </p:nvSpPr>
          <p:spPr bwMode="auto">
            <a:xfrm>
              <a:off x="3934" y="3931"/>
              <a:ext cx="150" cy="258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406"/>
            <p:cNvSpPr>
              <a:spLocks noChangeShapeType="1"/>
            </p:cNvSpPr>
            <p:nvPr/>
          </p:nvSpPr>
          <p:spPr bwMode="auto">
            <a:xfrm flipH="1">
              <a:off x="3665" y="3805"/>
              <a:ext cx="136" cy="201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407"/>
            <p:cNvSpPr>
              <a:spLocks noChangeShapeType="1"/>
            </p:cNvSpPr>
            <p:nvPr/>
          </p:nvSpPr>
          <p:spPr bwMode="auto">
            <a:xfrm flipH="1">
              <a:off x="4858" y="2641"/>
              <a:ext cx="77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408"/>
            <p:cNvSpPr>
              <a:spLocks noChangeShapeType="1"/>
            </p:cNvSpPr>
            <p:nvPr/>
          </p:nvSpPr>
          <p:spPr bwMode="auto">
            <a:xfrm>
              <a:off x="5115" y="2710"/>
              <a:ext cx="168" cy="459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Line 409"/>
            <p:cNvSpPr>
              <a:spLocks noChangeShapeType="1"/>
            </p:cNvSpPr>
            <p:nvPr/>
          </p:nvSpPr>
          <p:spPr bwMode="auto">
            <a:xfrm flipH="1">
              <a:off x="5451" y="2537"/>
              <a:ext cx="90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Line 410"/>
            <p:cNvSpPr>
              <a:spLocks noChangeShapeType="1"/>
            </p:cNvSpPr>
            <p:nvPr/>
          </p:nvSpPr>
          <p:spPr bwMode="auto">
            <a:xfrm>
              <a:off x="5708" y="2537"/>
              <a:ext cx="168" cy="4771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Line 411"/>
            <p:cNvSpPr>
              <a:spLocks noChangeShapeType="1"/>
            </p:cNvSpPr>
            <p:nvPr/>
          </p:nvSpPr>
          <p:spPr bwMode="auto">
            <a:xfrm flipH="1">
              <a:off x="6044" y="2641"/>
              <a:ext cx="90" cy="46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Line 412"/>
            <p:cNvSpPr>
              <a:spLocks noChangeShapeType="1"/>
            </p:cNvSpPr>
            <p:nvPr/>
          </p:nvSpPr>
          <p:spPr bwMode="auto">
            <a:xfrm>
              <a:off x="6301" y="2641"/>
              <a:ext cx="129" cy="435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Line 413"/>
            <p:cNvSpPr>
              <a:spLocks noChangeShapeType="1"/>
            </p:cNvSpPr>
            <p:nvPr/>
          </p:nvSpPr>
          <p:spPr bwMode="auto">
            <a:xfrm flipV="1">
              <a:off x="6598" y="2929"/>
              <a:ext cx="116" cy="406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414"/>
            <p:cNvSpPr>
              <a:spLocks noChangeShapeType="1"/>
            </p:cNvSpPr>
            <p:nvPr/>
          </p:nvSpPr>
          <p:spPr bwMode="auto">
            <a:xfrm>
              <a:off x="6881" y="3032"/>
              <a:ext cx="181" cy="337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Line 415"/>
            <p:cNvSpPr>
              <a:spLocks noChangeShapeType="1"/>
            </p:cNvSpPr>
            <p:nvPr/>
          </p:nvSpPr>
          <p:spPr bwMode="auto">
            <a:xfrm flipH="1">
              <a:off x="7229" y="3805"/>
              <a:ext cx="65" cy="260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416"/>
            <p:cNvSpPr>
              <a:spLocks noChangeShapeType="1"/>
            </p:cNvSpPr>
            <p:nvPr/>
          </p:nvSpPr>
          <p:spPr bwMode="auto">
            <a:xfrm>
              <a:off x="7461" y="3816"/>
              <a:ext cx="155" cy="1867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Line 417"/>
            <p:cNvSpPr>
              <a:spLocks noChangeShapeType="1"/>
            </p:cNvSpPr>
            <p:nvPr/>
          </p:nvSpPr>
          <p:spPr bwMode="auto">
            <a:xfrm flipH="1">
              <a:off x="7809" y="4842"/>
              <a:ext cx="103" cy="85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418"/>
            <p:cNvSpPr>
              <a:spLocks/>
            </p:cNvSpPr>
            <p:nvPr/>
          </p:nvSpPr>
          <p:spPr bwMode="auto">
            <a:xfrm>
              <a:off x="5515" y="2145"/>
              <a:ext cx="193" cy="392"/>
            </a:xfrm>
            <a:custGeom>
              <a:avLst/>
              <a:gdLst>
                <a:gd name="T0" fmla="*/ 0 w 195"/>
                <a:gd name="T1" fmla="*/ 292 h 510"/>
                <a:gd name="T2" fmla="*/ 103 w 195"/>
                <a:gd name="T3" fmla="*/ 0 h 510"/>
                <a:gd name="T4" fmla="*/ 176 w 195"/>
                <a:gd name="T5" fmla="*/ 204 h 510"/>
                <a:gd name="T6" fmla="*/ 191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419"/>
            <p:cNvSpPr>
              <a:spLocks/>
            </p:cNvSpPr>
            <p:nvPr/>
          </p:nvSpPr>
          <p:spPr bwMode="auto">
            <a:xfrm>
              <a:off x="5541" y="2145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420"/>
            <p:cNvSpPr>
              <a:spLocks/>
            </p:cNvSpPr>
            <p:nvPr/>
          </p:nvSpPr>
          <p:spPr bwMode="auto">
            <a:xfrm>
              <a:off x="6134" y="224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421"/>
            <p:cNvSpPr>
              <a:spLocks/>
            </p:cNvSpPr>
            <p:nvPr/>
          </p:nvSpPr>
          <p:spPr bwMode="auto">
            <a:xfrm>
              <a:off x="6714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422"/>
            <p:cNvSpPr>
              <a:spLocks/>
            </p:cNvSpPr>
            <p:nvPr/>
          </p:nvSpPr>
          <p:spPr bwMode="auto">
            <a:xfrm>
              <a:off x="4368" y="2641"/>
              <a:ext cx="167" cy="391"/>
            </a:xfrm>
            <a:custGeom>
              <a:avLst/>
              <a:gdLst>
                <a:gd name="T0" fmla="*/ 0 w 195"/>
                <a:gd name="T1" fmla="*/ 291 h 510"/>
                <a:gd name="T2" fmla="*/ 77 w 195"/>
                <a:gd name="T3" fmla="*/ 0 h 510"/>
                <a:gd name="T4" fmla="*/ 132 w 195"/>
                <a:gd name="T5" fmla="*/ 203 h 510"/>
                <a:gd name="T6" fmla="*/ 143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" name="Freeform 423"/>
            <p:cNvSpPr>
              <a:spLocks/>
            </p:cNvSpPr>
            <p:nvPr/>
          </p:nvSpPr>
          <p:spPr bwMode="auto">
            <a:xfrm>
              <a:off x="7294" y="3424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424"/>
            <p:cNvSpPr>
              <a:spLocks/>
            </p:cNvSpPr>
            <p:nvPr/>
          </p:nvSpPr>
          <p:spPr bwMode="auto">
            <a:xfrm>
              <a:off x="7912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425"/>
            <p:cNvSpPr>
              <a:spLocks/>
            </p:cNvSpPr>
            <p:nvPr/>
          </p:nvSpPr>
          <p:spPr bwMode="auto">
            <a:xfrm>
              <a:off x="4935" y="231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426"/>
            <p:cNvSpPr>
              <a:spLocks/>
            </p:cNvSpPr>
            <p:nvPr/>
          </p:nvSpPr>
          <p:spPr bwMode="auto">
            <a:xfrm flipV="1">
              <a:off x="4084" y="6513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427"/>
            <p:cNvSpPr>
              <a:spLocks/>
            </p:cNvSpPr>
            <p:nvPr/>
          </p:nvSpPr>
          <p:spPr bwMode="auto">
            <a:xfrm flipV="1">
              <a:off x="469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428"/>
            <p:cNvSpPr>
              <a:spLocks/>
            </p:cNvSpPr>
            <p:nvPr/>
          </p:nvSpPr>
          <p:spPr bwMode="auto">
            <a:xfrm flipV="1">
              <a:off x="5283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429"/>
            <p:cNvSpPr>
              <a:spLocks/>
            </p:cNvSpPr>
            <p:nvPr/>
          </p:nvSpPr>
          <p:spPr bwMode="auto">
            <a:xfrm flipV="1">
              <a:off x="5876" y="7308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430"/>
            <p:cNvSpPr>
              <a:spLocks/>
            </p:cNvSpPr>
            <p:nvPr/>
          </p:nvSpPr>
          <p:spPr bwMode="auto">
            <a:xfrm flipV="1">
              <a:off x="6430" y="6997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431"/>
            <p:cNvSpPr>
              <a:spLocks/>
            </p:cNvSpPr>
            <p:nvPr/>
          </p:nvSpPr>
          <p:spPr bwMode="auto">
            <a:xfrm flipV="1">
              <a:off x="7642" y="5683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432"/>
            <p:cNvSpPr>
              <a:spLocks/>
            </p:cNvSpPr>
            <p:nvPr/>
          </p:nvSpPr>
          <p:spPr bwMode="auto">
            <a:xfrm flipV="1">
              <a:off x="7062" y="6409"/>
              <a:ext cx="167" cy="392"/>
            </a:xfrm>
            <a:custGeom>
              <a:avLst/>
              <a:gdLst>
                <a:gd name="T0" fmla="*/ 0 w 195"/>
                <a:gd name="T1" fmla="*/ 292 h 510"/>
                <a:gd name="T2" fmla="*/ 77 w 195"/>
                <a:gd name="T3" fmla="*/ 0 h 510"/>
                <a:gd name="T4" fmla="*/ 132 w 195"/>
                <a:gd name="T5" fmla="*/ 204 h 510"/>
                <a:gd name="T6" fmla="*/ 143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433"/>
            <p:cNvSpPr>
              <a:spLocks/>
            </p:cNvSpPr>
            <p:nvPr/>
          </p:nvSpPr>
          <p:spPr bwMode="auto">
            <a:xfrm>
              <a:off x="3766" y="3540"/>
              <a:ext cx="168" cy="391"/>
            </a:xfrm>
            <a:custGeom>
              <a:avLst/>
              <a:gdLst>
                <a:gd name="T0" fmla="*/ 0 w 195"/>
                <a:gd name="T1" fmla="*/ 291 h 510"/>
                <a:gd name="T2" fmla="*/ 78 w 195"/>
                <a:gd name="T3" fmla="*/ 0 h 510"/>
                <a:gd name="T4" fmla="*/ 134 w 195"/>
                <a:gd name="T5" fmla="*/ 203 h 510"/>
                <a:gd name="T6" fmla="*/ 145 w 195"/>
                <a:gd name="T7" fmla="*/ 30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434"/>
            <p:cNvSpPr>
              <a:spLocks/>
            </p:cNvSpPr>
            <p:nvPr/>
          </p:nvSpPr>
          <p:spPr bwMode="auto">
            <a:xfrm flipV="1">
              <a:off x="3497" y="5821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Line 435"/>
            <p:cNvSpPr>
              <a:spLocks noChangeShapeType="1"/>
            </p:cNvSpPr>
            <p:nvPr/>
          </p:nvSpPr>
          <p:spPr bwMode="auto">
            <a:xfrm>
              <a:off x="3363" y="4842"/>
              <a:ext cx="134" cy="979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436"/>
            <p:cNvSpPr>
              <a:spLocks/>
            </p:cNvSpPr>
            <p:nvPr/>
          </p:nvSpPr>
          <p:spPr bwMode="auto">
            <a:xfrm>
              <a:off x="3195" y="4450"/>
              <a:ext cx="168" cy="392"/>
            </a:xfrm>
            <a:custGeom>
              <a:avLst/>
              <a:gdLst>
                <a:gd name="T0" fmla="*/ 0 w 195"/>
                <a:gd name="T1" fmla="*/ 292 h 510"/>
                <a:gd name="T2" fmla="*/ 78 w 195"/>
                <a:gd name="T3" fmla="*/ 0 h 510"/>
                <a:gd name="T4" fmla="*/ 134 w 195"/>
                <a:gd name="T5" fmla="*/ 204 h 510"/>
                <a:gd name="T6" fmla="*/ 145 w 195"/>
                <a:gd name="T7" fmla="*/ 301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510"/>
                <a:gd name="T14" fmla="*/ 195 w 19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510">
                  <a:moveTo>
                    <a:pt x="0" y="495"/>
                  </a:moveTo>
                  <a:cubicBezTo>
                    <a:pt x="19" y="346"/>
                    <a:pt x="22" y="125"/>
                    <a:pt x="105" y="0"/>
                  </a:cubicBezTo>
                  <a:cubicBezTo>
                    <a:pt x="172" y="101"/>
                    <a:pt x="142" y="231"/>
                    <a:pt x="180" y="345"/>
                  </a:cubicBezTo>
                  <a:cubicBezTo>
                    <a:pt x="185" y="400"/>
                    <a:pt x="195" y="510"/>
                    <a:pt x="195" y="510"/>
                  </a:cubicBez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1" name="Group 474"/>
          <p:cNvGrpSpPr>
            <a:grpSpLocks/>
          </p:cNvGrpSpPr>
          <p:nvPr/>
        </p:nvGrpSpPr>
        <p:grpSpPr bwMode="auto">
          <a:xfrm>
            <a:off x="1171739" y="3770875"/>
            <a:ext cx="6729412" cy="1503362"/>
            <a:chOff x="253" y="2208"/>
            <a:chExt cx="4853" cy="1104"/>
          </a:xfrm>
        </p:grpSpPr>
        <p:grpSp>
          <p:nvGrpSpPr>
            <p:cNvPr id="122" name="Group 475"/>
            <p:cNvGrpSpPr>
              <a:grpSpLocks/>
            </p:cNvGrpSpPr>
            <p:nvPr/>
          </p:nvGrpSpPr>
          <p:grpSpPr bwMode="auto">
            <a:xfrm>
              <a:off x="1113" y="2250"/>
              <a:ext cx="1409" cy="1062"/>
              <a:chOff x="3195" y="2145"/>
              <a:chExt cx="4885" cy="5555"/>
            </a:xfrm>
          </p:grpSpPr>
          <p:sp>
            <p:nvSpPr>
              <p:cNvPr id="263" name="Line 476"/>
              <p:cNvSpPr>
                <a:spLocks noChangeShapeType="1"/>
              </p:cNvSpPr>
              <p:nvPr/>
            </p:nvSpPr>
            <p:spPr bwMode="auto">
              <a:xfrm flipH="1">
                <a:off x="4252" y="2929"/>
                <a:ext cx="116" cy="35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4" name="Line 477"/>
              <p:cNvSpPr>
                <a:spLocks noChangeShapeType="1"/>
              </p:cNvSpPr>
              <p:nvPr/>
            </p:nvSpPr>
            <p:spPr bwMode="auto">
              <a:xfrm>
                <a:off x="4535" y="3032"/>
                <a:ext cx="155" cy="396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Line 478"/>
              <p:cNvSpPr>
                <a:spLocks noChangeShapeType="1"/>
              </p:cNvSpPr>
              <p:nvPr/>
            </p:nvSpPr>
            <p:spPr bwMode="auto">
              <a:xfrm>
                <a:off x="3934" y="3931"/>
                <a:ext cx="150" cy="258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Line 479"/>
              <p:cNvSpPr>
                <a:spLocks noChangeShapeType="1"/>
              </p:cNvSpPr>
              <p:nvPr/>
            </p:nvSpPr>
            <p:spPr bwMode="auto">
              <a:xfrm flipH="1">
                <a:off x="3665" y="3805"/>
                <a:ext cx="136" cy="201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" name="Line 480"/>
              <p:cNvSpPr>
                <a:spLocks noChangeShapeType="1"/>
              </p:cNvSpPr>
              <p:nvPr/>
            </p:nvSpPr>
            <p:spPr bwMode="auto">
              <a:xfrm flipH="1">
                <a:off x="4858" y="2641"/>
                <a:ext cx="77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8" name="Line 481"/>
              <p:cNvSpPr>
                <a:spLocks noChangeShapeType="1"/>
              </p:cNvSpPr>
              <p:nvPr/>
            </p:nvSpPr>
            <p:spPr bwMode="auto">
              <a:xfrm>
                <a:off x="5115" y="2710"/>
                <a:ext cx="168" cy="459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9" name="Line 482"/>
              <p:cNvSpPr>
                <a:spLocks noChangeShapeType="1"/>
              </p:cNvSpPr>
              <p:nvPr/>
            </p:nvSpPr>
            <p:spPr bwMode="auto">
              <a:xfrm flipH="1">
                <a:off x="5451" y="2537"/>
                <a:ext cx="90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Line 483"/>
              <p:cNvSpPr>
                <a:spLocks noChangeShapeType="1"/>
              </p:cNvSpPr>
              <p:nvPr/>
            </p:nvSpPr>
            <p:spPr bwMode="auto">
              <a:xfrm>
                <a:off x="5708" y="2537"/>
                <a:ext cx="168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Line 484"/>
              <p:cNvSpPr>
                <a:spLocks noChangeShapeType="1"/>
              </p:cNvSpPr>
              <p:nvPr/>
            </p:nvSpPr>
            <p:spPr bwMode="auto">
              <a:xfrm flipH="1">
                <a:off x="6044" y="2641"/>
                <a:ext cx="90" cy="46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Line 485"/>
              <p:cNvSpPr>
                <a:spLocks noChangeShapeType="1"/>
              </p:cNvSpPr>
              <p:nvPr/>
            </p:nvSpPr>
            <p:spPr bwMode="auto">
              <a:xfrm>
                <a:off x="6301" y="2641"/>
                <a:ext cx="129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Line 486"/>
              <p:cNvSpPr>
                <a:spLocks noChangeShapeType="1"/>
              </p:cNvSpPr>
              <p:nvPr/>
            </p:nvSpPr>
            <p:spPr bwMode="auto">
              <a:xfrm flipV="1">
                <a:off x="6598" y="2929"/>
                <a:ext cx="116" cy="40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Line 487"/>
              <p:cNvSpPr>
                <a:spLocks noChangeShapeType="1"/>
              </p:cNvSpPr>
              <p:nvPr/>
            </p:nvSpPr>
            <p:spPr bwMode="auto">
              <a:xfrm>
                <a:off x="6881" y="3032"/>
                <a:ext cx="181" cy="337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Line 488"/>
              <p:cNvSpPr>
                <a:spLocks noChangeShapeType="1"/>
              </p:cNvSpPr>
              <p:nvPr/>
            </p:nvSpPr>
            <p:spPr bwMode="auto">
              <a:xfrm flipH="1">
                <a:off x="7229" y="3805"/>
                <a:ext cx="65" cy="260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Line 489"/>
              <p:cNvSpPr>
                <a:spLocks noChangeShapeType="1"/>
              </p:cNvSpPr>
              <p:nvPr/>
            </p:nvSpPr>
            <p:spPr bwMode="auto">
              <a:xfrm>
                <a:off x="7461" y="3816"/>
                <a:ext cx="155" cy="18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Line 490"/>
              <p:cNvSpPr>
                <a:spLocks noChangeShapeType="1"/>
              </p:cNvSpPr>
              <p:nvPr/>
            </p:nvSpPr>
            <p:spPr bwMode="auto">
              <a:xfrm flipH="1">
                <a:off x="7809" y="4842"/>
                <a:ext cx="103" cy="85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8" name="Freeform 491"/>
              <p:cNvSpPr>
                <a:spLocks/>
              </p:cNvSpPr>
              <p:nvPr/>
            </p:nvSpPr>
            <p:spPr bwMode="auto">
              <a:xfrm>
                <a:off x="5515" y="2145"/>
                <a:ext cx="193" cy="392"/>
              </a:xfrm>
              <a:custGeom>
                <a:avLst/>
                <a:gdLst>
                  <a:gd name="T0" fmla="*/ 0 w 195"/>
                  <a:gd name="T1" fmla="*/ 292 h 510"/>
                  <a:gd name="T2" fmla="*/ 103 w 195"/>
                  <a:gd name="T3" fmla="*/ 0 h 510"/>
                  <a:gd name="T4" fmla="*/ 176 w 195"/>
                  <a:gd name="T5" fmla="*/ 204 h 510"/>
                  <a:gd name="T6" fmla="*/ 191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9" name="Freeform 492"/>
              <p:cNvSpPr>
                <a:spLocks/>
              </p:cNvSpPr>
              <p:nvPr/>
            </p:nvSpPr>
            <p:spPr bwMode="auto">
              <a:xfrm>
                <a:off x="5541" y="2145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Freeform 493"/>
              <p:cNvSpPr>
                <a:spLocks/>
              </p:cNvSpPr>
              <p:nvPr/>
            </p:nvSpPr>
            <p:spPr bwMode="auto">
              <a:xfrm>
                <a:off x="6134" y="224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1" name="Freeform 494"/>
              <p:cNvSpPr>
                <a:spLocks/>
              </p:cNvSpPr>
              <p:nvPr/>
            </p:nvSpPr>
            <p:spPr bwMode="auto">
              <a:xfrm>
                <a:off x="6714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2" name="Freeform 495"/>
              <p:cNvSpPr>
                <a:spLocks/>
              </p:cNvSpPr>
              <p:nvPr/>
            </p:nvSpPr>
            <p:spPr bwMode="auto">
              <a:xfrm>
                <a:off x="4368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3" name="Freeform 496"/>
              <p:cNvSpPr>
                <a:spLocks/>
              </p:cNvSpPr>
              <p:nvPr/>
            </p:nvSpPr>
            <p:spPr bwMode="auto">
              <a:xfrm>
                <a:off x="7294" y="3424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4" name="Freeform 497"/>
              <p:cNvSpPr>
                <a:spLocks/>
              </p:cNvSpPr>
              <p:nvPr/>
            </p:nvSpPr>
            <p:spPr bwMode="auto">
              <a:xfrm>
                <a:off x="7912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Freeform 498"/>
              <p:cNvSpPr>
                <a:spLocks/>
              </p:cNvSpPr>
              <p:nvPr/>
            </p:nvSpPr>
            <p:spPr bwMode="auto">
              <a:xfrm>
                <a:off x="4935" y="231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Freeform 499"/>
              <p:cNvSpPr>
                <a:spLocks/>
              </p:cNvSpPr>
              <p:nvPr/>
            </p:nvSpPr>
            <p:spPr bwMode="auto">
              <a:xfrm flipV="1">
                <a:off x="4084" y="6513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500"/>
              <p:cNvSpPr>
                <a:spLocks/>
              </p:cNvSpPr>
              <p:nvPr/>
            </p:nvSpPr>
            <p:spPr bwMode="auto">
              <a:xfrm flipV="1">
                <a:off x="469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501"/>
              <p:cNvSpPr>
                <a:spLocks/>
              </p:cNvSpPr>
              <p:nvPr/>
            </p:nvSpPr>
            <p:spPr bwMode="auto">
              <a:xfrm flipV="1">
                <a:off x="5283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Freeform 502"/>
              <p:cNvSpPr>
                <a:spLocks/>
              </p:cNvSpPr>
              <p:nvPr/>
            </p:nvSpPr>
            <p:spPr bwMode="auto">
              <a:xfrm flipV="1">
                <a:off x="5876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0" name="Freeform 503"/>
              <p:cNvSpPr>
                <a:spLocks/>
              </p:cNvSpPr>
              <p:nvPr/>
            </p:nvSpPr>
            <p:spPr bwMode="auto">
              <a:xfrm flipV="1">
                <a:off x="643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1" name="Freeform 504"/>
              <p:cNvSpPr>
                <a:spLocks/>
              </p:cNvSpPr>
              <p:nvPr/>
            </p:nvSpPr>
            <p:spPr bwMode="auto">
              <a:xfrm flipV="1">
                <a:off x="7642" y="5683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505"/>
              <p:cNvSpPr>
                <a:spLocks/>
              </p:cNvSpPr>
              <p:nvPr/>
            </p:nvSpPr>
            <p:spPr bwMode="auto">
              <a:xfrm flipV="1">
                <a:off x="7062" y="640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506"/>
              <p:cNvSpPr>
                <a:spLocks/>
              </p:cNvSpPr>
              <p:nvPr/>
            </p:nvSpPr>
            <p:spPr bwMode="auto">
              <a:xfrm>
                <a:off x="3766" y="3540"/>
                <a:ext cx="168" cy="391"/>
              </a:xfrm>
              <a:custGeom>
                <a:avLst/>
                <a:gdLst>
                  <a:gd name="T0" fmla="*/ 0 w 195"/>
                  <a:gd name="T1" fmla="*/ 291 h 510"/>
                  <a:gd name="T2" fmla="*/ 78 w 195"/>
                  <a:gd name="T3" fmla="*/ 0 h 510"/>
                  <a:gd name="T4" fmla="*/ 134 w 195"/>
                  <a:gd name="T5" fmla="*/ 203 h 510"/>
                  <a:gd name="T6" fmla="*/ 145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Freeform 507"/>
              <p:cNvSpPr>
                <a:spLocks/>
              </p:cNvSpPr>
              <p:nvPr/>
            </p:nvSpPr>
            <p:spPr bwMode="auto">
              <a:xfrm flipV="1">
                <a:off x="3497" y="5821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5" name="Line 508"/>
              <p:cNvSpPr>
                <a:spLocks noChangeShapeType="1"/>
              </p:cNvSpPr>
              <p:nvPr/>
            </p:nvSpPr>
            <p:spPr bwMode="auto">
              <a:xfrm>
                <a:off x="3363" y="4842"/>
                <a:ext cx="134" cy="97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" name="Freeform 509"/>
              <p:cNvSpPr>
                <a:spLocks/>
              </p:cNvSpPr>
              <p:nvPr/>
            </p:nvSpPr>
            <p:spPr bwMode="auto">
              <a:xfrm>
                <a:off x="3195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3" name="Group 510"/>
            <p:cNvGrpSpPr>
              <a:grpSpLocks/>
            </p:cNvGrpSpPr>
            <p:nvPr/>
          </p:nvGrpSpPr>
          <p:grpSpPr bwMode="auto">
            <a:xfrm>
              <a:off x="1968" y="2208"/>
              <a:ext cx="1410" cy="1062"/>
              <a:chOff x="3195" y="2145"/>
              <a:chExt cx="4885" cy="5555"/>
            </a:xfrm>
          </p:grpSpPr>
          <p:sp>
            <p:nvSpPr>
              <p:cNvPr id="229" name="Line 511"/>
              <p:cNvSpPr>
                <a:spLocks noChangeShapeType="1"/>
              </p:cNvSpPr>
              <p:nvPr/>
            </p:nvSpPr>
            <p:spPr bwMode="auto">
              <a:xfrm flipH="1">
                <a:off x="4252" y="2929"/>
                <a:ext cx="116" cy="35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Line 512"/>
              <p:cNvSpPr>
                <a:spLocks noChangeShapeType="1"/>
              </p:cNvSpPr>
              <p:nvPr/>
            </p:nvSpPr>
            <p:spPr bwMode="auto">
              <a:xfrm>
                <a:off x="4535" y="3032"/>
                <a:ext cx="155" cy="396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Line 513"/>
              <p:cNvSpPr>
                <a:spLocks noChangeShapeType="1"/>
              </p:cNvSpPr>
              <p:nvPr/>
            </p:nvSpPr>
            <p:spPr bwMode="auto">
              <a:xfrm>
                <a:off x="3934" y="3931"/>
                <a:ext cx="150" cy="258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" name="Line 514"/>
              <p:cNvSpPr>
                <a:spLocks noChangeShapeType="1"/>
              </p:cNvSpPr>
              <p:nvPr/>
            </p:nvSpPr>
            <p:spPr bwMode="auto">
              <a:xfrm flipH="1">
                <a:off x="3665" y="3805"/>
                <a:ext cx="136" cy="201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" name="Line 515"/>
              <p:cNvSpPr>
                <a:spLocks noChangeShapeType="1"/>
              </p:cNvSpPr>
              <p:nvPr/>
            </p:nvSpPr>
            <p:spPr bwMode="auto">
              <a:xfrm flipH="1">
                <a:off x="4858" y="2641"/>
                <a:ext cx="77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Line 516"/>
              <p:cNvSpPr>
                <a:spLocks noChangeShapeType="1"/>
              </p:cNvSpPr>
              <p:nvPr/>
            </p:nvSpPr>
            <p:spPr bwMode="auto">
              <a:xfrm>
                <a:off x="5115" y="2710"/>
                <a:ext cx="168" cy="459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Line 517"/>
              <p:cNvSpPr>
                <a:spLocks noChangeShapeType="1"/>
              </p:cNvSpPr>
              <p:nvPr/>
            </p:nvSpPr>
            <p:spPr bwMode="auto">
              <a:xfrm flipH="1">
                <a:off x="5451" y="2537"/>
                <a:ext cx="90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Line 518"/>
              <p:cNvSpPr>
                <a:spLocks noChangeShapeType="1"/>
              </p:cNvSpPr>
              <p:nvPr/>
            </p:nvSpPr>
            <p:spPr bwMode="auto">
              <a:xfrm>
                <a:off x="5708" y="2537"/>
                <a:ext cx="168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Line 519"/>
              <p:cNvSpPr>
                <a:spLocks noChangeShapeType="1"/>
              </p:cNvSpPr>
              <p:nvPr/>
            </p:nvSpPr>
            <p:spPr bwMode="auto">
              <a:xfrm flipH="1">
                <a:off x="6044" y="2641"/>
                <a:ext cx="90" cy="46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" name="Line 520"/>
              <p:cNvSpPr>
                <a:spLocks noChangeShapeType="1"/>
              </p:cNvSpPr>
              <p:nvPr/>
            </p:nvSpPr>
            <p:spPr bwMode="auto">
              <a:xfrm>
                <a:off x="6301" y="2641"/>
                <a:ext cx="129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Line 521"/>
              <p:cNvSpPr>
                <a:spLocks noChangeShapeType="1"/>
              </p:cNvSpPr>
              <p:nvPr/>
            </p:nvSpPr>
            <p:spPr bwMode="auto">
              <a:xfrm flipV="1">
                <a:off x="6598" y="2929"/>
                <a:ext cx="116" cy="40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Line 522"/>
              <p:cNvSpPr>
                <a:spLocks noChangeShapeType="1"/>
              </p:cNvSpPr>
              <p:nvPr/>
            </p:nvSpPr>
            <p:spPr bwMode="auto">
              <a:xfrm>
                <a:off x="6881" y="3032"/>
                <a:ext cx="181" cy="337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" name="Line 523"/>
              <p:cNvSpPr>
                <a:spLocks noChangeShapeType="1"/>
              </p:cNvSpPr>
              <p:nvPr/>
            </p:nvSpPr>
            <p:spPr bwMode="auto">
              <a:xfrm flipH="1">
                <a:off x="7229" y="3805"/>
                <a:ext cx="65" cy="260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" name="Line 524"/>
              <p:cNvSpPr>
                <a:spLocks noChangeShapeType="1"/>
              </p:cNvSpPr>
              <p:nvPr/>
            </p:nvSpPr>
            <p:spPr bwMode="auto">
              <a:xfrm>
                <a:off x="7461" y="3816"/>
                <a:ext cx="155" cy="18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3" name="Line 525"/>
              <p:cNvSpPr>
                <a:spLocks noChangeShapeType="1"/>
              </p:cNvSpPr>
              <p:nvPr/>
            </p:nvSpPr>
            <p:spPr bwMode="auto">
              <a:xfrm flipH="1">
                <a:off x="7809" y="4842"/>
                <a:ext cx="103" cy="85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Freeform 526"/>
              <p:cNvSpPr>
                <a:spLocks/>
              </p:cNvSpPr>
              <p:nvPr/>
            </p:nvSpPr>
            <p:spPr bwMode="auto">
              <a:xfrm>
                <a:off x="5515" y="2145"/>
                <a:ext cx="193" cy="392"/>
              </a:xfrm>
              <a:custGeom>
                <a:avLst/>
                <a:gdLst>
                  <a:gd name="T0" fmla="*/ 0 w 195"/>
                  <a:gd name="T1" fmla="*/ 292 h 510"/>
                  <a:gd name="T2" fmla="*/ 103 w 195"/>
                  <a:gd name="T3" fmla="*/ 0 h 510"/>
                  <a:gd name="T4" fmla="*/ 176 w 195"/>
                  <a:gd name="T5" fmla="*/ 204 h 510"/>
                  <a:gd name="T6" fmla="*/ 191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" name="Freeform 527"/>
              <p:cNvSpPr>
                <a:spLocks/>
              </p:cNvSpPr>
              <p:nvPr/>
            </p:nvSpPr>
            <p:spPr bwMode="auto">
              <a:xfrm>
                <a:off x="5541" y="2145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528"/>
              <p:cNvSpPr>
                <a:spLocks/>
              </p:cNvSpPr>
              <p:nvPr/>
            </p:nvSpPr>
            <p:spPr bwMode="auto">
              <a:xfrm>
                <a:off x="6134" y="224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529"/>
              <p:cNvSpPr>
                <a:spLocks/>
              </p:cNvSpPr>
              <p:nvPr/>
            </p:nvSpPr>
            <p:spPr bwMode="auto">
              <a:xfrm>
                <a:off x="6714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530"/>
              <p:cNvSpPr>
                <a:spLocks/>
              </p:cNvSpPr>
              <p:nvPr/>
            </p:nvSpPr>
            <p:spPr bwMode="auto">
              <a:xfrm>
                <a:off x="4368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531"/>
              <p:cNvSpPr>
                <a:spLocks/>
              </p:cNvSpPr>
              <p:nvPr/>
            </p:nvSpPr>
            <p:spPr bwMode="auto">
              <a:xfrm>
                <a:off x="7294" y="3424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532"/>
              <p:cNvSpPr>
                <a:spLocks/>
              </p:cNvSpPr>
              <p:nvPr/>
            </p:nvSpPr>
            <p:spPr bwMode="auto">
              <a:xfrm>
                <a:off x="7912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533"/>
              <p:cNvSpPr>
                <a:spLocks/>
              </p:cNvSpPr>
              <p:nvPr/>
            </p:nvSpPr>
            <p:spPr bwMode="auto">
              <a:xfrm>
                <a:off x="4935" y="231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534"/>
              <p:cNvSpPr>
                <a:spLocks/>
              </p:cNvSpPr>
              <p:nvPr/>
            </p:nvSpPr>
            <p:spPr bwMode="auto">
              <a:xfrm flipV="1">
                <a:off x="4084" y="6513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535"/>
              <p:cNvSpPr>
                <a:spLocks/>
              </p:cNvSpPr>
              <p:nvPr/>
            </p:nvSpPr>
            <p:spPr bwMode="auto">
              <a:xfrm flipV="1">
                <a:off x="469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536"/>
              <p:cNvSpPr>
                <a:spLocks/>
              </p:cNvSpPr>
              <p:nvPr/>
            </p:nvSpPr>
            <p:spPr bwMode="auto">
              <a:xfrm flipV="1">
                <a:off x="5283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537"/>
              <p:cNvSpPr>
                <a:spLocks/>
              </p:cNvSpPr>
              <p:nvPr/>
            </p:nvSpPr>
            <p:spPr bwMode="auto">
              <a:xfrm flipV="1">
                <a:off x="5876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Freeform 538"/>
              <p:cNvSpPr>
                <a:spLocks/>
              </p:cNvSpPr>
              <p:nvPr/>
            </p:nvSpPr>
            <p:spPr bwMode="auto">
              <a:xfrm flipV="1">
                <a:off x="643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Freeform 539"/>
              <p:cNvSpPr>
                <a:spLocks/>
              </p:cNvSpPr>
              <p:nvPr/>
            </p:nvSpPr>
            <p:spPr bwMode="auto">
              <a:xfrm flipV="1">
                <a:off x="7642" y="5683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Freeform 540"/>
              <p:cNvSpPr>
                <a:spLocks/>
              </p:cNvSpPr>
              <p:nvPr/>
            </p:nvSpPr>
            <p:spPr bwMode="auto">
              <a:xfrm flipV="1">
                <a:off x="7062" y="640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Freeform 541"/>
              <p:cNvSpPr>
                <a:spLocks/>
              </p:cNvSpPr>
              <p:nvPr/>
            </p:nvSpPr>
            <p:spPr bwMode="auto">
              <a:xfrm>
                <a:off x="3766" y="3540"/>
                <a:ext cx="168" cy="391"/>
              </a:xfrm>
              <a:custGeom>
                <a:avLst/>
                <a:gdLst>
                  <a:gd name="T0" fmla="*/ 0 w 195"/>
                  <a:gd name="T1" fmla="*/ 291 h 510"/>
                  <a:gd name="T2" fmla="*/ 78 w 195"/>
                  <a:gd name="T3" fmla="*/ 0 h 510"/>
                  <a:gd name="T4" fmla="*/ 134 w 195"/>
                  <a:gd name="T5" fmla="*/ 203 h 510"/>
                  <a:gd name="T6" fmla="*/ 145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Freeform 542"/>
              <p:cNvSpPr>
                <a:spLocks/>
              </p:cNvSpPr>
              <p:nvPr/>
            </p:nvSpPr>
            <p:spPr bwMode="auto">
              <a:xfrm flipV="1">
                <a:off x="3497" y="5821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Line 543"/>
              <p:cNvSpPr>
                <a:spLocks noChangeShapeType="1"/>
              </p:cNvSpPr>
              <p:nvPr/>
            </p:nvSpPr>
            <p:spPr bwMode="auto">
              <a:xfrm>
                <a:off x="3363" y="4842"/>
                <a:ext cx="134" cy="97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Freeform 544"/>
              <p:cNvSpPr>
                <a:spLocks/>
              </p:cNvSpPr>
              <p:nvPr/>
            </p:nvSpPr>
            <p:spPr bwMode="auto">
              <a:xfrm>
                <a:off x="3195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4" name="Group 545"/>
            <p:cNvGrpSpPr>
              <a:grpSpLocks/>
            </p:cNvGrpSpPr>
            <p:nvPr/>
          </p:nvGrpSpPr>
          <p:grpSpPr bwMode="auto">
            <a:xfrm>
              <a:off x="253" y="2247"/>
              <a:ext cx="1410" cy="1063"/>
              <a:chOff x="3195" y="2145"/>
              <a:chExt cx="4885" cy="5555"/>
            </a:xfrm>
          </p:grpSpPr>
          <p:sp>
            <p:nvSpPr>
              <p:cNvPr id="195" name="Line 546"/>
              <p:cNvSpPr>
                <a:spLocks noChangeShapeType="1"/>
              </p:cNvSpPr>
              <p:nvPr/>
            </p:nvSpPr>
            <p:spPr bwMode="auto">
              <a:xfrm flipH="1">
                <a:off x="4252" y="2929"/>
                <a:ext cx="116" cy="35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Line 547"/>
              <p:cNvSpPr>
                <a:spLocks noChangeShapeType="1"/>
              </p:cNvSpPr>
              <p:nvPr/>
            </p:nvSpPr>
            <p:spPr bwMode="auto">
              <a:xfrm>
                <a:off x="4535" y="3032"/>
                <a:ext cx="155" cy="396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Line 548"/>
              <p:cNvSpPr>
                <a:spLocks noChangeShapeType="1"/>
              </p:cNvSpPr>
              <p:nvPr/>
            </p:nvSpPr>
            <p:spPr bwMode="auto">
              <a:xfrm>
                <a:off x="3934" y="3931"/>
                <a:ext cx="150" cy="258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Line 549"/>
              <p:cNvSpPr>
                <a:spLocks noChangeShapeType="1"/>
              </p:cNvSpPr>
              <p:nvPr/>
            </p:nvSpPr>
            <p:spPr bwMode="auto">
              <a:xfrm flipH="1">
                <a:off x="3665" y="3805"/>
                <a:ext cx="136" cy="201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Line 550"/>
              <p:cNvSpPr>
                <a:spLocks noChangeShapeType="1"/>
              </p:cNvSpPr>
              <p:nvPr/>
            </p:nvSpPr>
            <p:spPr bwMode="auto">
              <a:xfrm flipH="1">
                <a:off x="4858" y="2641"/>
                <a:ext cx="77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Line 551"/>
              <p:cNvSpPr>
                <a:spLocks noChangeShapeType="1"/>
              </p:cNvSpPr>
              <p:nvPr/>
            </p:nvSpPr>
            <p:spPr bwMode="auto">
              <a:xfrm>
                <a:off x="5115" y="2710"/>
                <a:ext cx="168" cy="459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Line 552"/>
              <p:cNvSpPr>
                <a:spLocks noChangeShapeType="1"/>
              </p:cNvSpPr>
              <p:nvPr/>
            </p:nvSpPr>
            <p:spPr bwMode="auto">
              <a:xfrm flipH="1">
                <a:off x="5451" y="2537"/>
                <a:ext cx="90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Line 553"/>
              <p:cNvSpPr>
                <a:spLocks noChangeShapeType="1"/>
              </p:cNvSpPr>
              <p:nvPr/>
            </p:nvSpPr>
            <p:spPr bwMode="auto">
              <a:xfrm>
                <a:off x="5708" y="2537"/>
                <a:ext cx="168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Line 554"/>
              <p:cNvSpPr>
                <a:spLocks noChangeShapeType="1"/>
              </p:cNvSpPr>
              <p:nvPr/>
            </p:nvSpPr>
            <p:spPr bwMode="auto">
              <a:xfrm flipH="1">
                <a:off x="6044" y="2641"/>
                <a:ext cx="90" cy="46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Line 555"/>
              <p:cNvSpPr>
                <a:spLocks noChangeShapeType="1"/>
              </p:cNvSpPr>
              <p:nvPr/>
            </p:nvSpPr>
            <p:spPr bwMode="auto">
              <a:xfrm>
                <a:off x="6301" y="2641"/>
                <a:ext cx="129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Line 556"/>
              <p:cNvSpPr>
                <a:spLocks noChangeShapeType="1"/>
              </p:cNvSpPr>
              <p:nvPr/>
            </p:nvSpPr>
            <p:spPr bwMode="auto">
              <a:xfrm flipV="1">
                <a:off x="6598" y="2929"/>
                <a:ext cx="116" cy="40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Line 557"/>
              <p:cNvSpPr>
                <a:spLocks noChangeShapeType="1"/>
              </p:cNvSpPr>
              <p:nvPr/>
            </p:nvSpPr>
            <p:spPr bwMode="auto">
              <a:xfrm>
                <a:off x="6881" y="3032"/>
                <a:ext cx="181" cy="337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Line 558"/>
              <p:cNvSpPr>
                <a:spLocks noChangeShapeType="1"/>
              </p:cNvSpPr>
              <p:nvPr/>
            </p:nvSpPr>
            <p:spPr bwMode="auto">
              <a:xfrm flipH="1">
                <a:off x="7229" y="3805"/>
                <a:ext cx="65" cy="260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Line 559"/>
              <p:cNvSpPr>
                <a:spLocks noChangeShapeType="1"/>
              </p:cNvSpPr>
              <p:nvPr/>
            </p:nvSpPr>
            <p:spPr bwMode="auto">
              <a:xfrm>
                <a:off x="7461" y="3816"/>
                <a:ext cx="155" cy="18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Line 560"/>
              <p:cNvSpPr>
                <a:spLocks noChangeShapeType="1"/>
              </p:cNvSpPr>
              <p:nvPr/>
            </p:nvSpPr>
            <p:spPr bwMode="auto">
              <a:xfrm flipH="1">
                <a:off x="7809" y="4842"/>
                <a:ext cx="103" cy="85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Freeform 561"/>
              <p:cNvSpPr>
                <a:spLocks/>
              </p:cNvSpPr>
              <p:nvPr/>
            </p:nvSpPr>
            <p:spPr bwMode="auto">
              <a:xfrm>
                <a:off x="5515" y="2145"/>
                <a:ext cx="193" cy="392"/>
              </a:xfrm>
              <a:custGeom>
                <a:avLst/>
                <a:gdLst>
                  <a:gd name="T0" fmla="*/ 0 w 195"/>
                  <a:gd name="T1" fmla="*/ 292 h 510"/>
                  <a:gd name="T2" fmla="*/ 103 w 195"/>
                  <a:gd name="T3" fmla="*/ 0 h 510"/>
                  <a:gd name="T4" fmla="*/ 176 w 195"/>
                  <a:gd name="T5" fmla="*/ 204 h 510"/>
                  <a:gd name="T6" fmla="*/ 191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Freeform 562"/>
              <p:cNvSpPr>
                <a:spLocks/>
              </p:cNvSpPr>
              <p:nvPr/>
            </p:nvSpPr>
            <p:spPr bwMode="auto">
              <a:xfrm>
                <a:off x="5541" y="2145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Freeform 563"/>
              <p:cNvSpPr>
                <a:spLocks/>
              </p:cNvSpPr>
              <p:nvPr/>
            </p:nvSpPr>
            <p:spPr bwMode="auto">
              <a:xfrm>
                <a:off x="6134" y="224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Freeform 564"/>
              <p:cNvSpPr>
                <a:spLocks/>
              </p:cNvSpPr>
              <p:nvPr/>
            </p:nvSpPr>
            <p:spPr bwMode="auto">
              <a:xfrm>
                <a:off x="6714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Freeform 565"/>
              <p:cNvSpPr>
                <a:spLocks/>
              </p:cNvSpPr>
              <p:nvPr/>
            </p:nvSpPr>
            <p:spPr bwMode="auto">
              <a:xfrm>
                <a:off x="4368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Freeform 566"/>
              <p:cNvSpPr>
                <a:spLocks/>
              </p:cNvSpPr>
              <p:nvPr/>
            </p:nvSpPr>
            <p:spPr bwMode="auto">
              <a:xfrm>
                <a:off x="7294" y="3424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Freeform 567"/>
              <p:cNvSpPr>
                <a:spLocks/>
              </p:cNvSpPr>
              <p:nvPr/>
            </p:nvSpPr>
            <p:spPr bwMode="auto">
              <a:xfrm>
                <a:off x="7912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Freeform 568"/>
              <p:cNvSpPr>
                <a:spLocks/>
              </p:cNvSpPr>
              <p:nvPr/>
            </p:nvSpPr>
            <p:spPr bwMode="auto">
              <a:xfrm>
                <a:off x="4935" y="231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569"/>
              <p:cNvSpPr>
                <a:spLocks/>
              </p:cNvSpPr>
              <p:nvPr/>
            </p:nvSpPr>
            <p:spPr bwMode="auto">
              <a:xfrm flipV="1">
                <a:off x="4084" y="6513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Freeform 570"/>
              <p:cNvSpPr>
                <a:spLocks/>
              </p:cNvSpPr>
              <p:nvPr/>
            </p:nvSpPr>
            <p:spPr bwMode="auto">
              <a:xfrm flipV="1">
                <a:off x="469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Freeform 571"/>
              <p:cNvSpPr>
                <a:spLocks/>
              </p:cNvSpPr>
              <p:nvPr/>
            </p:nvSpPr>
            <p:spPr bwMode="auto">
              <a:xfrm flipV="1">
                <a:off x="5283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Freeform 572"/>
              <p:cNvSpPr>
                <a:spLocks/>
              </p:cNvSpPr>
              <p:nvPr/>
            </p:nvSpPr>
            <p:spPr bwMode="auto">
              <a:xfrm flipV="1">
                <a:off x="5876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Freeform 573"/>
              <p:cNvSpPr>
                <a:spLocks/>
              </p:cNvSpPr>
              <p:nvPr/>
            </p:nvSpPr>
            <p:spPr bwMode="auto">
              <a:xfrm flipV="1">
                <a:off x="643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Freeform 574"/>
              <p:cNvSpPr>
                <a:spLocks/>
              </p:cNvSpPr>
              <p:nvPr/>
            </p:nvSpPr>
            <p:spPr bwMode="auto">
              <a:xfrm flipV="1">
                <a:off x="7642" y="5683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Freeform 575"/>
              <p:cNvSpPr>
                <a:spLocks/>
              </p:cNvSpPr>
              <p:nvPr/>
            </p:nvSpPr>
            <p:spPr bwMode="auto">
              <a:xfrm flipV="1">
                <a:off x="7062" y="640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Freeform 576"/>
              <p:cNvSpPr>
                <a:spLocks/>
              </p:cNvSpPr>
              <p:nvPr/>
            </p:nvSpPr>
            <p:spPr bwMode="auto">
              <a:xfrm>
                <a:off x="3766" y="3540"/>
                <a:ext cx="168" cy="391"/>
              </a:xfrm>
              <a:custGeom>
                <a:avLst/>
                <a:gdLst>
                  <a:gd name="T0" fmla="*/ 0 w 195"/>
                  <a:gd name="T1" fmla="*/ 291 h 510"/>
                  <a:gd name="T2" fmla="*/ 78 w 195"/>
                  <a:gd name="T3" fmla="*/ 0 h 510"/>
                  <a:gd name="T4" fmla="*/ 134 w 195"/>
                  <a:gd name="T5" fmla="*/ 203 h 510"/>
                  <a:gd name="T6" fmla="*/ 145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Freeform 577"/>
              <p:cNvSpPr>
                <a:spLocks/>
              </p:cNvSpPr>
              <p:nvPr/>
            </p:nvSpPr>
            <p:spPr bwMode="auto">
              <a:xfrm flipV="1">
                <a:off x="3497" y="5821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Line 578"/>
              <p:cNvSpPr>
                <a:spLocks noChangeShapeType="1"/>
              </p:cNvSpPr>
              <p:nvPr/>
            </p:nvSpPr>
            <p:spPr bwMode="auto">
              <a:xfrm>
                <a:off x="3363" y="4842"/>
                <a:ext cx="134" cy="97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Freeform 579"/>
              <p:cNvSpPr>
                <a:spLocks/>
              </p:cNvSpPr>
              <p:nvPr/>
            </p:nvSpPr>
            <p:spPr bwMode="auto">
              <a:xfrm>
                <a:off x="3195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5" name="Group 580"/>
            <p:cNvGrpSpPr>
              <a:grpSpLocks/>
            </p:cNvGrpSpPr>
            <p:nvPr/>
          </p:nvGrpSpPr>
          <p:grpSpPr bwMode="auto">
            <a:xfrm>
              <a:off x="2832" y="2208"/>
              <a:ext cx="1410" cy="1062"/>
              <a:chOff x="3195" y="2145"/>
              <a:chExt cx="4885" cy="5555"/>
            </a:xfrm>
          </p:grpSpPr>
          <p:sp>
            <p:nvSpPr>
              <p:cNvPr id="161" name="Line 581"/>
              <p:cNvSpPr>
                <a:spLocks noChangeShapeType="1"/>
              </p:cNvSpPr>
              <p:nvPr/>
            </p:nvSpPr>
            <p:spPr bwMode="auto">
              <a:xfrm flipH="1">
                <a:off x="4252" y="2929"/>
                <a:ext cx="116" cy="35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582"/>
              <p:cNvSpPr>
                <a:spLocks noChangeShapeType="1"/>
              </p:cNvSpPr>
              <p:nvPr/>
            </p:nvSpPr>
            <p:spPr bwMode="auto">
              <a:xfrm>
                <a:off x="4535" y="3032"/>
                <a:ext cx="155" cy="396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583"/>
              <p:cNvSpPr>
                <a:spLocks noChangeShapeType="1"/>
              </p:cNvSpPr>
              <p:nvPr/>
            </p:nvSpPr>
            <p:spPr bwMode="auto">
              <a:xfrm>
                <a:off x="3934" y="3931"/>
                <a:ext cx="150" cy="258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584"/>
              <p:cNvSpPr>
                <a:spLocks noChangeShapeType="1"/>
              </p:cNvSpPr>
              <p:nvPr/>
            </p:nvSpPr>
            <p:spPr bwMode="auto">
              <a:xfrm flipH="1">
                <a:off x="3665" y="3805"/>
                <a:ext cx="136" cy="201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585"/>
              <p:cNvSpPr>
                <a:spLocks noChangeShapeType="1"/>
              </p:cNvSpPr>
              <p:nvPr/>
            </p:nvSpPr>
            <p:spPr bwMode="auto">
              <a:xfrm flipH="1">
                <a:off x="4858" y="2641"/>
                <a:ext cx="77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586"/>
              <p:cNvSpPr>
                <a:spLocks noChangeShapeType="1"/>
              </p:cNvSpPr>
              <p:nvPr/>
            </p:nvSpPr>
            <p:spPr bwMode="auto">
              <a:xfrm>
                <a:off x="5115" y="2710"/>
                <a:ext cx="168" cy="459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587"/>
              <p:cNvSpPr>
                <a:spLocks noChangeShapeType="1"/>
              </p:cNvSpPr>
              <p:nvPr/>
            </p:nvSpPr>
            <p:spPr bwMode="auto">
              <a:xfrm flipH="1">
                <a:off x="5451" y="2537"/>
                <a:ext cx="90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588"/>
              <p:cNvSpPr>
                <a:spLocks noChangeShapeType="1"/>
              </p:cNvSpPr>
              <p:nvPr/>
            </p:nvSpPr>
            <p:spPr bwMode="auto">
              <a:xfrm>
                <a:off x="5708" y="2537"/>
                <a:ext cx="168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Line 589"/>
              <p:cNvSpPr>
                <a:spLocks noChangeShapeType="1"/>
              </p:cNvSpPr>
              <p:nvPr/>
            </p:nvSpPr>
            <p:spPr bwMode="auto">
              <a:xfrm flipH="1">
                <a:off x="6044" y="2641"/>
                <a:ext cx="90" cy="46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590"/>
              <p:cNvSpPr>
                <a:spLocks noChangeShapeType="1"/>
              </p:cNvSpPr>
              <p:nvPr/>
            </p:nvSpPr>
            <p:spPr bwMode="auto">
              <a:xfrm>
                <a:off x="6301" y="2641"/>
                <a:ext cx="129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591"/>
              <p:cNvSpPr>
                <a:spLocks noChangeShapeType="1"/>
              </p:cNvSpPr>
              <p:nvPr/>
            </p:nvSpPr>
            <p:spPr bwMode="auto">
              <a:xfrm flipV="1">
                <a:off x="6598" y="2929"/>
                <a:ext cx="116" cy="40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592"/>
              <p:cNvSpPr>
                <a:spLocks noChangeShapeType="1"/>
              </p:cNvSpPr>
              <p:nvPr/>
            </p:nvSpPr>
            <p:spPr bwMode="auto">
              <a:xfrm>
                <a:off x="6881" y="3032"/>
                <a:ext cx="181" cy="337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593"/>
              <p:cNvSpPr>
                <a:spLocks noChangeShapeType="1"/>
              </p:cNvSpPr>
              <p:nvPr/>
            </p:nvSpPr>
            <p:spPr bwMode="auto">
              <a:xfrm flipH="1">
                <a:off x="7229" y="3805"/>
                <a:ext cx="65" cy="260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594"/>
              <p:cNvSpPr>
                <a:spLocks noChangeShapeType="1"/>
              </p:cNvSpPr>
              <p:nvPr/>
            </p:nvSpPr>
            <p:spPr bwMode="auto">
              <a:xfrm>
                <a:off x="7461" y="3816"/>
                <a:ext cx="155" cy="18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595"/>
              <p:cNvSpPr>
                <a:spLocks noChangeShapeType="1"/>
              </p:cNvSpPr>
              <p:nvPr/>
            </p:nvSpPr>
            <p:spPr bwMode="auto">
              <a:xfrm flipH="1">
                <a:off x="7809" y="4842"/>
                <a:ext cx="103" cy="85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Freeform 596"/>
              <p:cNvSpPr>
                <a:spLocks/>
              </p:cNvSpPr>
              <p:nvPr/>
            </p:nvSpPr>
            <p:spPr bwMode="auto">
              <a:xfrm>
                <a:off x="5515" y="2145"/>
                <a:ext cx="193" cy="392"/>
              </a:xfrm>
              <a:custGeom>
                <a:avLst/>
                <a:gdLst>
                  <a:gd name="T0" fmla="*/ 0 w 195"/>
                  <a:gd name="T1" fmla="*/ 292 h 510"/>
                  <a:gd name="T2" fmla="*/ 103 w 195"/>
                  <a:gd name="T3" fmla="*/ 0 h 510"/>
                  <a:gd name="T4" fmla="*/ 176 w 195"/>
                  <a:gd name="T5" fmla="*/ 204 h 510"/>
                  <a:gd name="T6" fmla="*/ 191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Freeform 597"/>
              <p:cNvSpPr>
                <a:spLocks/>
              </p:cNvSpPr>
              <p:nvPr/>
            </p:nvSpPr>
            <p:spPr bwMode="auto">
              <a:xfrm>
                <a:off x="5541" y="2145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598"/>
              <p:cNvSpPr>
                <a:spLocks/>
              </p:cNvSpPr>
              <p:nvPr/>
            </p:nvSpPr>
            <p:spPr bwMode="auto">
              <a:xfrm>
                <a:off x="6134" y="224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Freeform 599"/>
              <p:cNvSpPr>
                <a:spLocks/>
              </p:cNvSpPr>
              <p:nvPr/>
            </p:nvSpPr>
            <p:spPr bwMode="auto">
              <a:xfrm>
                <a:off x="6714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Freeform 600"/>
              <p:cNvSpPr>
                <a:spLocks/>
              </p:cNvSpPr>
              <p:nvPr/>
            </p:nvSpPr>
            <p:spPr bwMode="auto">
              <a:xfrm>
                <a:off x="4368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Freeform 601"/>
              <p:cNvSpPr>
                <a:spLocks/>
              </p:cNvSpPr>
              <p:nvPr/>
            </p:nvSpPr>
            <p:spPr bwMode="auto">
              <a:xfrm>
                <a:off x="7294" y="3424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Freeform 602"/>
              <p:cNvSpPr>
                <a:spLocks/>
              </p:cNvSpPr>
              <p:nvPr/>
            </p:nvSpPr>
            <p:spPr bwMode="auto">
              <a:xfrm>
                <a:off x="7912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Freeform 603"/>
              <p:cNvSpPr>
                <a:spLocks/>
              </p:cNvSpPr>
              <p:nvPr/>
            </p:nvSpPr>
            <p:spPr bwMode="auto">
              <a:xfrm>
                <a:off x="4935" y="231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604"/>
              <p:cNvSpPr>
                <a:spLocks/>
              </p:cNvSpPr>
              <p:nvPr/>
            </p:nvSpPr>
            <p:spPr bwMode="auto">
              <a:xfrm flipV="1">
                <a:off x="4084" y="6513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Freeform 605"/>
              <p:cNvSpPr>
                <a:spLocks/>
              </p:cNvSpPr>
              <p:nvPr/>
            </p:nvSpPr>
            <p:spPr bwMode="auto">
              <a:xfrm flipV="1">
                <a:off x="469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Freeform 606"/>
              <p:cNvSpPr>
                <a:spLocks/>
              </p:cNvSpPr>
              <p:nvPr/>
            </p:nvSpPr>
            <p:spPr bwMode="auto">
              <a:xfrm flipV="1">
                <a:off x="5283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Freeform 607"/>
              <p:cNvSpPr>
                <a:spLocks/>
              </p:cNvSpPr>
              <p:nvPr/>
            </p:nvSpPr>
            <p:spPr bwMode="auto">
              <a:xfrm flipV="1">
                <a:off x="5876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Freeform 608"/>
              <p:cNvSpPr>
                <a:spLocks/>
              </p:cNvSpPr>
              <p:nvPr/>
            </p:nvSpPr>
            <p:spPr bwMode="auto">
              <a:xfrm flipV="1">
                <a:off x="643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Freeform 609"/>
              <p:cNvSpPr>
                <a:spLocks/>
              </p:cNvSpPr>
              <p:nvPr/>
            </p:nvSpPr>
            <p:spPr bwMode="auto">
              <a:xfrm flipV="1">
                <a:off x="7642" y="5683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610"/>
              <p:cNvSpPr>
                <a:spLocks/>
              </p:cNvSpPr>
              <p:nvPr/>
            </p:nvSpPr>
            <p:spPr bwMode="auto">
              <a:xfrm flipV="1">
                <a:off x="7062" y="640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Freeform 611"/>
              <p:cNvSpPr>
                <a:spLocks/>
              </p:cNvSpPr>
              <p:nvPr/>
            </p:nvSpPr>
            <p:spPr bwMode="auto">
              <a:xfrm>
                <a:off x="3766" y="3540"/>
                <a:ext cx="168" cy="391"/>
              </a:xfrm>
              <a:custGeom>
                <a:avLst/>
                <a:gdLst>
                  <a:gd name="T0" fmla="*/ 0 w 195"/>
                  <a:gd name="T1" fmla="*/ 291 h 510"/>
                  <a:gd name="T2" fmla="*/ 78 w 195"/>
                  <a:gd name="T3" fmla="*/ 0 h 510"/>
                  <a:gd name="T4" fmla="*/ 134 w 195"/>
                  <a:gd name="T5" fmla="*/ 203 h 510"/>
                  <a:gd name="T6" fmla="*/ 145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Freeform 612"/>
              <p:cNvSpPr>
                <a:spLocks/>
              </p:cNvSpPr>
              <p:nvPr/>
            </p:nvSpPr>
            <p:spPr bwMode="auto">
              <a:xfrm flipV="1">
                <a:off x="3497" y="5821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Line 613"/>
              <p:cNvSpPr>
                <a:spLocks noChangeShapeType="1"/>
              </p:cNvSpPr>
              <p:nvPr/>
            </p:nvSpPr>
            <p:spPr bwMode="auto">
              <a:xfrm>
                <a:off x="3363" y="4842"/>
                <a:ext cx="134" cy="97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Freeform 614"/>
              <p:cNvSpPr>
                <a:spLocks/>
              </p:cNvSpPr>
              <p:nvPr/>
            </p:nvSpPr>
            <p:spPr bwMode="auto">
              <a:xfrm>
                <a:off x="3195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6" name="Group 615"/>
            <p:cNvGrpSpPr>
              <a:grpSpLocks/>
            </p:cNvGrpSpPr>
            <p:nvPr/>
          </p:nvGrpSpPr>
          <p:grpSpPr bwMode="auto">
            <a:xfrm>
              <a:off x="3696" y="2208"/>
              <a:ext cx="1410" cy="1062"/>
              <a:chOff x="3195" y="2145"/>
              <a:chExt cx="4885" cy="5555"/>
            </a:xfrm>
          </p:grpSpPr>
          <p:sp>
            <p:nvSpPr>
              <p:cNvPr id="127" name="Line 616"/>
              <p:cNvSpPr>
                <a:spLocks noChangeShapeType="1"/>
              </p:cNvSpPr>
              <p:nvPr/>
            </p:nvSpPr>
            <p:spPr bwMode="auto">
              <a:xfrm flipH="1">
                <a:off x="4252" y="2929"/>
                <a:ext cx="116" cy="358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Line 617"/>
              <p:cNvSpPr>
                <a:spLocks noChangeShapeType="1"/>
              </p:cNvSpPr>
              <p:nvPr/>
            </p:nvSpPr>
            <p:spPr bwMode="auto">
              <a:xfrm>
                <a:off x="4535" y="3032"/>
                <a:ext cx="155" cy="396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Line 618"/>
              <p:cNvSpPr>
                <a:spLocks noChangeShapeType="1"/>
              </p:cNvSpPr>
              <p:nvPr/>
            </p:nvSpPr>
            <p:spPr bwMode="auto">
              <a:xfrm>
                <a:off x="3934" y="3931"/>
                <a:ext cx="150" cy="258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Line 619"/>
              <p:cNvSpPr>
                <a:spLocks noChangeShapeType="1"/>
              </p:cNvSpPr>
              <p:nvPr/>
            </p:nvSpPr>
            <p:spPr bwMode="auto">
              <a:xfrm flipH="1">
                <a:off x="3665" y="3805"/>
                <a:ext cx="136" cy="201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620"/>
              <p:cNvSpPr>
                <a:spLocks noChangeShapeType="1"/>
              </p:cNvSpPr>
              <p:nvPr/>
            </p:nvSpPr>
            <p:spPr bwMode="auto">
              <a:xfrm flipH="1">
                <a:off x="4858" y="2641"/>
                <a:ext cx="77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621"/>
              <p:cNvSpPr>
                <a:spLocks noChangeShapeType="1"/>
              </p:cNvSpPr>
              <p:nvPr/>
            </p:nvSpPr>
            <p:spPr bwMode="auto">
              <a:xfrm>
                <a:off x="5115" y="2710"/>
                <a:ext cx="168" cy="459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622"/>
              <p:cNvSpPr>
                <a:spLocks noChangeShapeType="1"/>
              </p:cNvSpPr>
              <p:nvPr/>
            </p:nvSpPr>
            <p:spPr bwMode="auto">
              <a:xfrm flipH="1">
                <a:off x="5451" y="2537"/>
                <a:ext cx="90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623"/>
              <p:cNvSpPr>
                <a:spLocks noChangeShapeType="1"/>
              </p:cNvSpPr>
              <p:nvPr/>
            </p:nvSpPr>
            <p:spPr bwMode="auto">
              <a:xfrm>
                <a:off x="5708" y="2537"/>
                <a:ext cx="168" cy="477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624"/>
              <p:cNvSpPr>
                <a:spLocks noChangeShapeType="1"/>
              </p:cNvSpPr>
              <p:nvPr/>
            </p:nvSpPr>
            <p:spPr bwMode="auto">
              <a:xfrm flipH="1">
                <a:off x="6044" y="2641"/>
                <a:ext cx="90" cy="46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625"/>
              <p:cNvSpPr>
                <a:spLocks noChangeShapeType="1"/>
              </p:cNvSpPr>
              <p:nvPr/>
            </p:nvSpPr>
            <p:spPr bwMode="auto">
              <a:xfrm>
                <a:off x="6301" y="2641"/>
                <a:ext cx="129" cy="435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626"/>
              <p:cNvSpPr>
                <a:spLocks noChangeShapeType="1"/>
              </p:cNvSpPr>
              <p:nvPr/>
            </p:nvSpPr>
            <p:spPr bwMode="auto">
              <a:xfrm flipV="1">
                <a:off x="6598" y="2929"/>
                <a:ext cx="116" cy="406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627"/>
              <p:cNvSpPr>
                <a:spLocks noChangeShapeType="1"/>
              </p:cNvSpPr>
              <p:nvPr/>
            </p:nvSpPr>
            <p:spPr bwMode="auto">
              <a:xfrm>
                <a:off x="6881" y="3032"/>
                <a:ext cx="181" cy="337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628"/>
              <p:cNvSpPr>
                <a:spLocks noChangeShapeType="1"/>
              </p:cNvSpPr>
              <p:nvPr/>
            </p:nvSpPr>
            <p:spPr bwMode="auto">
              <a:xfrm flipH="1">
                <a:off x="7229" y="3805"/>
                <a:ext cx="65" cy="260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Line 629"/>
              <p:cNvSpPr>
                <a:spLocks noChangeShapeType="1"/>
              </p:cNvSpPr>
              <p:nvPr/>
            </p:nvSpPr>
            <p:spPr bwMode="auto">
              <a:xfrm>
                <a:off x="7461" y="3816"/>
                <a:ext cx="155" cy="186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Line 630"/>
              <p:cNvSpPr>
                <a:spLocks noChangeShapeType="1"/>
              </p:cNvSpPr>
              <p:nvPr/>
            </p:nvSpPr>
            <p:spPr bwMode="auto">
              <a:xfrm flipH="1">
                <a:off x="7809" y="4842"/>
                <a:ext cx="103" cy="85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631"/>
              <p:cNvSpPr>
                <a:spLocks/>
              </p:cNvSpPr>
              <p:nvPr/>
            </p:nvSpPr>
            <p:spPr bwMode="auto">
              <a:xfrm>
                <a:off x="5515" y="2145"/>
                <a:ext cx="193" cy="392"/>
              </a:xfrm>
              <a:custGeom>
                <a:avLst/>
                <a:gdLst>
                  <a:gd name="T0" fmla="*/ 0 w 195"/>
                  <a:gd name="T1" fmla="*/ 292 h 510"/>
                  <a:gd name="T2" fmla="*/ 103 w 195"/>
                  <a:gd name="T3" fmla="*/ 0 h 510"/>
                  <a:gd name="T4" fmla="*/ 176 w 195"/>
                  <a:gd name="T5" fmla="*/ 204 h 510"/>
                  <a:gd name="T6" fmla="*/ 191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632"/>
              <p:cNvSpPr>
                <a:spLocks/>
              </p:cNvSpPr>
              <p:nvPr/>
            </p:nvSpPr>
            <p:spPr bwMode="auto">
              <a:xfrm>
                <a:off x="5541" y="2145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633"/>
              <p:cNvSpPr>
                <a:spLocks/>
              </p:cNvSpPr>
              <p:nvPr/>
            </p:nvSpPr>
            <p:spPr bwMode="auto">
              <a:xfrm>
                <a:off x="6134" y="224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634"/>
              <p:cNvSpPr>
                <a:spLocks/>
              </p:cNvSpPr>
              <p:nvPr/>
            </p:nvSpPr>
            <p:spPr bwMode="auto">
              <a:xfrm>
                <a:off x="6714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635"/>
              <p:cNvSpPr>
                <a:spLocks/>
              </p:cNvSpPr>
              <p:nvPr/>
            </p:nvSpPr>
            <p:spPr bwMode="auto">
              <a:xfrm>
                <a:off x="4368" y="2641"/>
                <a:ext cx="167" cy="391"/>
              </a:xfrm>
              <a:custGeom>
                <a:avLst/>
                <a:gdLst>
                  <a:gd name="T0" fmla="*/ 0 w 195"/>
                  <a:gd name="T1" fmla="*/ 291 h 510"/>
                  <a:gd name="T2" fmla="*/ 77 w 195"/>
                  <a:gd name="T3" fmla="*/ 0 h 510"/>
                  <a:gd name="T4" fmla="*/ 132 w 195"/>
                  <a:gd name="T5" fmla="*/ 203 h 510"/>
                  <a:gd name="T6" fmla="*/ 143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636"/>
              <p:cNvSpPr>
                <a:spLocks/>
              </p:cNvSpPr>
              <p:nvPr/>
            </p:nvSpPr>
            <p:spPr bwMode="auto">
              <a:xfrm>
                <a:off x="7294" y="3424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637"/>
              <p:cNvSpPr>
                <a:spLocks/>
              </p:cNvSpPr>
              <p:nvPr/>
            </p:nvSpPr>
            <p:spPr bwMode="auto">
              <a:xfrm>
                <a:off x="7912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638"/>
              <p:cNvSpPr>
                <a:spLocks/>
              </p:cNvSpPr>
              <p:nvPr/>
            </p:nvSpPr>
            <p:spPr bwMode="auto">
              <a:xfrm>
                <a:off x="4935" y="231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639"/>
              <p:cNvSpPr>
                <a:spLocks/>
              </p:cNvSpPr>
              <p:nvPr/>
            </p:nvSpPr>
            <p:spPr bwMode="auto">
              <a:xfrm flipV="1">
                <a:off x="4084" y="6513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640"/>
              <p:cNvSpPr>
                <a:spLocks/>
              </p:cNvSpPr>
              <p:nvPr/>
            </p:nvSpPr>
            <p:spPr bwMode="auto">
              <a:xfrm flipV="1">
                <a:off x="469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641"/>
              <p:cNvSpPr>
                <a:spLocks/>
              </p:cNvSpPr>
              <p:nvPr/>
            </p:nvSpPr>
            <p:spPr bwMode="auto">
              <a:xfrm flipV="1">
                <a:off x="5283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642"/>
              <p:cNvSpPr>
                <a:spLocks/>
              </p:cNvSpPr>
              <p:nvPr/>
            </p:nvSpPr>
            <p:spPr bwMode="auto">
              <a:xfrm flipV="1">
                <a:off x="5876" y="7308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643"/>
              <p:cNvSpPr>
                <a:spLocks/>
              </p:cNvSpPr>
              <p:nvPr/>
            </p:nvSpPr>
            <p:spPr bwMode="auto">
              <a:xfrm flipV="1">
                <a:off x="6430" y="6997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644"/>
              <p:cNvSpPr>
                <a:spLocks/>
              </p:cNvSpPr>
              <p:nvPr/>
            </p:nvSpPr>
            <p:spPr bwMode="auto">
              <a:xfrm flipV="1">
                <a:off x="7642" y="5683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645"/>
              <p:cNvSpPr>
                <a:spLocks/>
              </p:cNvSpPr>
              <p:nvPr/>
            </p:nvSpPr>
            <p:spPr bwMode="auto">
              <a:xfrm flipV="1">
                <a:off x="7062" y="6409"/>
                <a:ext cx="167" cy="392"/>
              </a:xfrm>
              <a:custGeom>
                <a:avLst/>
                <a:gdLst>
                  <a:gd name="T0" fmla="*/ 0 w 195"/>
                  <a:gd name="T1" fmla="*/ 292 h 510"/>
                  <a:gd name="T2" fmla="*/ 77 w 195"/>
                  <a:gd name="T3" fmla="*/ 0 h 510"/>
                  <a:gd name="T4" fmla="*/ 132 w 195"/>
                  <a:gd name="T5" fmla="*/ 204 h 510"/>
                  <a:gd name="T6" fmla="*/ 143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Freeform 646"/>
              <p:cNvSpPr>
                <a:spLocks/>
              </p:cNvSpPr>
              <p:nvPr/>
            </p:nvSpPr>
            <p:spPr bwMode="auto">
              <a:xfrm>
                <a:off x="3766" y="3540"/>
                <a:ext cx="168" cy="391"/>
              </a:xfrm>
              <a:custGeom>
                <a:avLst/>
                <a:gdLst>
                  <a:gd name="T0" fmla="*/ 0 w 195"/>
                  <a:gd name="T1" fmla="*/ 291 h 510"/>
                  <a:gd name="T2" fmla="*/ 78 w 195"/>
                  <a:gd name="T3" fmla="*/ 0 h 510"/>
                  <a:gd name="T4" fmla="*/ 134 w 195"/>
                  <a:gd name="T5" fmla="*/ 203 h 510"/>
                  <a:gd name="T6" fmla="*/ 145 w 195"/>
                  <a:gd name="T7" fmla="*/ 300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Freeform 647"/>
              <p:cNvSpPr>
                <a:spLocks/>
              </p:cNvSpPr>
              <p:nvPr/>
            </p:nvSpPr>
            <p:spPr bwMode="auto">
              <a:xfrm flipV="1">
                <a:off x="3497" y="5821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648"/>
              <p:cNvSpPr>
                <a:spLocks noChangeShapeType="1"/>
              </p:cNvSpPr>
              <p:nvPr/>
            </p:nvSpPr>
            <p:spPr bwMode="auto">
              <a:xfrm>
                <a:off x="3363" y="4842"/>
                <a:ext cx="134" cy="97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Freeform 649"/>
              <p:cNvSpPr>
                <a:spLocks/>
              </p:cNvSpPr>
              <p:nvPr/>
            </p:nvSpPr>
            <p:spPr bwMode="auto">
              <a:xfrm>
                <a:off x="3195" y="4450"/>
                <a:ext cx="168" cy="392"/>
              </a:xfrm>
              <a:custGeom>
                <a:avLst/>
                <a:gdLst>
                  <a:gd name="T0" fmla="*/ 0 w 195"/>
                  <a:gd name="T1" fmla="*/ 292 h 510"/>
                  <a:gd name="T2" fmla="*/ 78 w 195"/>
                  <a:gd name="T3" fmla="*/ 0 h 510"/>
                  <a:gd name="T4" fmla="*/ 134 w 195"/>
                  <a:gd name="T5" fmla="*/ 204 h 510"/>
                  <a:gd name="T6" fmla="*/ 145 w 195"/>
                  <a:gd name="T7" fmla="*/ 301 h 5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510"/>
                  <a:gd name="T14" fmla="*/ 195 w 195"/>
                  <a:gd name="T15" fmla="*/ 510 h 5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510">
                    <a:moveTo>
                      <a:pt x="0" y="495"/>
                    </a:moveTo>
                    <a:cubicBezTo>
                      <a:pt x="19" y="346"/>
                      <a:pt x="22" y="125"/>
                      <a:pt x="105" y="0"/>
                    </a:cubicBezTo>
                    <a:cubicBezTo>
                      <a:pt x="172" y="101"/>
                      <a:pt x="142" y="231"/>
                      <a:pt x="180" y="345"/>
                    </a:cubicBezTo>
                    <a:cubicBezTo>
                      <a:pt x="185" y="400"/>
                      <a:pt x="195" y="510"/>
                      <a:pt x="195" y="510"/>
                    </a:cubicBezTo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97" name="Line 366"/>
          <p:cNvSpPr>
            <a:spLocks noChangeShapeType="1"/>
          </p:cNvSpPr>
          <p:nvPr/>
        </p:nvSpPr>
        <p:spPr bwMode="auto">
          <a:xfrm>
            <a:off x="5908902" y="1598712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98" name="Line 438"/>
          <p:cNvSpPr>
            <a:spLocks noChangeShapeType="1"/>
          </p:cNvSpPr>
          <p:nvPr/>
        </p:nvSpPr>
        <p:spPr bwMode="auto">
          <a:xfrm flipV="1">
            <a:off x="7010400" y="1340768"/>
            <a:ext cx="0" cy="2086744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1848376" y="5636993"/>
            <a:ext cx="544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巨視的な系なのに、ひとつの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波動関数による状態記述</a:t>
            </a:r>
          </a:p>
        </p:txBody>
      </p:sp>
      <p:sp>
        <p:nvSpPr>
          <p:cNvPr id="300" name="Oval 3"/>
          <p:cNvSpPr>
            <a:spLocks noChangeArrowheads="1"/>
          </p:cNvSpPr>
          <p:nvPr/>
        </p:nvSpPr>
        <p:spPr bwMode="auto">
          <a:xfrm>
            <a:off x="1712233" y="1857400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01" name="Line 4"/>
          <p:cNvSpPr>
            <a:spLocks noChangeShapeType="1"/>
          </p:cNvSpPr>
          <p:nvPr/>
        </p:nvSpPr>
        <p:spPr bwMode="auto">
          <a:xfrm>
            <a:off x="2093233" y="2086000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02" name="Oval 5"/>
          <p:cNvSpPr>
            <a:spLocks noChangeArrowheads="1"/>
          </p:cNvSpPr>
          <p:nvPr/>
        </p:nvSpPr>
        <p:spPr bwMode="auto">
          <a:xfrm>
            <a:off x="1718385" y="2599184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03" name="Line 6"/>
          <p:cNvSpPr>
            <a:spLocks noChangeShapeType="1"/>
          </p:cNvSpPr>
          <p:nvPr/>
        </p:nvSpPr>
        <p:spPr bwMode="auto">
          <a:xfrm>
            <a:off x="2099385" y="2827784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04" name="Oval 3"/>
          <p:cNvSpPr>
            <a:spLocks noChangeArrowheads="1"/>
          </p:cNvSpPr>
          <p:nvPr/>
        </p:nvSpPr>
        <p:spPr bwMode="auto">
          <a:xfrm>
            <a:off x="2740089" y="1857400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05" name="Line 4"/>
          <p:cNvSpPr>
            <a:spLocks noChangeShapeType="1"/>
          </p:cNvSpPr>
          <p:nvPr/>
        </p:nvSpPr>
        <p:spPr bwMode="auto">
          <a:xfrm>
            <a:off x="3121089" y="2086000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06" name="Oval 5"/>
          <p:cNvSpPr>
            <a:spLocks noChangeArrowheads="1"/>
          </p:cNvSpPr>
          <p:nvPr/>
        </p:nvSpPr>
        <p:spPr bwMode="auto">
          <a:xfrm>
            <a:off x="2746241" y="2599184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07" name="Line 6"/>
          <p:cNvSpPr>
            <a:spLocks noChangeShapeType="1"/>
          </p:cNvSpPr>
          <p:nvPr/>
        </p:nvSpPr>
        <p:spPr bwMode="auto">
          <a:xfrm>
            <a:off x="3127241" y="2827784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5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ビット自己相関器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7140" y="5832934"/>
            <a:ext cx="344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D</a:t>
            </a:r>
            <a:r>
              <a:rPr kumimoji="1" lang="en-US" altLang="ja-JP" sz="2800" baseline="-25000" dirty="0" err="1" smtClean="0"/>
              <a:t>n</a:t>
            </a:r>
            <a:r>
              <a:rPr kumimoji="1" lang="en-US" altLang="ja-JP" sz="2800" dirty="0" smtClean="0"/>
              <a:t> : Delay Flip-Flop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0488" y="141277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Clock </a:t>
            </a:r>
            <a:r>
              <a:rPr kumimoji="1" lang="en-US" altLang="ja-JP" sz="2800" dirty="0" smtClean="0"/>
              <a:t>signal</a:t>
            </a: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interval : 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52820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(8</a:t>
            </a:r>
            <a:r>
              <a:rPr lang="en-US" altLang="ja-JP" sz="2800" i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52820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(6</a:t>
            </a:r>
            <a:r>
              <a:rPr lang="en-US" altLang="ja-JP" sz="2800" i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52628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(4</a:t>
            </a:r>
            <a:r>
              <a:rPr lang="en-US" altLang="ja-JP" sz="2800" i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7975" y="525671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(2</a:t>
            </a:r>
            <a:r>
              <a:rPr lang="en-US" altLang="ja-JP" sz="2800" i="1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10" name="図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" y="1827572"/>
            <a:ext cx="8667061" cy="3725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1-bit </a:t>
            </a:r>
            <a:r>
              <a:rPr kumimoji="1" lang="ja-JP" altLang="en-US" dirty="0" smtClean="0"/>
              <a:t>自己相関器設計結果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50035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2060848"/>
            <a:ext cx="2667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ゼロスキュークロッキング：高速だが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回路規模大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4422132"/>
            <a:ext cx="2667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ブランチ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クロッキング：速度は劣るが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回路規模小</a:t>
            </a:r>
          </a:p>
        </p:txBody>
      </p:sp>
    </p:spTree>
    <p:extLst>
      <p:ext uri="{BB962C8B-B14F-4D97-AF65-F5344CB8AC3E}">
        <p14:creationId xmlns:p14="http://schemas.microsoft.com/office/powerpoint/2010/main" val="20483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複数ビット</a:t>
            </a:r>
            <a:r>
              <a:rPr kumimoji="1" lang="en-US" altLang="ja-JP" dirty="0" smtClean="0"/>
              <a:t>AD</a:t>
            </a:r>
            <a:r>
              <a:rPr kumimoji="1" lang="ja-JP" altLang="en-US" dirty="0" smtClean="0"/>
              <a:t>コンバータ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147" y="1196752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1-bit A/D converter</a:t>
            </a:r>
            <a:endParaRPr kumimoji="1" lang="ja-JP" alt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" y="1693490"/>
            <a:ext cx="3619918" cy="19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矢印 4"/>
          <p:cNvSpPr/>
          <p:nvPr/>
        </p:nvSpPr>
        <p:spPr>
          <a:xfrm rot="16200000">
            <a:off x="4109662" y="2443211"/>
            <a:ext cx="32566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" y="3834754"/>
            <a:ext cx="3600400" cy="18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矢印 6"/>
          <p:cNvSpPr/>
          <p:nvPr/>
        </p:nvSpPr>
        <p:spPr>
          <a:xfrm rot="16200000">
            <a:off x="4109662" y="4642605"/>
            <a:ext cx="32566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36497" y="2361621"/>
            <a:ext cx="44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0 0 0 1 1 1 0 0 0 1 1 1</a:t>
            </a:r>
            <a:r>
              <a:rPr lang="en-US" altLang="ja-JP" sz="2800" dirty="0" smtClean="0"/>
              <a:t>……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2512" y="4277891"/>
            <a:ext cx="4656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01 00 01 10 11 10 01</a:t>
            </a:r>
          </a:p>
          <a:p>
            <a:pPr algn="ctr"/>
            <a:r>
              <a:rPr kumimoji="1" lang="en-US" altLang="ja-JP" sz="2800" dirty="0" smtClean="0"/>
              <a:t> 00 01 10 11 10 </a:t>
            </a:r>
            <a:r>
              <a:rPr lang="en-US" altLang="ja-JP" sz="2800" dirty="0" smtClean="0"/>
              <a:t>……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2147" y="3495668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2-bit A/D converter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567513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複数ビット</a:t>
            </a:r>
            <a:r>
              <a:rPr lang="en-US" altLang="ja-JP" sz="3200" dirty="0" smtClean="0"/>
              <a:t>AD</a:t>
            </a:r>
            <a:r>
              <a:rPr lang="ja-JP" altLang="en-US" sz="3200" dirty="0" smtClean="0"/>
              <a:t>コンバータに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対応できる自己相関器の設計</a:t>
            </a:r>
            <a:endParaRPr kumimoji="1"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53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2-bit </a:t>
            </a:r>
            <a:r>
              <a:rPr lang="en-US" altLang="ja-JP" dirty="0" smtClean="0"/>
              <a:t>AD</a:t>
            </a:r>
            <a:r>
              <a:rPr lang="ja-JP" altLang="en-US" dirty="0"/>
              <a:t>コンバータ用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自己</a:t>
            </a:r>
            <a:r>
              <a:rPr lang="ja-JP" altLang="en-US" dirty="0" smtClean="0"/>
              <a:t>相関器の設計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5" y="2096568"/>
            <a:ext cx="2682823" cy="253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6568"/>
            <a:ext cx="2686656" cy="25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2339752" y="4797152"/>
            <a:ext cx="5184576" cy="1872208"/>
            <a:chOff x="2843808" y="4797152"/>
            <a:chExt cx="5184576" cy="1872208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9912013"/>
                </p:ext>
              </p:extLst>
            </p:nvPr>
          </p:nvGraphicFramePr>
          <p:xfrm>
            <a:off x="2874963" y="4911725"/>
            <a:ext cx="5143500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0" name="数式" r:id="rId5" imgW="2336760" imgH="507960" progId="Equation.3">
                    <p:embed/>
                  </p:oleObj>
                </mc:Choice>
                <mc:Fallback>
                  <p:oleObj name="数式" r:id="rId5" imgW="233676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4963" y="4911725"/>
                          <a:ext cx="5143500" cy="1117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166052"/>
                </p:ext>
              </p:extLst>
            </p:nvPr>
          </p:nvGraphicFramePr>
          <p:xfrm>
            <a:off x="2889250" y="6064250"/>
            <a:ext cx="173355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1" name="数式" r:id="rId7" imgW="787320" imgH="228600" progId="Equation.3">
                    <p:embed/>
                  </p:oleObj>
                </mc:Choice>
                <mc:Fallback>
                  <p:oleObj name="数式" r:id="rId7" imgW="787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0" y="6064250"/>
                          <a:ext cx="173355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正方形/長方形 7"/>
            <p:cNvSpPr/>
            <p:nvPr/>
          </p:nvSpPr>
          <p:spPr>
            <a:xfrm>
              <a:off x="2843808" y="4797152"/>
              <a:ext cx="5184576" cy="1872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5496" y="1571441"/>
            <a:ext cx="4375239" cy="533720"/>
            <a:chOff x="235973" y="1571441"/>
            <a:chExt cx="3839955" cy="533720"/>
          </a:xfrm>
        </p:grpSpPr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583087"/>
                </p:ext>
              </p:extLst>
            </p:nvPr>
          </p:nvGraphicFramePr>
          <p:xfrm>
            <a:off x="3637778" y="1573348"/>
            <a:ext cx="438150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2" name="数式" r:id="rId9" imgW="177480" imgH="215640" progId="Equation.3">
                    <p:embed/>
                  </p:oleObj>
                </mc:Choice>
                <mc:Fallback>
                  <p:oleObj name="数式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7778" y="1573348"/>
                          <a:ext cx="438150" cy="53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正方形/長方形 10"/>
            <p:cNvSpPr/>
            <p:nvPr/>
          </p:nvSpPr>
          <p:spPr>
            <a:xfrm>
              <a:off x="235973" y="1571441"/>
              <a:ext cx="36159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 smtClean="0"/>
                <a:t>・ </a:t>
              </a:r>
              <a:r>
                <a:rPr lang="en-US" altLang="ja-JP" sz="2800" dirty="0" smtClean="0"/>
                <a:t>The Karnaugh map of </a:t>
              </a:r>
              <a:endParaRPr lang="en-US" altLang="ja-JP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680547" y="1565418"/>
            <a:ext cx="4427957" cy="580814"/>
            <a:chOff x="4614052" y="1573348"/>
            <a:chExt cx="3543939" cy="580814"/>
          </a:xfrm>
        </p:grpSpPr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734910"/>
                </p:ext>
              </p:extLst>
            </p:nvPr>
          </p:nvGraphicFramePr>
          <p:xfrm>
            <a:off x="7688091" y="1590600"/>
            <a:ext cx="469900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3" name="数式" r:id="rId11" imgW="190440" imgH="228600" progId="Equation.3">
                    <p:embed/>
                  </p:oleObj>
                </mc:Choice>
                <mc:Fallback>
                  <p:oleObj name="数式" r:id="rId11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8091" y="1590600"/>
                          <a:ext cx="469900" cy="563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正方形/長方形 13"/>
            <p:cNvSpPr/>
            <p:nvPr/>
          </p:nvSpPr>
          <p:spPr>
            <a:xfrm>
              <a:off x="4614052" y="1573348"/>
              <a:ext cx="35439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 smtClean="0"/>
                <a:t>・ </a:t>
              </a:r>
              <a:r>
                <a:rPr lang="en-US" altLang="ja-JP" sz="2800" dirty="0" smtClean="0"/>
                <a:t>The Karnaugh map of </a:t>
              </a:r>
              <a:endParaRPr lang="en-US" altLang="ja-JP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2-bit AD</a:t>
            </a:r>
            <a:r>
              <a:rPr lang="ja-JP" altLang="en-US" dirty="0"/>
              <a:t>コンバータ用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自己相関器の設計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22" y="1052736"/>
            <a:ext cx="3219450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07504" y="1484784"/>
            <a:ext cx="5184576" cy="1872208"/>
            <a:chOff x="2843808" y="4797152"/>
            <a:chExt cx="5184576" cy="1872208"/>
          </a:xfrm>
        </p:grpSpPr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792377"/>
                </p:ext>
              </p:extLst>
            </p:nvPr>
          </p:nvGraphicFramePr>
          <p:xfrm>
            <a:off x="2874963" y="4911725"/>
            <a:ext cx="5143500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94" name="数式" r:id="rId4" imgW="2336760" imgH="507960" progId="Equation.3">
                    <p:embed/>
                  </p:oleObj>
                </mc:Choice>
                <mc:Fallback>
                  <p:oleObj name="数式" r:id="rId4" imgW="2336760" imgH="507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74963" y="4911725"/>
                          <a:ext cx="5143500" cy="1117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0827641"/>
                </p:ext>
              </p:extLst>
            </p:nvPr>
          </p:nvGraphicFramePr>
          <p:xfrm>
            <a:off x="2889250" y="6064250"/>
            <a:ext cx="173355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95" name="数式" r:id="rId6" imgW="787320" imgH="228600" progId="Equation.3">
                    <p:embed/>
                  </p:oleObj>
                </mc:Choice>
                <mc:Fallback>
                  <p:oleObj name="数式" r:id="rId6" imgW="787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0" y="6064250"/>
                          <a:ext cx="173355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正方形/長方形 6"/>
            <p:cNvSpPr/>
            <p:nvPr/>
          </p:nvSpPr>
          <p:spPr>
            <a:xfrm>
              <a:off x="2843808" y="4797152"/>
              <a:ext cx="5184576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6962541" y="4123202"/>
            <a:ext cx="360040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5986120" y="4123202"/>
            <a:ext cx="97642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5986120" y="4123202"/>
            <a:ext cx="0" cy="15380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986120" y="5641259"/>
            <a:ext cx="2520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8508461" y="4113207"/>
            <a:ext cx="0" cy="15380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357085" y="4119097"/>
            <a:ext cx="115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927160" y="4113208"/>
            <a:ext cx="0" cy="39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351459" y="4113100"/>
            <a:ext cx="0" cy="39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904908" y="4515120"/>
            <a:ext cx="45217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23527" y="3566119"/>
            <a:ext cx="360040" cy="35160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3567" y="3480313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: The calculation part of </a:t>
            </a:r>
            <a:endParaRPr lang="en-US" altLang="ja-JP" sz="28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836173"/>
              </p:ext>
            </p:extLst>
          </p:nvPr>
        </p:nvGraphicFramePr>
        <p:xfrm>
          <a:off x="4572000" y="3483238"/>
          <a:ext cx="436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6" name="数式" r:id="rId8" imgW="177480" imgH="215640" progId="Equation.3">
                  <p:embed/>
                </p:oleObj>
              </mc:Choice>
              <mc:Fallback>
                <p:oleObj name="数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83238"/>
                        <a:ext cx="4365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323528" y="4032951"/>
            <a:ext cx="360040" cy="3516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3568" y="3947145"/>
            <a:ext cx="3960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: The calculation part of </a:t>
            </a:r>
            <a:endParaRPr lang="en-US" altLang="ja-JP" sz="2800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54465"/>
              </p:ext>
            </p:extLst>
          </p:nvPr>
        </p:nvGraphicFramePr>
        <p:xfrm>
          <a:off x="4557713" y="3947145"/>
          <a:ext cx="466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7" name="数式" r:id="rId10" imgW="190440" imgH="228600" progId="Equation.3">
                  <p:embed/>
                </p:oleObj>
              </mc:Choice>
              <mc:Fallback>
                <p:oleObj name="数式" r:id="rId1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947145"/>
                        <a:ext cx="4667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971600" y="4630364"/>
            <a:ext cx="4007846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JJ</a:t>
            </a:r>
            <a:r>
              <a:rPr lang="ja-JP" altLang="en-US" sz="2400" dirty="0" smtClean="0"/>
              <a:t>数</a:t>
            </a:r>
            <a:r>
              <a:rPr lang="en-US" altLang="ja-JP" sz="2400" dirty="0" smtClean="0"/>
              <a:t>: 527</a:t>
            </a:r>
          </a:p>
          <a:p>
            <a:pPr algn="ctr"/>
            <a:r>
              <a:rPr lang="ja-JP" altLang="en-US" sz="2400" dirty="0" smtClean="0"/>
              <a:t>面積</a:t>
            </a:r>
            <a:r>
              <a:rPr lang="en-US" altLang="ja-JP" sz="2400" dirty="0" smtClean="0"/>
              <a:t>: 0.60 mm×0.45 mm</a:t>
            </a:r>
            <a:endParaRPr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7" y="5709801"/>
            <a:ext cx="417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フィードバックなし</a:t>
            </a:r>
          </a:p>
        </p:txBody>
      </p:sp>
      <p:sp>
        <p:nvSpPr>
          <p:cNvPr id="25" name="右矢印 24"/>
          <p:cNvSpPr/>
          <p:nvPr/>
        </p:nvSpPr>
        <p:spPr bwMode="auto">
          <a:xfrm>
            <a:off x="766035" y="6351840"/>
            <a:ext cx="637613" cy="398239"/>
          </a:xfrm>
          <a:prstGeom prst="right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03648" y="6237312"/>
            <a:ext cx="540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多ビット化による速度低下なし</a:t>
            </a:r>
          </a:p>
        </p:txBody>
      </p:sp>
    </p:spTree>
    <p:extLst>
      <p:ext uri="{BB962C8B-B14F-4D97-AF65-F5344CB8AC3E}">
        <p14:creationId xmlns:p14="http://schemas.microsoft.com/office/powerpoint/2010/main" val="33772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解析用回路まとめ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19168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/>
              <a:t>データは</a:t>
            </a:r>
            <a:r>
              <a:rPr lang="ja-JP" altLang="en-US" sz="3200" dirty="0" smtClean="0"/>
              <a:t>整数型、</a:t>
            </a:r>
            <a:r>
              <a:rPr lang="en-US" altLang="ja-JP" sz="3200" dirty="0" smtClean="0"/>
              <a:t>4</a:t>
            </a:r>
            <a:r>
              <a:rPr lang="ja-JP" altLang="en-US" sz="3200" dirty="0" smtClean="0"/>
              <a:t>ビット（</a:t>
            </a:r>
            <a:r>
              <a:rPr lang="en-US" altLang="ja-JP" sz="3200" dirty="0" smtClean="0"/>
              <a:t>16 LSB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バタフライユニット</a:t>
            </a:r>
            <a:r>
              <a:rPr lang="en-US" altLang="ja-JP" sz="3200" dirty="0" smtClean="0"/>
              <a:t>50 GHz</a:t>
            </a:r>
            <a:r>
              <a:rPr lang="ja-JP" altLang="en-US" sz="3200" dirty="0" smtClean="0"/>
              <a:t>動作実証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今後は</a:t>
            </a:r>
            <a:r>
              <a:rPr lang="en-US" altLang="ja-JP" sz="3200" dirty="0" smtClean="0"/>
              <a:t>FFT</a:t>
            </a:r>
            <a:r>
              <a:rPr lang="ja-JP" altLang="en-US" sz="3200" dirty="0" smtClean="0"/>
              <a:t>プロセッサ全体の実証へ</a:t>
            </a:r>
            <a:endParaRPr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1285852"/>
            <a:ext cx="288032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FFT</a:t>
            </a:r>
            <a:r>
              <a:rPr kumimoji="1" lang="ja-JP" altLang="en-US" sz="3200" dirty="0" smtClean="0"/>
              <a:t>プロセッサ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852337"/>
            <a:ext cx="230425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自己相関器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500409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en-US" altLang="ja-JP" sz="3200" dirty="0" smtClean="0"/>
              <a:t>50 </a:t>
            </a:r>
            <a:r>
              <a:rPr lang="en-US" altLang="ja-JP" sz="3200" dirty="0" smtClean="0"/>
              <a:t>GHz</a:t>
            </a:r>
            <a:r>
              <a:rPr lang="ja-JP" altLang="en-US" sz="3200" dirty="0" smtClean="0"/>
              <a:t>を超える動作が可能</a:t>
            </a:r>
            <a:endParaRPr lang="en-US" altLang="ja-JP" sz="32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多ビット入力にも</a:t>
            </a:r>
            <a:r>
              <a:rPr lang="ja-JP" altLang="en-US" sz="3200" dirty="0" smtClean="0"/>
              <a:t>対応可</a:t>
            </a:r>
            <a:endParaRPr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6514" y="601257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課題は拡張性と実装</a:t>
            </a:r>
          </a:p>
        </p:txBody>
      </p:sp>
    </p:spTree>
    <p:extLst>
      <p:ext uri="{BB962C8B-B14F-4D97-AF65-F5344CB8AC3E}">
        <p14:creationId xmlns:p14="http://schemas.microsoft.com/office/powerpoint/2010/main" val="3024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天文分野応用への課題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416816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室温回路</a:t>
            </a:r>
            <a:r>
              <a:rPr kumimoji="1" lang="ja-JP" altLang="en-US" sz="3200" dirty="0" smtClean="0"/>
              <a:t>との配線数制限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/>
              <a:t>帯域</a:t>
            </a:r>
            <a:r>
              <a:rPr kumimoji="1" lang="ja-JP" altLang="en-US" sz="3200" dirty="0" smtClean="0"/>
              <a:t>は</a:t>
            </a:r>
            <a:r>
              <a:rPr kumimoji="1" lang="en-US" altLang="ja-JP" sz="3200" dirty="0" smtClean="0"/>
              <a:t>10 </a:t>
            </a:r>
            <a:r>
              <a:rPr kumimoji="1" lang="en-US" altLang="ja-JP" sz="3200" dirty="0" err="1" smtClean="0"/>
              <a:t>Gbps</a:t>
            </a:r>
            <a:r>
              <a:rPr kumimoji="1" lang="en-US" altLang="ja-JP" sz="3200" dirty="0" smtClean="0"/>
              <a:t>/channel</a:t>
            </a:r>
            <a:r>
              <a:rPr kumimoji="1" lang="ja-JP" altLang="en-US" sz="3200" dirty="0" smtClean="0"/>
              <a:t>程度</a:t>
            </a:r>
            <a:endParaRPr kumimoji="1" lang="ja-JP" altLang="en-US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2053" y="1285852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いずれの回路でも</a:t>
            </a:r>
            <a:r>
              <a:rPr lang="en-US" altLang="ja-JP" sz="3200" dirty="0"/>
              <a:t>1000</a:t>
            </a:r>
            <a:r>
              <a:rPr lang="ja-JP" altLang="en-US" sz="3200" dirty="0"/>
              <a:t>ビット</a:t>
            </a:r>
            <a:r>
              <a:rPr lang="ja-JP" altLang="en-US" sz="3200" dirty="0" smtClean="0"/>
              <a:t>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1000</a:t>
            </a:r>
            <a:r>
              <a:rPr lang="ja-JP" altLang="en-US" sz="3200" dirty="0"/>
              <a:t>チャネル</a:t>
            </a:r>
            <a:r>
              <a:rPr lang="ja-JP" altLang="en-US" sz="3200" dirty="0" smtClean="0"/>
              <a:t>を超える</a:t>
            </a:r>
            <a:r>
              <a:rPr lang="ja-JP" altLang="en-US" sz="3200" dirty="0"/>
              <a:t>とき</a:t>
            </a:r>
            <a:r>
              <a:rPr lang="ja-JP" altLang="en-US" sz="3200" dirty="0" smtClean="0"/>
              <a:t>つい</a:t>
            </a:r>
            <a:endParaRPr kumimoji="1" lang="ja-JP" altLang="en-US" sz="3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2438115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回路作製プロセスの発展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（高</a:t>
            </a:r>
            <a:r>
              <a:rPr kumimoji="1" lang="en-US" altLang="ja-JP" sz="3200" dirty="0" smtClean="0"/>
              <a:t>J</a:t>
            </a:r>
            <a:r>
              <a:rPr kumimoji="1" lang="en-US" altLang="ja-JP" sz="3200" baseline="-25000" dirty="0" smtClean="0"/>
              <a:t>C</a:t>
            </a:r>
            <a:r>
              <a:rPr kumimoji="1" lang="ja-JP" altLang="en-US" sz="3200" dirty="0" smtClean="0"/>
              <a:t>化での高速化も）</a:t>
            </a:r>
            <a:endParaRPr kumimoji="1" lang="en-US" altLang="ja-JP" sz="3200" dirty="0" smtClean="0"/>
          </a:p>
          <a:p>
            <a:r>
              <a:rPr lang="en-US" altLang="ja-JP" sz="3200" dirty="0" err="1" smtClean="0"/>
              <a:t>NbN</a:t>
            </a:r>
            <a:r>
              <a:rPr lang="ja-JP" altLang="en-US" sz="3200" dirty="0" smtClean="0"/>
              <a:t>回路の開発</a:t>
            </a:r>
            <a:endParaRPr kumimoji="1" lang="ja-JP" altLang="en-US" sz="3200" dirty="0" smtClean="0"/>
          </a:p>
        </p:txBody>
      </p:sp>
      <p:sp>
        <p:nvSpPr>
          <p:cNvPr id="10" name="右矢印 9"/>
          <p:cNvSpPr/>
          <p:nvPr/>
        </p:nvSpPr>
        <p:spPr bwMode="auto">
          <a:xfrm>
            <a:off x="2341984" y="2911341"/>
            <a:ext cx="936104" cy="648235"/>
          </a:xfrm>
          <a:prstGeom prst="right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右矢印 10"/>
          <p:cNvSpPr/>
          <p:nvPr/>
        </p:nvSpPr>
        <p:spPr bwMode="auto">
          <a:xfrm>
            <a:off x="2341984" y="5445414"/>
            <a:ext cx="936104" cy="648235"/>
          </a:xfrm>
          <a:prstGeom prst="right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8088" y="530120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解析回路の高機能化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符号分割多重化で対応</a:t>
            </a:r>
          </a:p>
        </p:txBody>
      </p:sp>
    </p:spTree>
    <p:extLst>
      <p:ext uri="{BB962C8B-B14F-4D97-AF65-F5344CB8AC3E}">
        <p14:creationId xmlns:p14="http://schemas.microsoft.com/office/powerpoint/2010/main" val="38517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全体まとめ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102578"/>
            <a:ext cx="7200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天文用解析回路は</a:t>
            </a:r>
            <a:r>
              <a:rPr lang="en-US" altLang="ja-JP" sz="3200" dirty="0" smtClean="0"/>
              <a:t>SFQ</a:t>
            </a:r>
            <a:r>
              <a:rPr lang="ja-JP" altLang="en-US" sz="3200" dirty="0" smtClean="0"/>
              <a:t>回路の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有望な応用先</a:t>
            </a:r>
            <a:endParaRPr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lang="ja-JP" altLang="en-US" dirty="0" smtClean="0"/>
              <a:t>１方向のデータフロー</a:t>
            </a:r>
            <a:endParaRPr lang="en-US" altLang="ja-JP" dirty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lang="ja-JP" altLang="en-US" dirty="0" smtClean="0"/>
              <a:t>排他的論理和ゲート</a:t>
            </a:r>
            <a:r>
              <a:rPr lang="ja-JP" altLang="en-US" dirty="0" smtClean="0"/>
              <a:t>の有効利用</a:t>
            </a:r>
            <a:endParaRPr lang="en-US" altLang="ja-JP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endParaRPr lang="en-US" altLang="ja-JP" sz="1800" dirty="0" smtClean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超伝導</a:t>
            </a:r>
            <a:r>
              <a:rPr lang="ja-JP" altLang="en-US" sz="3200" dirty="0" smtClean="0"/>
              <a:t>回路による解析回路例</a:t>
            </a:r>
            <a:endParaRPr kumimoji="1" lang="en-US" altLang="ja-JP" sz="3200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lang="ja-JP" altLang="en-US" dirty="0" smtClean="0"/>
              <a:t>（乱数生成器）</a:t>
            </a:r>
            <a:endParaRPr lang="en-US" altLang="ja-JP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ja-JP" dirty="0" smtClean="0"/>
              <a:t>FFT</a:t>
            </a:r>
            <a:r>
              <a:rPr lang="ja-JP" altLang="en-US" dirty="0" smtClean="0"/>
              <a:t>プロセッサ</a:t>
            </a:r>
            <a:endParaRPr lang="en-US" altLang="ja-JP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dirty="0" smtClean="0"/>
              <a:t>自己相関器</a:t>
            </a:r>
            <a:endParaRPr lang="en-US" altLang="ja-JP" dirty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endParaRPr lang="en-US" altLang="ja-JP" sz="1800" dirty="0"/>
          </a:p>
          <a:p>
            <a:pPr marL="457200" indent="-457200">
              <a:buClr>
                <a:srgbClr val="005BAC"/>
              </a:buClr>
              <a:buFont typeface="Wingdings" panose="05000000000000000000" pitchFamily="2" charset="2"/>
              <a:buChar char="l"/>
            </a:pPr>
            <a:r>
              <a:rPr lang="ja-JP" altLang="en-US" sz="3200" dirty="0" smtClean="0"/>
              <a:t>拡張性</a:t>
            </a:r>
            <a:r>
              <a:rPr lang="ja-JP" altLang="en-US" sz="3200" dirty="0" smtClean="0"/>
              <a:t>、実装</a:t>
            </a:r>
            <a:r>
              <a:rPr lang="ja-JP" altLang="en-US" sz="3200" dirty="0" smtClean="0"/>
              <a:t>が課題</a:t>
            </a:r>
            <a:endParaRPr lang="en-US" altLang="ja-JP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lang="ja-JP" altLang="en-US" dirty="0" smtClean="0"/>
              <a:t>仕様に応じた専用設計で対応</a:t>
            </a:r>
            <a:endParaRPr lang="en-US" altLang="ja-JP" dirty="0" smtClean="0"/>
          </a:p>
          <a:p>
            <a:pPr marL="914400" lvl="1" indent="-457200">
              <a:buClr>
                <a:srgbClr val="CC99FF"/>
              </a:buClr>
              <a:buSzPct val="80000"/>
              <a:buFont typeface="Wingdings" panose="05000000000000000000" pitchFamily="2" charset="2"/>
              <a:buChar char="u"/>
            </a:pPr>
            <a:r>
              <a:rPr kumimoji="1" lang="ja-JP" altLang="en-US" dirty="0" smtClean="0"/>
              <a:t>入出力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は頑張るしかない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999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1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052"/>
          <p:cNvSpPr>
            <a:spLocks noChangeShapeType="1"/>
          </p:cNvSpPr>
          <p:nvPr/>
        </p:nvSpPr>
        <p:spPr bwMode="auto">
          <a:xfrm>
            <a:off x="5236840" y="63258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超伝導？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0234" y="271929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超伝導：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クーパー対の</a:t>
            </a:r>
            <a:r>
              <a:rPr kumimoji="1" lang="en-US" altLang="ja-JP" sz="3200" dirty="0" smtClean="0"/>
              <a:t>Bose-Einstein</a:t>
            </a:r>
            <a:r>
              <a:rPr kumimoji="1" lang="ja-JP" altLang="en-US" sz="3200" dirty="0" smtClean="0"/>
              <a:t>凝縮</a:t>
            </a:r>
          </a:p>
        </p:txBody>
      </p:sp>
      <p:sp>
        <p:nvSpPr>
          <p:cNvPr id="53" name="Line 1030"/>
          <p:cNvSpPr>
            <a:spLocks noChangeShapeType="1"/>
          </p:cNvSpPr>
          <p:nvPr/>
        </p:nvSpPr>
        <p:spPr bwMode="auto">
          <a:xfrm>
            <a:off x="2140496" y="60210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2673896" y="59115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55" name="Line 1037"/>
          <p:cNvSpPr>
            <a:spLocks noChangeShapeType="1"/>
          </p:cNvSpPr>
          <p:nvPr/>
        </p:nvSpPr>
        <p:spPr bwMode="auto">
          <a:xfrm flipV="1">
            <a:off x="1835696" y="4006552"/>
            <a:ext cx="0" cy="2590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6" name="Line 1040"/>
          <p:cNvSpPr>
            <a:spLocks noChangeShapeType="1"/>
          </p:cNvSpPr>
          <p:nvPr/>
        </p:nvSpPr>
        <p:spPr bwMode="auto">
          <a:xfrm>
            <a:off x="2140496" y="57162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7" name="Oval 1041"/>
          <p:cNvSpPr>
            <a:spLocks noChangeArrowheads="1"/>
          </p:cNvSpPr>
          <p:nvPr/>
        </p:nvSpPr>
        <p:spPr bwMode="auto">
          <a:xfrm>
            <a:off x="2673896" y="56067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58" name="Line 1042"/>
          <p:cNvSpPr>
            <a:spLocks noChangeShapeType="1"/>
          </p:cNvSpPr>
          <p:nvPr/>
        </p:nvSpPr>
        <p:spPr bwMode="auto">
          <a:xfrm>
            <a:off x="2140496" y="54114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9" name="Oval 1043"/>
          <p:cNvSpPr>
            <a:spLocks noChangeArrowheads="1"/>
          </p:cNvSpPr>
          <p:nvPr/>
        </p:nvSpPr>
        <p:spPr bwMode="auto">
          <a:xfrm>
            <a:off x="2673896" y="53019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60" name="Line 1044"/>
          <p:cNvSpPr>
            <a:spLocks noChangeShapeType="1"/>
          </p:cNvSpPr>
          <p:nvPr/>
        </p:nvSpPr>
        <p:spPr bwMode="auto">
          <a:xfrm>
            <a:off x="2140496" y="51066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1" name="Oval 1045"/>
          <p:cNvSpPr>
            <a:spLocks noChangeArrowheads="1"/>
          </p:cNvSpPr>
          <p:nvPr/>
        </p:nvSpPr>
        <p:spPr bwMode="auto">
          <a:xfrm>
            <a:off x="2673896" y="49971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62" name="Line 1046"/>
          <p:cNvSpPr>
            <a:spLocks noChangeShapeType="1"/>
          </p:cNvSpPr>
          <p:nvPr/>
        </p:nvSpPr>
        <p:spPr bwMode="auto">
          <a:xfrm>
            <a:off x="2140496" y="48018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3" name="Line 1048"/>
          <p:cNvSpPr>
            <a:spLocks noChangeShapeType="1"/>
          </p:cNvSpPr>
          <p:nvPr/>
        </p:nvSpPr>
        <p:spPr bwMode="auto">
          <a:xfrm>
            <a:off x="2140496" y="44970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4" name="Line 1050"/>
          <p:cNvSpPr>
            <a:spLocks noChangeShapeType="1"/>
          </p:cNvSpPr>
          <p:nvPr/>
        </p:nvSpPr>
        <p:spPr bwMode="auto">
          <a:xfrm>
            <a:off x="2140496" y="41922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5" name="Line 1052"/>
          <p:cNvSpPr>
            <a:spLocks noChangeShapeType="1"/>
          </p:cNvSpPr>
          <p:nvPr/>
        </p:nvSpPr>
        <p:spPr bwMode="auto">
          <a:xfrm>
            <a:off x="2140496" y="63258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6" name="Oval 1053"/>
          <p:cNvSpPr>
            <a:spLocks noChangeArrowheads="1"/>
          </p:cNvSpPr>
          <p:nvPr/>
        </p:nvSpPr>
        <p:spPr bwMode="auto">
          <a:xfrm>
            <a:off x="2673896" y="62163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67" name="Line 1030"/>
          <p:cNvSpPr>
            <a:spLocks noChangeShapeType="1"/>
          </p:cNvSpPr>
          <p:nvPr/>
        </p:nvSpPr>
        <p:spPr bwMode="auto">
          <a:xfrm>
            <a:off x="5236840" y="60210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8" name="Oval 1032"/>
          <p:cNvSpPr>
            <a:spLocks noChangeArrowheads="1"/>
          </p:cNvSpPr>
          <p:nvPr/>
        </p:nvSpPr>
        <p:spPr bwMode="auto">
          <a:xfrm>
            <a:off x="5537600" y="62163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69" name="Line 1037"/>
          <p:cNvSpPr>
            <a:spLocks noChangeShapeType="1"/>
          </p:cNvSpPr>
          <p:nvPr/>
        </p:nvSpPr>
        <p:spPr bwMode="auto">
          <a:xfrm flipV="1">
            <a:off x="4932040" y="4006552"/>
            <a:ext cx="0" cy="2590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0" name="Line 1040"/>
          <p:cNvSpPr>
            <a:spLocks noChangeShapeType="1"/>
          </p:cNvSpPr>
          <p:nvPr/>
        </p:nvSpPr>
        <p:spPr bwMode="auto">
          <a:xfrm>
            <a:off x="5236840" y="57162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1" name="Oval 1041"/>
          <p:cNvSpPr>
            <a:spLocks noChangeArrowheads="1"/>
          </p:cNvSpPr>
          <p:nvPr/>
        </p:nvSpPr>
        <p:spPr bwMode="auto">
          <a:xfrm>
            <a:off x="6065140" y="6211590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72" name="Line 1042"/>
          <p:cNvSpPr>
            <a:spLocks noChangeShapeType="1"/>
          </p:cNvSpPr>
          <p:nvPr/>
        </p:nvSpPr>
        <p:spPr bwMode="auto">
          <a:xfrm>
            <a:off x="5236840" y="54114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3" name="Oval 1043"/>
          <p:cNvSpPr>
            <a:spLocks noChangeArrowheads="1"/>
          </p:cNvSpPr>
          <p:nvPr/>
        </p:nvSpPr>
        <p:spPr bwMode="auto">
          <a:xfrm>
            <a:off x="6322314" y="62163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74" name="Line 1044"/>
          <p:cNvSpPr>
            <a:spLocks noChangeShapeType="1"/>
          </p:cNvSpPr>
          <p:nvPr/>
        </p:nvSpPr>
        <p:spPr bwMode="auto">
          <a:xfrm>
            <a:off x="5236840" y="51066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5" name="Oval 1045"/>
          <p:cNvSpPr>
            <a:spLocks noChangeArrowheads="1"/>
          </p:cNvSpPr>
          <p:nvPr/>
        </p:nvSpPr>
        <p:spPr bwMode="auto">
          <a:xfrm>
            <a:off x="5266336" y="62163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76" name="Line 1046"/>
          <p:cNvSpPr>
            <a:spLocks noChangeShapeType="1"/>
          </p:cNvSpPr>
          <p:nvPr/>
        </p:nvSpPr>
        <p:spPr bwMode="auto">
          <a:xfrm>
            <a:off x="5236840" y="48018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7" name="Line 1048"/>
          <p:cNvSpPr>
            <a:spLocks noChangeShapeType="1"/>
          </p:cNvSpPr>
          <p:nvPr/>
        </p:nvSpPr>
        <p:spPr bwMode="auto">
          <a:xfrm>
            <a:off x="5236840" y="44970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78" name="Line 1050"/>
          <p:cNvSpPr>
            <a:spLocks noChangeShapeType="1"/>
          </p:cNvSpPr>
          <p:nvPr/>
        </p:nvSpPr>
        <p:spPr bwMode="auto">
          <a:xfrm>
            <a:off x="5236840" y="4192290"/>
            <a:ext cx="13716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80" name="Oval 1053"/>
          <p:cNvSpPr>
            <a:spLocks noChangeArrowheads="1"/>
          </p:cNvSpPr>
          <p:nvPr/>
        </p:nvSpPr>
        <p:spPr bwMode="auto">
          <a:xfrm>
            <a:off x="5799736" y="6216352"/>
            <a:ext cx="228600" cy="228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90752" y="1332788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２電子が対（クーパー対）を構成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Boson</a:t>
            </a:r>
            <a:r>
              <a:rPr kumimoji="1" lang="ja-JP" altLang="en-US" sz="3200" dirty="0" smtClean="0"/>
              <a:t>として振る舞う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331640" y="383231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</a:t>
            </a:r>
            <a:endParaRPr kumimoji="1" lang="ja-JP" altLang="en-US" sz="3200" dirty="0" smtClean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492618" y="383968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</a:t>
            </a:r>
            <a:endParaRPr kumimoji="1" lang="ja-JP" altLang="en-US" sz="3200" dirty="0" smtClean="0"/>
          </a:p>
        </p:txBody>
      </p:sp>
      <p:grpSp>
        <p:nvGrpSpPr>
          <p:cNvPr id="96" name="Group 51"/>
          <p:cNvGrpSpPr>
            <a:grpSpLocks/>
          </p:cNvGrpSpPr>
          <p:nvPr/>
        </p:nvGrpSpPr>
        <p:grpSpPr bwMode="auto">
          <a:xfrm rot="10800000">
            <a:off x="6811009" y="1483119"/>
            <a:ext cx="510504" cy="1285263"/>
            <a:chOff x="3360" y="1776"/>
            <a:chExt cx="480" cy="1536"/>
          </a:xfrm>
        </p:grpSpPr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 flipV="1">
              <a:off x="3360" y="2496"/>
              <a:ext cx="480" cy="81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8" name="Line 53"/>
            <p:cNvSpPr>
              <a:spLocks noChangeShapeType="1"/>
            </p:cNvSpPr>
            <p:nvPr/>
          </p:nvSpPr>
          <p:spPr bwMode="auto">
            <a:xfrm flipV="1">
              <a:off x="3360" y="1776"/>
              <a:ext cx="480" cy="72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99" name="Oval 54"/>
          <p:cNvSpPr>
            <a:spLocks noChangeArrowheads="1"/>
          </p:cNvSpPr>
          <p:nvPr/>
        </p:nvSpPr>
        <p:spPr bwMode="auto">
          <a:xfrm>
            <a:off x="8410128" y="1354355"/>
            <a:ext cx="304800" cy="3048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ja-JP" dirty="0">
              <a:latin typeface="Arial" charset="0"/>
              <a:cs typeface="Arial" charset="0"/>
            </a:endParaRPr>
          </a:p>
        </p:txBody>
      </p:sp>
      <p:sp>
        <p:nvSpPr>
          <p:cNvPr id="100" name="Oval 55"/>
          <p:cNvSpPr>
            <a:spLocks noChangeArrowheads="1"/>
          </p:cNvSpPr>
          <p:nvPr/>
        </p:nvSpPr>
        <p:spPr bwMode="auto">
          <a:xfrm>
            <a:off x="6626827" y="2768382"/>
            <a:ext cx="304800" cy="3048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ja-JP" dirty="0">
              <a:latin typeface="Arial" charset="0"/>
              <a:cs typeface="Arial" charset="0"/>
            </a:endParaRPr>
          </a:p>
        </p:txBody>
      </p:sp>
      <p:sp>
        <p:nvSpPr>
          <p:cNvPr id="101" name="AutoShape 56"/>
          <p:cNvSpPr>
            <a:spLocks noChangeArrowheads="1"/>
          </p:cNvSpPr>
          <p:nvPr/>
        </p:nvSpPr>
        <p:spPr bwMode="auto">
          <a:xfrm>
            <a:off x="7343640" y="2020491"/>
            <a:ext cx="5715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102" name="Text Box 57"/>
          <p:cNvSpPr txBox="1">
            <a:spLocks noChangeArrowheads="1"/>
          </p:cNvSpPr>
          <p:nvPr/>
        </p:nvSpPr>
        <p:spPr bwMode="auto">
          <a:xfrm>
            <a:off x="6961478" y="1418034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dirty="0" smtClean="0">
                <a:latin typeface="Arial" charset="0"/>
                <a:cs typeface="Arial" charset="0"/>
              </a:rPr>
              <a:t>波数</a:t>
            </a:r>
            <a:r>
              <a:rPr lang="en-US" altLang="ja-JP" sz="2400" dirty="0" err="1">
                <a:latin typeface="Symbol" panose="05050102010706020507" pitchFamily="18" charset="2"/>
                <a:cs typeface="Arial" charset="0"/>
              </a:rPr>
              <a:t>D</a:t>
            </a:r>
            <a:r>
              <a:rPr lang="en-US" altLang="ja-JP" sz="2400" b="1" dirty="0" err="1" smtClean="0">
                <a:latin typeface="Arial" charset="0"/>
                <a:cs typeface="Arial" charset="0"/>
              </a:rPr>
              <a:t>k</a:t>
            </a:r>
            <a:endParaRPr lang="en-US" altLang="ja-JP" sz="2400" b="1" dirty="0">
              <a:latin typeface="Arial" charset="0"/>
              <a:cs typeface="Arial" charset="0"/>
            </a:endParaRPr>
          </a:p>
        </p:txBody>
      </p:sp>
      <p:grpSp>
        <p:nvGrpSpPr>
          <p:cNvPr id="103" name="Group 63"/>
          <p:cNvGrpSpPr>
            <a:grpSpLocks/>
          </p:cNvGrpSpPr>
          <p:nvPr/>
        </p:nvGrpSpPr>
        <p:grpSpPr bwMode="auto">
          <a:xfrm>
            <a:off x="7919705" y="1595016"/>
            <a:ext cx="533400" cy="1241758"/>
            <a:chOff x="3360" y="1776"/>
            <a:chExt cx="480" cy="1536"/>
          </a:xfrm>
        </p:grpSpPr>
        <p:sp>
          <p:nvSpPr>
            <p:cNvPr id="104" name="Line 64"/>
            <p:cNvSpPr>
              <a:spLocks noChangeShapeType="1"/>
            </p:cNvSpPr>
            <p:nvPr/>
          </p:nvSpPr>
          <p:spPr bwMode="auto">
            <a:xfrm flipH="1" flipV="1">
              <a:off x="3360" y="2496"/>
              <a:ext cx="480" cy="81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5" name="Line 65"/>
            <p:cNvSpPr>
              <a:spLocks noChangeShapeType="1"/>
            </p:cNvSpPr>
            <p:nvPr/>
          </p:nvSpPr>
          <p:spPr bwMode="auto">
            <a:xfrm flipV="1">
              <a:off x="3360" y="1776"/>
              <a:ext cx="480" cy="72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06" name="Text Box 66"/>
          <p:cNvSpPr txBox="1">
            <a:spLocks noChangeArrowheads="1"/>
          </p:cNvSpPr>
          <p:nvPr/>
        </p:nvSpPr>
        <p:spPr bwMode="auto">
          <a:xfrm>
            <a:off x="7953168" y="2744093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1" dirty="0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107" name="Text Box 67"/>
          <p:cNvSpPr txBox="1">
            <a:spLocks noChangeArrowheads="1"/>
          </p:cNvSpPr>
          <p:nvPr/>
        </p:nvSpPr>
        <p:spPr bwMode="auto">
          <a:xfrm>
            <a:off x="6201410" y="112037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latin typeface="Arial" charset="0"/>
                <a:cs typeface="Arial" charset="0"/>
              </a:rPr>
              <a:t>-</a:t>
            </a:r>
            <a:r>
              <a:rPr lang="en-US" altLang="ja-JP" sz="2000" b="1" dirty="0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108" name="Text Box 68"/>
          <p:cNvSpPr txBox="1">
            <a:spLocks noChangeArrowheads="1"/>
          </p:cNvSpPr>
          <p:nvPr/>
        </p:nvSpPr>
        <p:spPr bwMode="auto">
          <a:xfrm>
            <a:off x="5682271" y="2325469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latin typeface="Arial" charset="0"/>
                <a:cs typeface="Arial" charset="0"/>
              </a:rPr>
              <a:t>-</a:t>
            </a:r>
            <a:r>
              <a:rPr lang="en-US" altLang="ja-JP" sz="2000" b="1" dirty="0">
                <a:latin typeface="Arial" charset="0"/>
                <a:cs typeface="Arial" charset="0"/>
              </a:rPr>
              <a:t>k </a:t>
            </a:r>
            <a:r>
              <a:rPr lang="en-US" altLang="ja-JP" sz="2000" dirty="0">
                <a:latin typeface="Arial" charset="0"/>
                <a:cs typeface="Arial" charset="0"/>
              </a:rPr>
              <a:t>+ </a:t>
            </a:r>
            <a:r>
              <a:rPr lang="en-US" altLang="ja-JP" sz="2000" dirty="0" err="1">
                <a:latin typeface="Symbol" panose="05050102010706020507" pitchFamily="18" charset="2"/>
                <a:cs typeface="Arial" charset="0"/>
              </a:rPr>
              <a:t>D</a:t>
            </a:r>
            <a:r>
              <a:rPr lang="en-US" altLang="ja-JP" sz="2000" b="1" dirty="0" err="1" smtClean="0">
                <a:latin typeface="Arial" charset="0"/>
                <a:cs typeface="Arial" charset="0"/>
              </a:rPr>
              <a:t>k</a:t>
            </a:r>
            <a:endParaRPr lang="ja-JP" altLang="en-US" sz="2000" b="1" dirty="0">
              <a:latin typeface="Arial" charset="0"/>
              <a:cs typeface="Arial" charset="0"/>
            </a:endParaRPr>
          </a:p>
        </p:txBody>
      </p: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7956376" y="799877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b="1" dirty="0">
                <a:latin typeface="Arial" charset="0"/>
                <a:cs typeface="Arial" charset="0"/>
              </a:rPr>
              <a:t>k</a:t>
            </a:r>
            <a:r>
              <a:rPr lang="en-US" altLang="ja-JP" sz="2000" dirty="0">
                <a:latin typeface="Arial" charset="0"/>
                <a:cs typeface="Arial" charset="0"/>
              </a:rPr>
              <a:t>- </a:t>
            </a:r>
            <a:r>
              <a:rPr lang="en-US" altLang="ja-JP" sz="2000" dirty="0" err="1">
                <a:latin typeface="Symbol" panose="05050102010706020507" pitchFamily="18" charset="2"/>
                <a:cs typeface="Arial" charset="0"/>
              </a:rPr>
              <a:t>D</a:t>
            </a:r>
            <a:r>
              <a:rPr lang="en-US" altLang="ja-JP" sz="2000" b="1" dirty="0" err="1">
                <a:latin typeface="Arial" charset="0"/>
                <a:cs typeface="Arial" charset="0"/>
              </a:rPr>
              <a:t>k</a:t>
            </a:r>
            <a:endParaRPr lang="ja-JP" altLang="en-US" sz="2000" b="1" dirty="0">
              <a:latin typeface="Arial" charset="0"/>
              <a:cs typeface="Arial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 flipV="1">
            <a:off x="8565098" y="1182549"/>
            <a:ext cx="0" cy="538777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51" name="直線矢印コネクタ 50"/>
          <p:cNvCxnSpPr/>
          <p:nvPr/>
        </p:nvCxnSpPr>
        <p:spPr bwMode="auto">
          <a:xfrm>
            <a:off x="6780844" y="2668998"/>
            <a:ext cx="0" cy="588905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91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ja-JP" altLang="en-US" dirty="0" smtClean="0"/>
              <a:t>超伝導回路におけるビット</a:t>
            </a:r>
          </a:p>
        </p:txBody>
      </p:sp>
      <p:sp>
        <p:nvSpPr>
          <p:cNvPr id="70659" name="テキスト ボックス 2"/>
          <p:cNvSpPr txBox="1">
            <a:spLocks noChangeArrowheads="1"/>
          </p:cNvSpPr>
          <p:nvPr/>
        </p:nvSpPr>
        <p:spPr bwMode="auto">
          <a:xfrm>
            <a:off x="4067944" y="3432244"/>
            <a:ext cx="5000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超伝導リング中の磁束：</a:t>
            </a:r>
            <a:endParaRPr lang="en-US" altLang="ja-JP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「磁束量子」の整数倍になる</a:t>
            </a:r>
          </a:p>
        </p:txBody>
      </p:sp>
      <p:sp>
        <p:nvSpPr>
          <p:cNvPr id="70660" name="テキスト ボックス 3"/>
          <p:cNvSpPr txBox="1">
            <a:spLocks noChangeArrowheads="1"/>
          </p:cNvSpPr>
          <p:nvPr/>
        </p:nvSpPr>
        <p:spPr bwMode="auto">
          <a:xfrm>
            <a:off x="2764954" y="5672554"/>
            <a:ext cx="6303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u="sng" dirty="0" smtClean="0">
                <a:latin typeface="Arial" charset="0"/>
              </a:rPr>
              <a:t>磁束量子の有無</a:t>
            </a:r>
            <a:r>
              <a:rPr lang="ja-JP" altLang="en-US" dirty="0" smtClean="0">
                <a:latin typeface="Arial" charset="0"/>
              </a:rPr>
              <a:t>でのビット表現</a:t>
            </a:r>
            <a:endParaRPr lang="ja-JP" altLang="en-US" dirty="0">
              <a:latin typeface="Arial" charset="0"/>
            </a:endParaRPr>
          </a:p>
        </p:txBody>
      </p:sp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5" y="3687116"/>
            <a:ext cx="3067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260695" y="1284030"/>
            <a:ext cx="4881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位相の量子化条件：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１周当たり</a:t>
            </a:r>
            <a:r>
              <a:rPr kumimoji="1" lang="en-US" altLang="ja-JP" sz="3200" dirty="0" smtClean="0"/>
              <a:t>2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p</a:t>
            </a:r>
            <a:r>
              <a:rPr kumimoji="1" lang="ja-JP" altLang="en-US" sz="3200" dirty="0" err="1" smtClean="0"/>
              <a:t>の整</a:t>
            </a:r>
            <a:r>
              <a:rPr kumimoji="1" lang="ja-JP" altLang="en-US" sz="3200" dirty="0" smtClean="0"/>
              <a:t>数倍</a:t>
            </a:r>
          </a:p>
        </p:txBody>
      </p:sp>
      <p:sp>
        <p:nvSpPr>
          <p:cNvPr id="3" name="下矢印 2"/>
          <p:cNvSpPr/>
          <p:nvPr/>
        </p:nvSpPr>
        <p:spPr bwMode="auto">
          <a:xfrm>
            <a:off x="6021881" y="2492896"/>
            <a:ext cx="484659" cy="791334"/>
          </a:xfrm>
          <a:prstGeom prst="downArrow">
            <a:avLst/>
          </a:prstGeom>
          <a:noFill/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89112" y="1439347"/>
            <a:ext cx="2880321" cy="8001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928194" y="1667947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1309194" y="1896547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818185" y="1655371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199185" y="1883971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2725688" y="1655371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3106688" y="1883971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861121" y="2447459"/>
            <a:ext cx="2808916" cy="594067"/>
            <a:chOff x="395536" y="3140968"/>
            <a:chExt cx="2808916" cy="594067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95536" y="3158971"/>
              <a:ext cx="1638999" cy="576064"/>
              <a:chOff x="685800" y="3657600"/>
              <a:chExt cx="1133475" cy="1066800"/>
            </a:xfrm>
          </p:grpSpPr>
          <p:sp>
            <p:nvSpPr>
              <p:cNvPr id="45" name="Freeform 261"/>
              <p:cNvSpPr>
                <a:spLocks/>
              </p:cNvSpPr>
              <p:nvPr/>
            </p:nvSpPr>
            <p:spPr bwMode="auto">
              <a:xfrm>
                <a:off x="68580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6" name="Freeform 262"/>
              <p:cNvSpPr>
                <a:spLocks/>
              </p:cNvSpPr>
              <p:nvPr/>
            </p:nvSpPr>
            <p:spPr bwMode="auto">
              <a:xfrm rot="10800000">
                <a:off x="84772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7" name="Freeform 263"/>
              <p:cNvSpPr>
                <a:spLocks/>
              </p:cNvSpPr>
              <p:nvPr/>
            </p:nvSpPr>
            <p:spPr bwMode="auto">
              <a:xfrm>
                <a:off x="100965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8" name="Freeform 264"/>
              <p:cNvSpPr>
                <a:spLocks/>
              </p:cNvSpPr>
              <p:nvPr/>
            </p:nvSpPr>
            <p:spPr bwMode="auto">
              <a:xfrm rot="10800000">
                <a:off x="117157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49" name="Freeform 265"/>
              <p:cNvSpPr>
                <a:spLocks/>
              </p:cNvSpPr>
              <p:nvPr/>
            </p:nvSpPr>
            <p:spPr bwMode="auto">
              <a:xfrm>
                <a:off x="133350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0" name="Freeform 266"/>
              <p:cNvSpPr>
                <a:spLocks/>
              </p:cNvSpPr>
              <p:nvPr/>
            </p:nvSpPr>
            <p:spPr bwMode="auto">
              <a:xfrm rot="10800000">
                <a:off x="149542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1" name="Freeform 267"/>
              <p:cNvSpPr>
                <a:spLocks/>
              </p:cNvSpPr>
              <p:nvPr/>
            </p:nvSpPr>
            <p:spPr bwMode="auto">
              <a:xfrm>
                <a:off x="165735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40" name="Freeform 262"/>
            <p:cNvSpPr>
              <a:spLocks/>
            </p:cNvSpPr>
            <p:nvPr/>
          </p:nvSpPr>
          <p:spPr bwMode="auto">
            <a:xfrm rot="10800000">
              <a:off x="2033738" y="3436374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1" name="Freeform 263"/>
            <p:cNvSpPr>
              <a:spLocks/>
            </p:cNvSpPr>
            <p:nvPr/>
          </p:nvSpPr>
          <p:spPr bwMode="auto">
            <a:xfrm>
              <a:off x="2267880" y="3140968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2" name="Freeform 264"/>
            <p:cNvSpPr>
              <a:spLocks/>
            </p:cNvSpPr>
            <p:nvPr/>
          </p:nvSpPr>
          <p:spPr bwMode="auto">
            <a:xfrm rot="10800000">
              <a:off x="2502023" y="3429000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3" name="Freeform 265"/>
            <p:cNvSpPr>
              <a:spLocks/>
            </p:cNvSpPr>
            <p:nvPr/>
          </p:nvSpPr>
          <p:spPr bwMode="auto">
            <a:xfrm>
              <a:off x="2736166" y="3140968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44" name="Freeform 266"/>
            <p:cNvSpPr>
              <a:spLocks/>
            </p:cNvSpPr>
            <p:nvPr/>
          </p:nvSpPr>
          <p:spPr bwMode="auto">
            <a:xfrm rot="10800000">
              <a:off x="2970309" y="3429000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3895016" y="4658170"/>
            <a:ext cx="5223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baseline="-25000" dirty="0">
                <a:latin typeface="Arial" charset="0"/>
              </a:rPr>
              <a:t>0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smtClean="0">
                <a:latin typeface="Arial" charset="0"/>
              </a:rPr>
              <a:t>= h/2e = 2.07×10</a:t>
            </a:r>
            <a:r>
              <a:rPr lang="en-US" altLang="ja-JP" baseline="30000" dirty="0" smtClean="0">
                <a:latin typeface="Arial" charset="0"/>
              </a:rPr>
              <a:t>-15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Wb</a:t>
            </a:r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巨視的量子効果</a:t>
            </a:r>
            <a:endParaRPr kumimoji="1" lang="ja-JP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9112" y="1439347"/>
            <a:ext cx="2880321" cy="8001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28194" y="1667947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09194" y="1896547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818185" y="1655371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199185" y="1883971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725688" y="1655371"/>
            <a:ext cx="381000" cy="381000"/>
          </a:xfrm>
          <a:prstGeom prst="ellipse">
            <a:avLst/>
          </a:prstGeom>
          <a:solidFill>
            <a:srgbClr val="FFFF00"/>
          </a:solidFill>
          <a:ln w="15875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000">
                <a:latin typeface="Arial" charset="0"/>
                <a:cs typeface="Arial" charset="0"/>
              </a:rPr>
              <a:t>2</a:t>
            </a:r>
            <a:r>
              <a:rPr lang="en-US" altLang="ja-JP" sz="200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106688" y="1883971"/>
            <a:ext cx="4572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861121" y="2447459"/>
            <a:ext cx="2808916" cy="594067"/>
            <a:chOff x="395536" y="3140968"/>
            <a:chExt cx="2808916" cy="59406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95536" y="3158971"/>
              <a:ext cx="1638999" cy="576064"/>
              <a:chOff x="685800" y="3657600"/>
              <a:chExt cx="1133475" cy="1066800"/>
            </a:xfrm>
          </p:grpSpPr>
          <p:sp>
            <p:nvSpPr>
              <p:cNvPr id="18" name="Freeform 261"/>
              <p:cNvSpPr>
                <a:spLocks/>
              </p:cNvSpPr>
              <p:nvPr/>
            </p:nvSpPr>
            <p:spPr bwMode="auto">
              <a:xfrm>
                <a:off x="68580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9" name="Freeform 262"/>
              <p:cNvSpPr>
                <a:spLocks/>
              </p:cNvSpPr>
              <p:nvPr/>
            </p:nvSpPr>
            <p:spPr bwMode="auto">
              <a:xfrm rot="10800000">
                <a:off x="84772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" name="Freeform 263"/>
              <p:cNvSpPr>
                <a:spLocks/>
              </p:cNvSpPr>
              <p:nvPr/>
            </p:nvSpPr>
            <p:spPr bwMode="auto">
              <a:xfrm>
                <a:off x="100965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1" name="Freeform 264"/>
              <p:cNvSpPr>
                <a:spLocks/>
              </p:cNvSpPr>
              <p:nvPr/>
            </p:nvSpPr>
            <p:spPr bwMode="auto">
              <a:xfrm rot="10800000">
                <a:off x="117157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2" name="Freeform 265"/>
              <p:cNvSpPr>
                <a:spLocks/>
              </p:cNvSpPr>
              <p:nvPr/>
            </p:nvSpPr>
            <p:spPr bwMode="auto">
              <a:xfrm>
                <a:off x="133350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3" name="Freeform 266"/>
              <p:cNvSpPr>
                <a:spLocks/>
              </p:cNvSpPr>
              <p:nvPr/>
            </p:nvSpPr>
            <p:spPr bwMode="auto">
              <a:xfrm rot="10800000">
                <a:off x="1495425" y="41910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4" name="Freeform 267"/>
              <p:cNvSpPr>
                <a:spLocks/>
              </p:cNvSpPr>
              <p:nvPr/>
            </p:nvSpPr>
            <p:spPr bwMode="auto">
              <a:xfrm>
                <a:off x="1657350" y="3657600"/>
                <a:ext cx="161925" cy="533400"/>
              </a:xfrm>
              <a:custGeom>
                <a:avLst/>
                <a:gdLst>
                  <a:gd name="T0" fmla="*/ 0 w 288"/>
                  <a:gd name="T1" fmla="*/ 336 h 336"/>
                  <a:gd name="T2" fmla="*/ 36 w 288"/>
                  <a:gd name="T3" fmla="*/ 0 h 336"/>
                  <a:gd name="T4" fmla="*/ 72 w 288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336"/>
                  <a:gd name="T11" fmla="*/ 288 w 288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336">
                    <a:moveTo>
                      <a:pt x="0" y="336"/>
                    </a:moveTo>
                    <a:cubicBezTo>
                      <a:pt x="48" y="168"/>
                      <a:pt x="96" y="0"/>
                      <a:pt x="144" y="0"/>
                    </a:cubicBezTo>
                    <a:cubicBezTo>
                      <a:pt x="192" y="0"/>
                      <a:pt x="240" y="168"/>
                      <a:pt x="288" y="336"/>
                    </a:cubicBezTo>
                  </a:path>
                </a:pathLst>
              </a:cu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12" name="Freeform 262"/>
            <p:cNvSpPr>
              <a:spLocks/>
            </p:cNvSpPr>
            <p:nvPr/>
          </p:nvSpPr>
          <p:spPr bwMode="auto">
            <a:xfrm rot="10800000">
              <a:off x="2033738" y="3436374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Freeform 263"/>
            <p:cNvSpPr>
              <a:spLocks/>
            </p:cNvSpPr>
            <p:nvPr/>
          </p:nvSpPr>
          <p:spPr bwMode="auto">
            <a:xfrm>
              <a:off x="2267880" y="3140968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" name="Freeform 264"/>
            <p:cNvSpPr>
              <a:spLocks/>
            </p:cNvSpPr>
            <p:nvPr/>
          </p:nvSpPr>
          <p:spPr bwMode="auto">
            <a:xfrm rot="10800000">
              <a:off x="2502023" y="3429000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5" name="Freeform 265"/>
            <p:cNvSpPr>
              <a:spLocks/>
            </p:cNvSpPr>
            <p:nvPr/>
          </p:nvSpPr>
          <p:spPr bwMode="auto">
            <a:xfrm>
              <a:off x="2736166" y="3140968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6" name="Freeform 266"/>
            <p:cNvSpPr>
              <a:spLocks/>
            </p:cNvSpPr>
            <p:nvPr/>
          </p:nvSpPr>
          <p:spPr bwMode="auto">
            <a:xfrm rot="10800000">
              <a:off x="2970309" y="3429000"/>
              <a:ext cx="234143" cy="288032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427984" y="1655371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巨視的な系においても、状態が１つの波動関数で記述可能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" y="4513609"/>
            <a:ext cx="3067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069655" y="4078635"/>
            <a:ext cx="5000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charset="0"/>
              </a:rPr>
              <a:t>超伝導リング中の磁束：</a:t>
            </a:r>
            <a:endParaRPr lang="en-US" altLang="ja-JP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charset="0"/>
              </a:rPr>
              <a:t>「磁束量子」の整数倍になる</a:t>
            </a: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3919425" y="5373216"/>
            <a:ext cx="5223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baseline="-25000" dirty="0">
                <a:latin typeface="Arial" charset="0"/>
              </a:rPr>
              <a:t>0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smtClean="0">
                <a:latin typeface="Arial" charset="0"/>
              </a:rPr>
              <a:t>= h/2e = 2.07×10</a:t>
            </a:r>
            <a:r>
              <a:rPr lang="en-US" altLang="ja-JP" baseline="30000" dirty="0" smtClean="0">
                <a:latin typeface="Arial" charset="0"/>
              </a:rPr>
              <a:t>-15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Wb</a:t>
            </a:r>
            <a:endParaRPr lang="ja-JP" altLang="en-US" dirty="0">
              <a:latin typeface="Arial" charset="0"/>
            </a:endParaRP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/>
          </p:nvPr>
        </p:nvGraphicFramePr>
        <p:xfrm>
          <a:off x="1204592" y="3356992"/>
          <a:ext cx="2007641" cy="62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数式" r:id="rId6" imgW="622080" imgH="215640" progId="Equation.3">
                  <p:embed/>
                </p:oleObj>
              </mc:Choice>
              <mc:Fallback>
                <p:oleObj name="数式" r:id="rId6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592" y="3356992"/>
                        <a:ext cx="2007641" cy="62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2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ジョセフソン接合（</a:t>
            </a:r>
            <a:r>
              <a:rPr kumimoji="1" lang="en-US" altLang="ja-JP" smtClean="0"/>
              <a:t>JJ</a:t>
            </a:r>
            <a:r>
              <a:rPr kumimoji="1" lang="ja-JP" altLang="en-US" smtClean="0"/>
              <a:t>）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844744" y="1628800"/>
            <a:ext cx="1638999" cy="576064"/>
            <a:chOff x="685800" y="3657600"/>
            <a:chExt cx="1133475" cy="1066800"/>
          </a:xfrm>
        </p:grpSpPr>
        <p:sp>
          <p:nvSpPr>
            <p:cNvPr id="7" name="Freeform 261"/>
            <p:cNvSpPr>
              <a:spLocks/>
            </p:cNvSpPr>
            <p:nvPr/>
          </p:nvSpPr>
          <p:spPr bwMode="auto">
            <a:xfrm>
              <a:off x="6858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" name="Freeform 262"/>
            <p:cNvSpPr>
              <a:spLocks/>
            </p:cNvSpPr>
            <p:nvPr/>
          </p:nvSpPr>
          <p:spPr bwMode="auto">
            <a:xfrm rot="10800000">
              <a:off x="8477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" name="Freeform 263"/>
            <p:cNvSpPr>
              <a:spLocks/>
            </p:cNvSpPr>
            <p:nvPr/>
          </p:nvSpPr>
          <p:spPr bwMode="auto">
            <a:xfrm>
              <a:off x="10096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Freeform 264"/>
            <p:cNvSpPr>
              <a:spLocks/>
            </p:cNvSpPr>
            <p:nvPr/>
          </p:nvSpPr>
          <p:spPr bwMode="auto">
            <a:xfrm rot="10800000">
              <a:off x="117157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1" name="Freeform 265"/>
            <p:cNvSpPr>
              <a:spLocks/>
            </p:cNvSpPr>
            <p:nvPr/>
          </p:nvSpPr>
          <p:spPr bwMode="auto">
            <a:xfrm>
              <a:off x="13335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 rot="10800000">
              <a:off x="14954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Freeform 267"/>
            <p:cNvSpPr>
              <a:spLocks/>
            </p:cNvSpPr>
            <p:nvPr/>
          </p:nvSpPr>
          <p:spPr bwMode="auto">
            <a:xfrm>
              <a:off x="16573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4" name="正方形/長方形 13"/>
          <p:cNvSpPr/>
          <p:nvPr/>
        </p:nvSpPr>
        <p:spPr bwMode="auto">
          <a:xfrm>
            <a:off x="844744" y="2348880"/>
            <a:ext cx="3223200" cy="792088"/>
          </a:xfrm>
          <a:prstGeom prst="rect">
            <a:avLst/>
          </a:prstGeom>
          <a:solidFill>
            <a:schemeClr val="bg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281087" y="2348880"/>
            <a:ext cx="34667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2160405" y="1532384"/>
            <a:ext cx="20626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7" name="直線矢印コネクタ 16"/>
          <p:cNvCxnSpPr/>
          <p:nvPr/>
        </p:nvCxnSpPr>
        <p:spPr bwMode="auto">
          <a:xfrm flipH="1">
            <a:off x="2519070" y="1521668"/>
            <a:ext cx="23414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>
            <a:off x="2363263" y="1412776"/>
            <a:ext cx="0" cy="28803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 flipH="1">
            <a:off x="2515663" y="1412776"/>
            <a:ext cx="13865" cy="28803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27" name="グループ化 26"/>
          <p:cNvGrpSpPr/>
          <p:nvPr/>
        </p:nvGrpSpPr>
        <p:grpSpPr>
          <a:xfrm>
            <a:off x="2399425" y="1628800"/>
            <a:ext cx="1638999" cy="576064"/>
            <a:chOff x="685800" y="3657600"/>
            <a:chExt cx="1133475" cy="1066800"/>
          </a:xfrm>
        </p:grpSpPr>
        <p:sp>
          <p:nvSpPr>
            <p:cNvPr id="28" name="Freeform 261"/>
            <p:cNvSpPr>
              <a:spLocks/>
            </p:cNvSpPr>
            <p:nvPr/>
          </p:nvSpPr>
          <p:spPr bwMode="auto">
            <a:xfrm>
              <a:off x="6858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9" name="Freeform 262"/>
            <p:cNvSpPr>
              <a:spLocks/>
            </p:cNvSpPr>
            <p:nvPr/>
          </p:nvSpPr>
          <p:spPr bwMode="auto">
            <a:xfrm rot="10800000">
              <a:off x="8477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0" name="Freeform 263"/>
            <p:cNvSpPr>
              <a:spLocks/>
            </p:cNvSpPr>
            <p:nvPr/>
          </p:nvSpPr>
          <p:spPr bwMode="auto">
            <a:xfrm>
              <a:off x="10096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1" name="Freeform 264"/>
            <p:cNvSpPr>
              <a:spLocks/>
            </p:cNvSpPr>
            <p:nvPr/>
          </p:nvSpPr>
          <p:spPr bwMode="auto">
            <a:xfrm rot="10800000">
              <a:off x="117157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2" name="Freeform 265"/>
            <p:cNvSpPr>
              <a:spLocks/>
            </p:cNvSpPr>
            <p:nvPr/>
          </p:nvSpPr>
          <p:spPr bwMode="auto">
            <a:xfrm>
              <a:off x="13335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3" name="Freeform 266"/>
            <p:cNvSpPr>
              <a:spLocks/>
            </p:cNvSpPr>
            <p:nvPr/>
          </p:nvSpPr>
          <p:spPr bwMode="auto">
            <a:xfrm rot="10800000">
              <a:off x="14954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4" name="Freeform 267"/>
            <p:cNvSpPr>
              <a:spLocks/>
            </p:cNvSpPr>
            <p:nvPr/>
          </p:nvSpPr>
          <p:spPr bwMode="auto">
            <a:xfrm>
              <a:off x="16573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aphicFrame>
        <p:nvGraphicFramePr>
          <p:cNvPr id="50" name="オブジェクト 49"/>
          <p:cNvGraphicFramePr>
            <a:graphicFrameLocks noChangeAspect="1"/>
          </p:cNvGraphicFramePr>
          <p:nvPr>
            <p:extLst/>
          </p:nvPr>
        </p:nvGraphicFramePr>
        <p:xfrm>
          <a:off x="1106552" y="4293096"/>
          <a:ext cx="2327792" cy="61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" name="数式" r:id="rId3" imgW="723600" imgH="228600" progId="Equation.3">
                  <p:embed/>
                </p:oleObj>
              </mc:Choice>
              <mc:Fallback>
                <p:oleObj name="数式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52" y="4293096"/>
                        <a:ext cx="2327792" cy="61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2250011" y="998448"/>
            <a:ext cx="6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q</a:t>
            </a:r>
            <a:endParaRPr kumimoji="1" lang="ja-JP" altLang="en-US" dirty="0" smtClean="0">
              <a:latin typeface="Symbol" panose="05050102010706020507" pitchFamily="18" charset="2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32529" y="3429000"/>
            <a:ext cx="161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絶縁体</a:t>
            </a:r>
          </a:p>
        </p:txBody>
      </p:sp>
      <p:cxnSp>
        <p:nvCxnSpPr>
          <p:cNvPr id="54" name="直線コネクタ 53"/>
          <p:cNvCxnSpPr/>
          <p:nvPr/>
        </p:nvCxnSpPr>
        <p:spPr bwMode="auto">
          <a:xfrm>
            <a:off x="2456344" y="2924944"/>
            <a:ext cx="102517" cy="57606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>
            <a:off x="1430100" y="2744924"/>
            <a:ext cx="2022967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3470351" y="2452536"/>
            <a:ext cx="40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ja-JP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7" name="Picture 93" descr="Brian David Josephs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9023"/>
            <a:ext cx="1340452" cy="18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5220072" y="3035180"/>
            <a:ext cx="348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1962</a:t>
            </a:r>
            <a:r>
              <a:rPr kumimoji="1" lang="en-US" altLang="ja-JP" sz="3200" dirty="0" smtClean="0"/>
              <a:t>, B.D. Josephson</a:t>
            </a:r>
            <a:endParaRPr kumimoji="1" lang="ja-JP" altLang="en-US" sz="3200" dirty="0" smtClean="0"/>
          </a:p>
        </p:txBody>
      </p:sp>
      <p:graphicFrame>
        <p:nvGraphicFramePr>
          <p:cNvPr id="60" name="オブジェクト 59"/>
          <p:cNvGraphicFramePr>
            <a:graphicFrameLocks noChangeAspect="1"/>
          </p:cNvGraphicFramePr>
          <p:nvPr>
            <p:extLst/>
          </p:nvPr>
        </p:nvGraphicFramePr>
        <p:xfrm>
          <a:off x="1078887" y="5085184"/>
          <a:ext cx="2214020" cy="105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name="数式" r:id="rId7" imgW="698400" imgH="393480" progId="Equation.3">
                  <p:embed/>
                </p:oleObj>
              </mc:Choice>
              <mc:Fallback>
                <p:oleObj name="数式" r:id="rId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87" y="5085184"/>
                        <a:ext cx="2214020" cy="1052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4550856" y="4221088"/>
            <a:ext cx="4392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超伝導位相が電気信号として直接見える素子</a:t>
            </a:r>
            <a:endParaRPr kumimoji="1" lang="ja-JP" altLang="en-US" sz="3200" dirty="0" smtClean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50856" y="5589240"/>
            <a:ext cx="43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電気信号で位相の制御</a:t>
            </a:r>
          </a:p>
        </p:txBody>
      </p:sp>
    </p:spTree>
    <p:extLst>
      <p:ext uri="{BB962C8B-B14F-4D97-AF65-F5344CB8AC3E}">
        <p14:creationId xmlns:p14="http://schemas.microsoft.com/office/powerpoint/2010/main" val="1854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超伝導回路におけるゲート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67544" y="1611080"/>
            <a:ext cx="1638999" cy="576064"/>
            <a:chOff x="685800" y="3657600"/>
            <a:chExt cx="1133475" cy="1066800"/>
          </a:xfrm>
        </p:grpSpPr>
        <p:sp>
          <p:nvSpPr>
            <p:cNvPr id="4" name="Freeform 261"/>
            <p:cNvSpPr>
              <a:spLocks/>
            </p:cNvSpPr>
            <p:nvPr/>
          </p:nvSpPr>
          <p:spPr bwMode="auto">
            <a:xfrm>
              <a:off x="6858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" name="Freeform 262"/>
            <p:cNvSpPr>
              <a:spLocks/>
            </p:cNvSpPr>
            <p:nvPr/>
          </p:nvSpPr>
          <p:spPr bwMode="auto">
            <a:xfrm rot="10800000">
              <a:off x="8477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6" name="Freeform 263"/>
            <p:cNvSpPr>
              <a:spLocks/>
            </p:cNvSpPr>
            <p:nvPr/>
          </p:nvSpPr>
          <p:spPr bwMode="auto">
            <a:xfrm>
              <a:off x="10096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7" name="Freeform 264"/>
            <p:cNvSpPr>
              <a:spLocks/>
            </p:cNvSpPr>
            <p:nvPr/>
          </p:nvSpPr>
          <p:spPr bwMode="auto">
            <a:xfrm rot="10800000">
              <a:off x="117157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" name="Freeform 265"/>
            <p:cNvSpPr>
              <a:spLocks/>
            </p:cNvSpPr>
            <p:nvPr/>
          </p:nvSpPr>
          <p:spPr bwMode="auto">
            <a:xfrm>
              <a:off x="13335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" name="Freeform 266"/>
            <p:cNvSpPr>
              <a:spLocks/>
            </p:cNvSpPr>
            <p:nvPr/>
          </p:nvSpPr>
          <p:spPr bwMode="auto">
            <a:xfrm rot="10800000">
              <a:off x="14954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Freeform 267"/>
            <p:cNvSpPr>
              <a:spLocks/>
            </p:cNvSpPr>
            <p:nvPr/>
          </p:nvSpPr>
          <p:spPr bwMode="auto">
            <a:xfrm>
              <a:off x="16573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11" name="正方形/長方形 10"/>
          <p:cNvSpPr/>
          <p:nvPr/>
        </p:nvSpPr>
        <p:spPr bwMode="auto">
          <a:xfrm>
            <a:off x="467544" y="2636912"/>
            <a:ext cx="3223200" cy="792088"/>
          </a:xfrm>
          <a:prstGeom prst="rect">
            <a:avLst/>
          </a:prstGeom>
          <a:solidFill>
            <a:schemeClr val="bg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903887" y="2636912"/>
            <a:ext cx="34667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1783205" y="1514664"/>
            <a:ext cx="206266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 flipH="1">
            <a:off x="2141870" y="1503948"/>
            <a:ext cx="23414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1986063" y="1395056"/>
            <a:ext cx="0" cy="28803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flipH="1">
            <a:off x="2138463" y="1395056"/>
            <a:ext cx="13865" cy="28803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17" name="グループ化 16"/>
          <p:cNvGrpSpPr/>
          <p:nvPr/>
        </p:nvGrpSpPr>
        <p:grpSpPr>
          <a:xfrm>
            <a:off x="2022225" y="1611080"/>
            <a:ext cx="1638999" cy="576064"/>
            <a:chOff x="685800" y="3657600"/>
            <a:chExt cx="1133475" cy="1066800"/>
          </a:xfrm>
        </p:grpSpPr>
        <p:sp>
          <p:nvSpPr>
            <p:cNvPr id="18" name="Freeform 261"/>
            <p:cNvSpPr>
              <a:spLocks/>
            </p:cNvSpPr>
            <p:nvPr/>
          </p:nvSpPr>
          <p:spPr bwMode="auto">
            <a:xfrm>
              <a:off x="6858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9" name="Freeform 262"/>
            <p:cNvSpPr>
              <a:spLocks/>
            </p:cNvSpPr>
            <p:nvPr/>
          </p:nvSpPr>
          <p:spPr bwMode="auto">
            <a:xfrm rot="10800000">
              <a:off x="8477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" name="Freeform 263"/>
            <p:cNvSpPr>
              <a:spLocks/>
            </p:cNvSpPr>
            <p:nvPr/>
          </p:nvSpPr>
          <p:spPr bwMode="auto">
            <a:xfrm>
              <a:off x="10096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1" name="Freeform 264"/>
            <p:cNvSpPr>
              <a:spLocks/>
            </p:cNvSpPr>
            <p:nvPr/>
          </p:nvSpPr>
          <p:spPr bwMode="auto">
            <a:xfrm rot="10800000">
              <a:off x="117157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2" name="Freeform 265"/>
            <p:cNvSpPr>
              <a:spLocks/>
            </p:cNvSpPr>
            <p:nvPr/>
          </p:nvSpPr>
          <p:spPr bwMode="auto">
            <a:xfrm>
              <a:off x="133350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3" name="Freeform 266"/>
            <p:cNvSpPr>
              <a:spLocks/>
            </p:cNvSpPr>
            <p:nvPr/>
          </p:nvSpPr>
          <p:spPr bwMode="auto">
            <a:xfrm rot="10800000">
              <a:off x="1495425" y="41910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4" name="Freeform 267"/>
            <p:cNvSpPr>
              <a:spLocks/>
            </p:cNvSpPr>
            <p:nvPr/>
          </p:nvSpPr>
          <p:spPr bwMode="auto">
            <a:xfrm>
              <a:off x="1657350" y="3657600"/>
              <a:ext cx="161925" cy="533400"/>
            </a:xfrm>
            <a:custGeom>
              <a:avLst/>
              <a:gdLst>
                <a:gd name="T0" fmla="*/ 0 w 288"/>
                <a:gd name="T1" fmla="*/ 336 h 336"/>
                <a:gd name="T2" fmla="*/ 36 w 288"/>
                <a:gd name="T3" fmla="*/ 0 h 336"/>
                <a:gd name="T4" fmla="*/ 72 w 288"/>
                <a:gd name="T5" fmla="*/ 336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48" y="168"/>
                    <a:pt x="96" y="0"/>
                    <a:pt x="144" y="0"/>
                  </a:cubicBezTo>
                  <a:cubicBezTo>
                    <a:pt x="192" y="0"/>
                    <a:pt x="240" y="168"/>
                    <a:pt x="288" y="336"/>
                  </a:cubicBezTo>
                </a:path>
              </a:pathLst>
            </a:cu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14793"/>
              </p:ext>
            </p:extLst>
          </p:nvPr>
        </p:nvGraphicFramePr>
        <p:xfrm>
          <a:off x="900487" y="4427218"/>
          <a:ext cx="2327792" cy="61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" name="数式" r:id="rId3" imgW="723600" imgH="228600" progId="Equation.3">
                  <p:embed/>
                </p:oleObj>
              </mc:Choice>
              <mc:Fallback>
                <p:oleObj name="数式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87" y="4427218"/>
                        <a:ext cx="2327792" cy="619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872811" y="980728"/>
            <a:ext cx="6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q</a:t>
            </a:r>
            <a:endParaRPr kumimoji="1" lang="ja-JP" altLang="en-US" dirty="0" smtClean="0">
              <a:latin typeface="Symbol" panose="05050102010706020507" pitchFamily="18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>
            <a:off x="1052900" y="3032956"/>
            <a:ext cx="2022967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3093151" y="2740568"/>
            <a:ext cx="40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ja-JP" alt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13475" y="1191171"/>
            <a:ext cx="43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ジョセフソン接合（</a:t>
            </a:r>
            <a:r>
              <a:rPr kumimoji="1" lang="en-US" altLang="ja-JP" sz="3200" dirty="0" smtClean="0"/>
              <a:t>JJ)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200" baseline="-25000" dirty="0" smtClean="0"/>
              <a:t>0</a:t>
            </a:r>
            <a:r>
              <a:rPr kumimoji="1" lang="ja-JP" altLang="en-US" sz="3200" dirty="0" smtClean="0"/>
              <a:t>にとってのゲート</a:t>
            </a:r>
          </a:p>
        </p:txBody>
      </p:sp>
      <p:cxnSp>
        <p:nvCxnSpPr>
          <p:cNvPr id="33" name="直線矢印コネクタ 32"/>
          <p:cNvCxnSpPr/>
          <p:nvPr/>
        </p:nvCxnSpPr>
        <p:spPr bwMode="auto">
          <a:xfrm>
            <a:off x="2064383" y="2492896"/>
            <a:ext cx="7380" cy="11198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 flipH="1">
            <a:off x="1521186" y="2420888"/>
            <a:ext cx="1203468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2741937" y="2160975"/>
            <a:ext cx="7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V</a:t>
            </a:r>
            <a:endParaRPr kumimoji="1" lang="ja-JP" altLang="en-US" sz="32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81661" y="3420289"/>
            <a:ext cx="7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200" baseline="-25000" dirty="0" smtClean="0">
                <a:latin typeface="Symbol" panose="05050102010706020507" pitchFamily="18" charset="2"/>
              </a:rPr>
              <a:t>0</a:t>
            </a:r>
            <a:endParaRPr kumimoji="1" lang="ja-JP" altLang="en-US" sz="3200" baseline="-25000" dirty="0" smtClean="0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8569"/>
              </p:ext>
            </p:extLst>
          </p:nvPr>
        </p:nvGraphicFramePr>
        <p:xfrm>
          <a:off x="5729288" y="2294206"/>
          <a:ext cx="1715556" cy="62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" name="数式" r:id="rId5" imgW="558720" imgH="241200" progId="Equation.3">
                  <p:embed/>
                </p:oleObj>
              </mc:Choice>
              <mc:Fallback>
                <p:oleObj name="数式" r:id="rId5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94206"/>
                        <a:ext cx="1715556" cy="626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52971"/>
              </p:ext>
            </p:extLst>
          </p:nvPr>
        </p:nvGraphicFramePr>
        <p:xfrm>
          <a:off x="900487" y="5232441"/>
          <a:ext cx="22129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" name="数式" r:id="rId7" imgW="698400" imgH="393480" progId="Equation.3">
                  <p:embed/>
                </p:oleObj>
              </mc:Choice>
              <mc:Fallback>
                <p:oleObj name="数式" r:id="rId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87" y="5232441"/>
                        <a:ext cx="22129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4870691" y="3609020"/>
            <a:ext cx="3300065" cy="3132348"/>
            <a:chOff x="5724128" y="3779748"/>
            <a:chExt cx="2665014" cy="2529572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6649674" y="377974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i="1" dirty="0" smtClean="0"/>
                <a:t>I</a:t>
              </a:r>
              <a:endParaRPr kumimoji="1" lang="ja-JP" altLang="en-US" i="1" baseline="-25000" dirty="0"/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24128" y="3958070"/>
              <a:ext cx="2351250" cy="2351250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8050588" y="49411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i="1" dirty="0" smtClean="0"/>
                <a:t>V</a:t>
              </a:r>
              <a:endParaRPr kumimoji="1" lang="ja-JP" altLang="en-US" i="1" baseline="-250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923483" y="514790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i="1" dirty="0" smtClean="0"/>
                <a:t>O</a:t>
              </a:r>
              <a:endParaRPr kumimoji="1" lang="ja-JP" altLang="en-US" i="1" baseline="-25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572730" y="436510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 smtClean="0"/>
                <a:t>I</a:t>
              </a:r>
              <a:r>
                <a:rPr kumimoji="1" lang="en-US" altLang="ja-JP" baseline="-25000" dirty="0" err="1" smtClean="0"/>
                <a:t>c</a:t>
              </a:r>
              <a:endParaRPr kumimoji="1" lang="ja-JP" altLang="en-US" baseline="-25000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076056" y="2972610"/>
            <a:ext cx="379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f</a:t>
            </a:r>
            <a:r>
              <a:rPr kumimoji="1" lang="en-US" altLang="ja-JP" sz="3200" dirty="0" smtClean="0"/>
              <a:t>: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200" baseline="-25000" dirty="0" smtClean="0"/>
              <a:t>0</a:t>
            </a:r>
            <a:r>
              <a:rPr kumimoji="1" lang="ja-JP" altLang="en-US" sz="3200" dirty="0" smtClean="0"/>
              <a:t>の通過数</a:t>
            </a:r>
            <a:r>
              <a:rPr kumimoji="1" lang="en-US" altLang="ja-JP" sz="3200" dirty="0" smtClean="0"/>
              <a:t>/</a:t>
            </a:r>
            <a:r>
              <a:rPr kumimoji="1" lang="ja-JP" altLang="en-US" sz="3200" dirty="0" smtClean="0"/>
              <a:t>秒</a:t>
            </a:r>
          </a:p>
        </p:txBody>
      </p:sp>
      <p:cxnSp>
        <p:nvCxnSpPr>
          <p:cNvPr id="32" name="直線コネクタ 31"/>
          <p:cNvCxnSpPr/>
          <p:nvPr/>
        </p:nvCxnSpPr>
        <p:spPr bwMode="auto">
          <a:xfrm>
            <a:off x="7834132" y="5112089"/>
            <a:ext cx="283266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5" name="Group 685"/>
          <p:cNvGrpSpPr>
            <a:grpSpLocks noChangeAspect="1"/>
          </p:cNvGrpSpPr>
          <p:nvPr/>
        </p:nvGrpSpPr>
        <p:grpSpPr bwMode="auto">
          <a:xfrm>
            <a:off x="1846193" y="3640138"/>
            <a:ext cx="422345" cy="422345"/>
            <a:chOff x="1199" y="2293"/>
            <a:chExt cx="230" cy="230"/>
          </a:xfrm>
        </p:grpSpPr>
        <p:sp>
          <p:nvSpPr>
            <p:cNvPr id="36" name="AutoShape 684"/>
            <p:cNvSpPr>
              <a:spLocks noChangeAspect="1" noChangeArrowheads="1" noTextEdit="1"/>
            </p:cNvSpPr>
            <p:nvPr/>
          </p:nvSpPr>
          <p:spPr bwMode="auto">
            <a:xfrm>
              <a:off x="1199" y="2293"/>
              <a:ext cx="2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Oval 686"/>
            <p:cNvSpPr>
              <a:spLocks noChangeArrowheads="1"/>
            </p:cNvSpPr>
            <p:nvPr/>
          </p:nvSpPr>
          <p:spPr bwMode="auto">
            <a:xfrm>
              <a:off x="1208" y="2302"/>
              <a:ext cx="212" cy="212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3" name="円/楕円 52"/>
          <p:cNvSpPr/>
          <p:nvPr/>
        </p:nvSpPr>
        <p:spPr bwMode="auto">
          <a:xfrm>
            <a:off x="1986600" y="3769471"/>
            <a:ext cx="159436" cy="175229"/>
          </a:xfrm>
          <a:prstGeom prst="ellipse">
            <a:avLst/>
          </a:prstGeom>
          <a:solidFill>
            <a:schemeClr val="tx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1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タイトル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altLang="ja-JP" dirty="0" smtClean="0"/>
              <a:t>Single Flux Quantum </a:t>
            </a:r>
            <a:br>
              <a:rPr lang="en-US" altLang="ja-JP" dirty="0" smtClean="0"/>
            </a:br>
            <a:r>
              <a:rPr lang="en-US" altLang="ja-JP" dirty="0" smtClean="0"/>
              <a:t>(SFQ)</a:t>
            </a:r>
            <a:r>
              <a:rPr lang="ja-JP" altLang="en-US" dirty="0" smtClean="0"/>
              <a:t>回路 </a:t>
            </a:r>
          </a:p>
        </p:txBody>
      </p:sp>
      <p:pic>
        <p:nvPicPr>
          <p:cNvPr id="71683" name="Picture 11" descr="D:\Yuki\2009\輪講09\09_07_01_サイエンスカフェ\fig\SFQ_physical [更新済み]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14501"/>
            <a:ext cx="4481355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テキスト ボックス 11"/>
          <p:cNvSpPr txBox="1">
            <a:spLocks noChangeArrowheads="1"/>
          </p:cNvSpPr>
          <p:nvPr/>
        </p:nvSpPr>
        <p:spPr bwMode="auto">
          <a:xfrm>
            <a:off x="428625" y="2000250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charset="0"/>
              </a:rPr>
              <a:t>超伝導体</a:t>
            </a:r>
          </a:p>
        </p:txBody>
      </p:sp>
      <p:sp>
        <p:nvSpPr>
          <p:cNvPr id="71685" name="テキスト ボックス 12"/>
          <p:cNvSpPr txBox="1">
            <a:spLocks noChangeArrowheads="1"/>
          </p:cNvSpPr>
          <p:nvPr/>
        </p:nvSpPr>
        <p:spPr bwMode="auto">
          <a:xfrm>
            <a:off x="2209770" y="3981450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磁束量子</a:t>
            </a:r>
          </a:p>
        </p:txBody>
      </p:sp>
      <p:sp>
        <p:nvSpPr>
          <p:cNvPr id="71686" name="テキスト ボックス 13"/>
          <p:cNvSpPr txBox="1">
            <a:spLocks noChangeArrowheads="1"/>
          </p:cNvSpPr>
          <p:nvPr/>
        </p:nvSpPr>
        <p:spPr bwMode="auto">
          <a:xfrm>
            <a:off x="1492975" y="1139725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電源電流</a:t>
            </a:r>
          </a:p>
        </p:txBody>
      </p:sp>
      <p:cxnSp>
        <p:nvCxnSpPr>
          <p:cNvPr id="71687" name="直線コネクタ 15"/>
          <p:cNvCxnSpPr>
            <a:cxnSpLocks noChangeShapeType="1"/>
          </p:cNvCxnSpPr>
          <p:nvPr/>
        </p:nvCxnSpPr>
        <p:spPr bwMode="auto">
          <a:xfrm>
            <a:off x="1714500" y="2500313"/>
            <a:ext cx="642938" cy="500062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8" name="テキスト ボックス 16"/>
          <p:cNvSpPr txBox="1">
            <a:spLocks noChangeArrowheads="1"/>
          </p:cNvSpPr>
          <p:nvPr/>
        </p:nvSpPr>
        <p:spPr bwMode="auto">
          <a:xfrm>
            <a:off x="5580112" y="3855344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latin typeface="Arial" charset="0"/>
              </a:rPr>
              <a:t>ジョセフソン接合</a:t>
            </a:r>
          </a:p>
        </p:txBody>
      </p:sp>
      <p:cxnSp>
        <p:nvCxnSpPr>
          <p:cNvPr id="71689" name="直線コネクタ 17"/>
          <p:cNvCxnSpPr>
            <a:cxnSpLocks noChangeShapeType="1"/>
          </p:cNvCxnSpPr>
          <p:nvPr/>
        </p:nvCxnSpPr>
        <p:spPr bwMode="auto">
          <a:xfrm rot="16200000" flipH="1">
            <a:off x="6025788" y="3355281"/>
            <a:ext cx="714375" cy="28575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1" name="テキスト ボックス 10"/>
          <p:cNvSpPr txBox="1">
            <a:spLocks noChangeArrowheads="1"/>
          </p:cNvSpPr>
          <p:nvPr/>
        </p:nvSpPr>
        <p:spPr bwMode="auto">
          <a:xfrm>
            <a:off x="179512" y="6414406"/>
            <a:ext cx="6954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charset="0"/>
              </a:rPr>
              <a:t>Likharev</a:t>
            </a:r>
            <a:r>
              <a:rPr lang="en-US" altLang="ja-JP" sz="2400" dirty="0">
                <a:latin typeface="Arial" charset="0"/>
              </a:rPr>
              <a:t>, IEEE Trans Appl. </a:t>
            </a:r>
            <a:r>
              <a:rPr lang="en-US" altLang="ja-JP" sz="2400" dirty="0" err="1">
                <a:latin typeface="Arial" charset="0"/>
              </a:rPr>
              <a:t>Supercond</a:t>
            </a:r>
            <a:r>
              <a:rPr lang="en-US" altLang="ja-JP" sz="2400" dirty="0">
                <a:latin typeface="Arial" charset="0"/>
              </a:rPr>
              <a:t>. 1 (1991) 3.</a:t>
            </a:r>
            <a:endParaRPr lang="ja-JP" altLang="en-US" sz="2400" dirty="0">
              <a:latin typeface="Arial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475656" y="4684836"/>
            <a:ext cx="6755302" cy="1768500"/>
            <a:chOff x="1599328" y="4581128"/>
            <a:chExt cx="6755302" cy="176850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6409867" y="4643844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直流バイアス電流</a:t>
              </a:r>
              <a:endParaRPr kumimoji="1" lang="en-US" altLang="ja-JP" dirty="0" smtClean="0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8250" y="4581128"/>
              <a:ext cx="5467500" cy="176850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2130" y="5518973"/>
              <a:ext cx="364500" cy="364500"/>
            </a:xfrm>
            <a:prstGeom prst="rect">
              <a:avLst/>
            </a:prstGeom>
          </p:spPr>
        </p:pic>
        <p:sp>
          <p:nvSpPr>
            <p:cNvPr id="16" name="右矢印 15"/>
            <p:cNvSpPr/>
            <p:nvPr/>
          </p:nvSpPr>
          <p:spPr>
            <a:xfrm>
              <a:off x="1599328" y="5623014"/>
              <a:ext cx="524400" cy="1822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" name="直線コネクタ 17"/>
          <p:cNvCxnSpPr>
            <a:cxnSpLocks noChangeShapeType="1"/>
          </p:cNvCxnSpPr>
          <p:nvPr/>
        </p:nvCxnSpPr>
        <p:spPr bwMode="auto">
          <a:xfrm flipH="1">
            <a:off x="6156178" y="4402509"/>
            <a:ext cx="369674" cy="1220174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6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伝搬（信号伝搬）の原理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r="22359"/>
          <a:stretch/>
        </p:blipFill>
        <p:spPr>
          <a:xfrm>
            <a:off x="323528" y="1124744"/>
            <a:ext cx="3816424" cy="15899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21974" y="1329097"/>
            <a:ext cx="308070" cy="457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 smtClean="0"/>
              <a:t>I</a:t>
            </a:r>
            <a:endParaRPr kumimoji="1" lang="ja-JP" altLang="en-US" i="1" baseline="-25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78" y="1549912"/>
            <a:ext cx="2911534" cy="29115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356714" y="2767274"/>
            <a:ext cx="419229" cy="457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 smtClean="0"/>
              <a:t>V</a:t>
            </a:r>
            <a:endParaRPr kumimoji="1" lang="ja-JP" altLang="en-US" i="1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1238" y="3456292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-</a:t>
            </a:r>
            <a:r>
              <a:rPr kumimoji="1" lang="en-US" altLang="ja-JP" i="1" dirty="0" err="1" smtClean="0"/>
              <a:t>I</a:t>
            </a:r>
            <a:r>
              <a:rPr kumimoji="1" lang="en-US" altLang="ja-JP" baseline="-25000" dirty="0" err="1" smtClean="0"/>
              <a:t>c</a:t>
            </a:r>
            <a:endParaRPr kumimoji="1" lang="ja-JP" altLang="en-US" baseline="-25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r="22359"/>
          <a:stretch/>
        </p:blipFill>
        <p:spPr>
          <a:xfrm>
            <a:off x="323528" y="3158375"/>
            <a:ext cx="3816424" cy="15899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891" y="4072841"/>
            <a:ext cx="364500" cy="3645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 bwMode="auto">
          <a:xfrm>
            <a:off x="4211960" y="4526968"/>
            <a:ext cx="288032" cy="486208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r="22359"/>
          <a:stretch/>
        </p:blipFill>
        <p:spPr>
          <a:xfrm>
            <a:off x="323528" y="5223426"/>
            <a:ext cx="3816424" cy="15899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6093296"/>
            <a:ext cx="364500" cy="3645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 bwMode="auto">
          <a:xfrm>
            <a:off x="4211960" y="6381769"/>
            <a:ext cx="288032" cy="486208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1187624" y="1379659"/>
            <a:ext cx="0" cy="10801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>
            <a:off x="2186588" y="1379659"/>
            <a:ext cx="0" cy="10801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>
            <a:off x="3131840" y="1417537"/>
            <a:ext cx="0" cy="10801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2123728" y="3953350"/>
            <a:ext cx="0" cy="538047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1475656" y="3953350"/>
            <a:ext cx="648072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>
            <a:off x="1475656" y="3959048"/>
            <a:ext cx="0" cy="47829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251520" y="8367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(a)</a:t>
            </a:r>
            <a:endParaRPr kumimoji="1" lang="ja-JP" altLang="en-US" sz="32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0957" y="295499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(b)</a:t>
            </a:r>
            <a:endParaRPr kumimoji="1" lang="ja-JP" altLang="en-US" sz="32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50851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(c)</a:t>
            </a:r>
            <a:endParaRPr kumimoji="1" lang="ja-JP" altLang="en-US" sz="3200" dirty="0" smtClean="0"/>
          </a:p>
        </p:txBody>
      </p:sp>
      <p:cxnSp>
        <p:nvCxnSpPr>
          <p:cNvPr id="33" name="直線矢印コネクタ 32"/>
          <p:cNvCxnSpPr/>
          <p:nvPr/>
        </p:nvCxnSpPr>
        <p:spPr bwMode="auto">
          <a:xfrm>
            <a:off x="827584" y="4255091"/>
            <a:ext cx="777307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>
            <a:off x="2187957" y="3411277"/>
            <a:ext cx="0" cy="10801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" name="円/楕円 34"/>
          <p:cNvSpPr/>
          <p:nvPr/>
        </p:nvSpPr>
        <p:spPr bwMode="auto">
          <a:xfrm>
            <a:off x="6823633" y="2420888"/>
            <a:ext cx="216024" cy="205910"/>
          </a:xfrm>
          <a:prstGeom prst="ellipse">
            <a:avLst/>
          </a:prstGeom>
          <a:solidFill>
            <a:srgbClr val="FF0000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7349618" y="2162687"/>
            <a:ext cx="216024" cy="205910"/>
          </a:xfrm>
          <a:prstGeom prst="ellipse">
            <a:avLst/>
          </a:prstGeom>
          <a:solidFill>
            <a:srgbClr val="FF0000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63006" y="1715830"/>
            <a:ext cx="104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(a)</a:t>
            </a:r>
            <a:endParaRPr kumimoji="1" lang="ja-JP" altLang="en-US" sz="3200" dirty="0" smtClean="0"/>
          </a:p>
        </p:txBody>
      </p:sp>
      <p:cxnSp>
        <p:nvCxnSpPr>
          <p:cNvPr id="39" name="直線コネクタ 38"/>
          <p:cNvCxnSpPr>
            <a:endCxn id="35" idx="1"/>
          </p:cNvCxnSpPr>
          <p:nvPr/>
        </p:nvCxnSpPr>
        <p:spPr bwMode="auto">
          <a:xfrm>
            <a:off x="6255663" y="2187779"/>
            <a:ext cx="599606" cy="263264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直線矢印コネクタ 41"/>
          <p:cNvCxnSpPr/>
          <p:nvPr/>
        </p:nvCxnSpPr>
        <p:spPr bwMode="auto">
          <a:xfrm>
            <a:off x="3062062" y="5970453"/>
            <a:ext cx="0" cy="538047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3" name="直線コネクタ 42"/>
          <p:cNvCxnSpPr/>
          <p:nvPr/>
        </p:nvCxnSpPr>
        <p:spPr bwMode="auto">
          <a:xfrm>
            <a:off x="2413990" y="5970453"/>
            <a:ext cx="648072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>
            <a:off x="2413990" y="5976151"/>
            <a:ext cx="0" cy="47829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>
            <a:off x="1765918" y="6272194"/>
            <a:ext cx="777307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6" name="円/楕円 45"/>
          <p:cNvSpPr/>
          <p:nvPr/>
        </p:nvSpPr>
        <p:spPr bwMode="auto">
          <a:xfrm>
            <a:off x="2072508" y="1957597"/>
            <a:ext cx="432049" cy="391283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7" name="直線矢印コネクタ 46"/>
          <p:cNvCxnSpPr/>
          <p:nvPr/>
        </p:nvCxnSpPr>
        <p:spPr bwMode="auto">
          <a:xfrm>
            <a:off x="2173208" y="5463563"/>
            <a:ext cx="0" cy="108012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7303490" y="1124744"/>
            <a:ext cx="8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(b)</a:t>
            </a:r>
            <a:endParaRPr kumimoji="1" lang="ja-JP" altLang="en-US" sz="3200" dirty="0" smtClean="0"/>
          </a:p>
        </p:txBody>
      </p:sp>
      <p:cxnSp>
        <p:nvCxnSpPr>
          <p:cNvPr id="49" name="直線コネクタ 48"/>
          <p:cNvCxnSpPr/>
          <p:nvPr/>
        </p:nvCxnSpPr>
        <p:spPr bwMode="auto">
          <a:xfrm flipH="1">
            <a:off x="7457630" y="1709519"/>
            <a:ext cx="166185" cy="540845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1" name="グループ化 50"/>
          <p:cNvGrpSpPr/>
          <p:nvPr/>
        </p:nvGrpSpPr>
        <p:grpSpPr>
          <a:xfrm>
            <a:off x="4432352" y="4508251"/>
            <a:ext cx="1823310" cy="2042956"/>
            <a:chOff x="8428385" y="2002903"/>
            <a:chExt cx="2153242" cy="2412634"/>
          </a:xfrm>
        </p:grpSpPr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>
              <a:off x="8428385" y="2002903"/>
              <a:ext cx="2153242" cy="2362199"/>
            </a:xfrm>
            <a:prstGeom prst="wedgeRectCallout">
              <a:avLst>
                <a:gd name="adj1" fmla="val -160670"/>
                <a:gd name="adj2" fmla="val 3462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ja-JP"/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 rot="16200000">
              <a:off x="7952775" y="2566780"/>
              <a:ext cx="1573520" cy="61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&gt; 1 mV</a:t>
              </a:r>
              <a:endParaRPr lang="en-US" altLang="ja-JP" dirty="0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8663334" y="2231504"/>
              <a:ext cx="1447800" cy="1584325"/>
            </a:xfrm>
            <a:custGeom>
              <a:avLst/>
              <a:gdLst>
                <a:gd name="T0" fmla="*/ 0 w 755"/>
                <a:gd name="T1" fmla="*/ 789 h 815"/>
                <a:gd name="T2" fmla="*/ 214 w 755"/>
                <a:gd name="T3" fmla="*/ 786 h 815"/>
                <a:gd name="T4" fmla="*/ 310 w 755"/>
                <a:gd name="T5" fmla="*/ 761 h 815"/>
                <a:gd name="T6" fmla="*/ 378 w 755"/>
                <a:gd name="T7" fmla="*/ 684 h 815"/>
                <a:gd name="T8" fmla="*/ 445 w 755"/>
                <a:gd name="T9" fmla="*/ 479 h 815"/>
                <a:gd name="T10" fmla="*/ 490 w 755"/>
                <a:gd name="T11" fmla="*/ 0 h 815"/>
                <a:gd name="T12" fmla="*/ 528 w 755"/>
                <a:gd name="T13" fmla="*/ 809 h 815"/>
                <a:gd name="T14" fmla="*/ 547 w 755"/>
                <a:gd name="T15" fmla="*/ 719 h 815"/>
                <a:gd name="T16" fmla="*/ 566 w 755"/>
                <a:gd name="T17" fmla="*/ 626 h 815"/>
                <a:gd name="T18" fmla="*/ 595 w 755"/>
                <a:gd name="T19" fmla="*/ 735 h 815"/>
                <a:gd name="T20" fmla="*/ 605 w 755"/>
                <a:gd name="T21" fmla="*/ 789 h 815"/>
                <a:gd name="T22" fmla="*/ 630 w 755"/>
                <a:gd name="T23" fmla="*/ 793 h 815"/>
                <a:gd name="T24" fmla="*/ 662 w 755"/>
                <a:gd name="T25" fmla="*/ 754 h 815"/>
                <a:gd name="T26" fmla="*/ 710 w 755"/>
                <a:gd name="T27" fmla="*/ 780 h 815"/>
                <a:gd name="T28" fmla="*/ 755 w 755"/>
                <a:gd name="T29" fmla="*/ 78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5" h="815">
                  <a:moveTo>
                    <a:pt x="0" y="789"/>
                  </a:moveTo>
                  <a:cubicBezTo>
                    <a:pt x="70" y="789"/>
                    <a:pt x="144" y="793"/>
                    <a:pt x="214" y="786"/>
                  </a:cubicBezTo>
                  <a:cubicBezTo>
                    <a:pt x="250" y="783"/>
                    <a:pt x="282" y="780"/>
                    <a:pt x="310" y="761"/>
                  </a:cubicBezTo>
                  <a:cubicBezTo>
                    <a:pt x="339" y="738"/>
                    <a:pt x="355" y="710"/>
                    <a:pt x="378" y="684"/>
                  </a:cubicBezTo>
                  <a:cubicBezTo>
                    <a:pt x="419" y="630"/>
                    <a:pt x="435" y="547"/>
                    <a:pt x="445" y="479"/>
                  </a:cubicBezTo>
                  <a:cubicBezTo>
                    <a:pt x="467" y="320"/>
                    <a:pt x="464" y="157"/>
                    <a:pt x="490" y="0"/>
                  </a:cubicBezTo>
                  <a:cubicBezTo>
                    <a:pt x="509" y="268"/>
                    <a:pt x="493" y="540"/>
                    <a:pt x="528" y="809"/>
                  </a:cubicBezTo>
                  <a:cubicBezTo>
                    <a:pt x="547" y="796"/>
                    <a:pt x="544" y="741"/>
                    <a:pt x="547" y="719"/>
                  </a:cubicBezTo>
                  <a:cubicBezTo>
                    <a:pt x="554" y="687"/>
                    <a:pt x="557" y="655"/>
                    <a:pt x="566" y="626"/>
                  </a:cubicBezTo>
                  <a:cubicBezTo>
                    <a:pt x="592" y="636"/>
                    <a:pt x="592" y="710"/>
                    <a:pt x="595" y="735"/>
                  </a:cubicBezTo>
                  <a:cubicBezTo>
                    <a:pt x="598" y="754"/>
                    <a:pt x="602" y="770"/>
                    <a:pt x="605" y="789"/>
                  </a:cubicBezTo>
                  <a:cubicBezTo>
                    <a:pt x="611" y="815"/>
                    <a:pt x="621" y="812"/>
                    <a:pt x="630" y="793"/>
                  </a:cubicBezTo>
                  <a:cubicBezTo>
                    <a:pt x="637" y="780"/>
                    <a:pt x="646" y="757"/>
                    <a:pt x="662" y="754"/>
                  </a:cubicBezTo>
                  <a:cubicBezTo>
                    <a:pt x="678" y="754"/>
                    <a:pt x="694" y="773"/>
                    <a:pt x="710" y="780"/>
                  </a:cubicBezTo>
                  <a:cubicBezTo>
                    <a:pt x="723" y="783"/>
                    <a:pt x="739" y="783"/>
                    <a:pt x="755" y="78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8945446" y="3797639"/>
              <a:ext cx="1622739" cy="61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&gt; 10 </a:t>
              </a:r>
              <a:r>
                <a:rPr lang="en-US" altLang="ja-JP" dirty="0" err="1" smtClean="0"/>
                <a:t>ps</a:t>
              </a:r>
              <a:endParaRPr lang="en-US" altLang="ja-JP" dirty="0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9044334" y="3892029"/>
              <a:ext cx="6445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H="1" flipV="1">
              <a:off x="9037984" y="2155304"/>
              <a:ext cx="6350" cy="158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1" name="正方形/長方形 60"/>
          <p:cNvSpPr/>
          <p:nvPr/>
        </p:nvSpPr>
        <p:spPr bwMode="auto">
          <a:xfrm>
            <a:off x="3923928" y="2162687"/>
            <a:ext cx="360040" cy="604587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4004606" y="4250202"/>
            <a:ext cx="360040" cy="604587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3923928" y="6271753"/>
            <a:ext cx="360040" cy="541624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55833" y="4344912"/>
            <a:ext cx="66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baseline="-25000" dirty="0" smtClean="0"/>
          </a:p>
        </p:txBody>
      </p:sp>
      <p:sp>
        <p:nvSpPr>
          <p:cNvPr id="60" name="円/楕円 59"/>
          <p:cNvSpPr/>
          <p:nvPr/>
        </p:nvSpPr>
        <p:spPr bwMode="auto">
          <a:xfrm>
            <a:off x="6813066" y="2717361"/>
            <a:ext cx="216024" cy="205910"/>
          </a:xfrm>
          <a:prstGeom prst="ellipse">
            <a:avLst/>
          </a:prstGeom>
          <a:solidFill>
            <a:srgbClr val="FF0000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5" name="直線コネクタ 64"/>
          <p:cNvCxnSpPr/>
          <p:nvPr/>
        </p:nvCxnSpPr>
        <p:spPr bwMode="auto">
          <a:xfrm>
            <a:off x="6185270" y="2735226"/>
            <a:ext cx="627796" cy="7981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6" name="テキスト ボックス 65"/>
          <p:cNvSpPr txBox="1"/>
          <p:nvPr/>
        </p:nvSpPr>
        <p:spPr>
          <a:xfrm>
            <a:off x="5576343" y="2315038"/>
            <a:ext cx="104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(c)</a:t>
            </a:r>
            <a:endParaRPr kumimoji="1" lang="ja-JP" altLang="en-US" sz="3200" dirty="0" smtClean="0"/>
          </a:p>
        </p:txBody>
      </p:sp>
      <p:sp>
        <p:nvSpPr>
          <p:cNvPr id="67" name="円/楕円 66"/>
          <p:cNvSpPr/>
          <p:nvPr/>
        </p:nvSpPr>
        <p:spPr bwMode="auto">
          <a:xfrm>
            <a:off x="2070050" y="3959048"/>
            <a:ext cx="432049" cy="391283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8" name="円/楕円 67"/>
          <p:cNvSpPr/>
          <p:nvPr/>
        </p:nvSpPr>
        <p:spPr bwMode="auto">
          <a:xfrm>
            <a:off x="2070049" y="6068666"/>
            <a:ext cx="432049" cy="391283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SFQ</a:t>
            </a:r>
            <a:r>
              <a:rPr kumimoji="1" lang="ja-JP" altLang="en-US" dirty="0" smtClean="0"/>
              <a:t>信号伝搬回路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6" y="1980113"/>
            <a:ext cx="2817000" cy="2709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836113"/>
            <a:ext cx="3231000" cy="2853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500" y="2673113"/>
            <a:ext cx="1215000" cy="2016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31640" y="470693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分岐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3504" y="471308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合流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478844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方向性結合</a:t>
            </a:r>
          </a:p>
        </p:txBody>
      </p:sp>
    </p:spTree>
    <p:extLst>
      <p:ext uri="{BB962C8B-B14F-4D97-AF65-F5344CB8AC3E}">
        <p14:creationId xmlns:p14="http://schemas.microsoft.com/office/powerpoint/2010/main" val="27349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お気に入り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3300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ADAA"/>
      </a:accent5>
      <a:accent6>
        <a:srgbClr val="A4CBCE"/>
      </a:accent6>
      <a:hlink>
        <a:srgbClr val="BFDFFF"/>
      </a:hlink>
      <a:folHlink>
        <a:srgbClr val="99CCFF"/>
      </a:folHlink>
    </a:clrScheme>
    <a:fontScheme name="お気に入り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chemeClr val="accent1"/>
        </a:solidFill>
        <a:ln w="1905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kumimoji="1" sz="3200" dirty="0" smtClean="0"/>
        </a:defPPr>
      </a:lstStyle>
    </a:txDef>
  </a:objectDefaults>
  <a:extraClrSchemeLst>
    <a:extraClrScheme>
      <a:clrScheme name="お気に入り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お気に入り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お気に入り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お気に入り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お気に入り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お気に入り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お気に入り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お気に入り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Designs\お気に入り.pot</Template>
  <TotalTime>21707</TotalTime>
  <Words>1356</Words>
  <Application>Microsoft Office PowerPoint</Application>
  <PresentationFormat>画面に合わせる (4:3)</PresentationFormat>
  <Paragraphs>402</Paragraphs>
  <Slides>51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51</vt:i4>
      </vt:variant>
    </vt:vector>
  </HeadingPairs>
  <TitlesOfParts>
    <vt:vector size="63" baseType="lpstr">
      <vt:lpstr>HG創英角ﾎﾟｯﾌﾟ体</vt:lpstr>
      <vt:lpstr>ＭＳ Ｐゴシック</vt:lpstr>
      <vt:lpstr>ＭＳ Ｐ明朝</vt:lpstr>
      <vt:lpstr>ＭＳ 明朝</vt:lpstr>
      <vt:lpstr>Arial</vt:lpstr>
      <vt:lpstr>Symbol</vt:lpstr>
      <vt:lpstr>Tahoma</vt:lpstr>
      <vt:lpstr>Times New Roman</vt:lpstr>
      <vt:lpstr>Wingdings</vt:lpstr>
      <vt:lpstr>お気に入り</vt:lpstr>
      <vt:lpstr>数式</vt:lpstr>
      <vt:lpstr>Microsoft 数式 3.0</vt:lpstr>
      <vt:lpstr>超伝導信号処理回路と その天文分野への応用  March 8, 2016</vt:lpstr>
      <vt:lpstr>内容</vt:lpstr>
      <vt:lpstr>内容</vt:lpstr>
      <vt:lpstr>超伝導巨視的量子コヒーレンス</vt:lpstr>
      <vt:lpstr>超伝導回路におけるビット</vt:lpstr>
      <vt:lpstr>超伝導回路におけるゲート</vt:lpstr>
      <vt:lpstr>Single Flux Quantum  (SFQ)回路 </vt:lpstr>
      <vt:lpstr>SFQ伝搬（信号伝搬）の原理</vt:lpstr>
      <vt:lpstr>SFQ信号伝搬回路</vt:lpstr>
      <vt:lpstr>SFQ論理ゲートの例</vt:lpstr>
      <vt:lpstr>電力と遅延の他デバイスとの比較</vt:lpstr>
      <vt:lpstr>SFQ回路の得意な回路</vt:lpstr>
      <vt:lpstr>SFQ回路の苦手な回路</vt:lpstr>
      <vt:lpstr>SFQ回路の得意な計算</vt:lpstr>
      <vt:lpstr>SFQ回路は天文分野向き？</vt:lpstr>
      <vt:lpstr>内容</vt:lpstr>
      <vt:lpstr>乱数の種類</vt:lpstr>
      <vt:lpstr>SFQ疑似乱数生成器（専用回路）</vt:lpstr>
      <vt:lpstr>SFQ物理乱数生成器</vt:lpstr>
      <vt:lpstr>Simulation Result</vt:lpstr>
      <vt:lpstr>Simulated Autocorrelation versus Generation Rate</vt:lpstr>
      <vt:lpstr>High-Speed Test of RNG</vt:lpstr>
      <vt:lpstr>回路作製プロセス</vt:lpstr>
      <vt:lpstr>AIST-ADP</vt:lpstr>
      <vt:lpstr>PowerPoint プレゼンテーション</vt:lpstr>
      <vt:lpstr>Statistical Test Result</vt:lpstr>
      <vt:lpstr>内容</vt:lpstr>
      <vt:lpstr>FFT</vt:lpstr>
      <vt:lpstr>FFTプロセッサの構成</vt:lpstr>
      <vt:lpstr>SFQ FFTプロセッサ</vt:lpstr>
      <vt:lpstr>4-bitバタフライユニット</vt:lpstr>
      <vt:lpstr>バタフライユニット測定の例</vt:lpstr>
      <vt:lpstr>動作マージンの周波数依存</vt:lpstr>
      <vt:lpstr>Data Shuffling Circuit</vt:lpstr>
      <vt:lpstr>4ビット回転因子メモリ</vt:lpstr>
      <vt:lpstr>CMOS FFT Processorとの比較</vt:lpstr>
      <vt:lpstr>内容</vt:lpstr>
      <vt:lpstr>自己相関器</vt:lpstr>
      <vt:lpstr>ミリ波分光用SFQ自己相関器</vt:lpstr>
      <vt:lpstr>1ビット自己相関器</vt:lpstr>
      <vt:lpstr>1-bit 自己相関器設計結果</vt:lpstr>
      <vt:lpstr>複数ビットADコンバータ</vt:lpstr>
      <vt:lpstr>2-bit ADコンバータ用 自己相関器の設計</vt:lpstr>
      <vt:lpstr>2-bit ADコンバータ用 自己相関器の設計</vt:lpstr>
      <vt:lpstr>解析用回路まとめ</vt:lpstr>
      <vt:lpstr>天文分野応用への課題</vt:lpstr>
      <vt:lpstr>全体まとめ</vt:lpstr>
      <vt:lpstr>PowerPoint プレゼンテーション</vt:lpstr>
      <vt:lpstr>超伝導？</vt:lpstr>
      <vt:lpstr>巨視的量子効果</vt:lpstr>
      <vt:lpstr>ジョセフソン接合（JJ）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Yuki</dc:creator>
  <cp:lastModifiedBy>Yuki</cp:lastModifiedBy>
  <cp:revision>4185</cp:revision>
  <dcterms:created xsi:type="dcterms:W3CDTF">1601-01-01T00:00:00Z</dcterms:created>
  <dcterms:modified xsi:type="dcterms:W3CDTF">2016-03-08T02:32:30Z</dcterms:modified>
</cp:coreProperties>
</file>