
<file path=[Content_Types].xml><?xml version="1.0" encoding="utf-8"?>
<Types xmlns="http://schemas.openxmlformats.org/package/2006/content-types">
  <Default Extension="xml" ContentType="application/xml"/>
  <Default Extension="MOV" ContentType="video/unknown"/>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0" r:id="rId2"/>
  </p:sldMasterIdLst>
  <p:notesMasterIdLst>
    <p:notesMasterId r:id="rId28"/>
  </p:notesMasterIdLst>
  <p:handoutMasterIdLst>
    <p:handoutMasterId r:id="rId29"/>
  </p:handoutMasterIdLst>
  <p:sldIdLst>
    <p:sldId id="390" r:id="rId3"/>
    <p:sldId id="395" r:id="rId4"/>
    <p:sldId id="396" r:id="rId5"/>
    <p:sldId id="400" r:id="rId6"/>
    <p:sldId id="398" r:id="rId7"/>
    <p:sldId id="408" r:id="rId8"/>
    <p:sldId id="262" r:id="rId9"/>
    <p:sldId id="282" r:id="rId10"/>
    <p:sldId id="379" r:id="rId11"/>
    <p:sldId id="358" r:id="rId12"/>
    <p:sldId id="343" r:id="rId13"/>
    <p:sldId id="392" r:id="rId14"/>
    <p:sldId id="393" r:id="rId15"/>
    <p:sldId id="394" r:id="rId16"/>
    <p:sldId id="326" r:id="rId17"/>
    <p:sldId id="327" r:id="rId18"/>
    <p:sldId id="359" r:id="rId19"/>
    <p:sldId id="360" r:id="rId20"/>
    <p:sldId id="361" r:id="rId21"/>
    <p:sldId id="362" r:id="rId22"/>
    <p:sldId id="363" r:id="rId23"/>
    <p:sldId id="364" r:id="rId24"/>
    <p:sldId id="406" r:id="rId25"/>
    <p:sldId id="293" r:id="rId26"/>
    <p:sldId id="290" r:id="rId2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5FFF"/>
    <a:srgbClr val="B9C8FF"/>
    <a:srgbClr val="00FFFF"/>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8" d="100"/>
          <a:sy n="78" d="100"/>
        </p:scale>
        <p:origin x="-1528" y="-104"/>
      </p:cViewPr>
      <p:guideLst>
        <p:guide orient="horz" pos="2160"/>
        <p:guide pos="2880"/>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A341D2-0E44-8E43-BF8C-4364EBBBD164}" type="datetimeFigureOut">
              <a:rPr kumimoji="1" lang="ja-JP" altLang="en-US" smtClean="0"/>
              <a:t>16/03/07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AFEE8C-166B-0E41-8172-56F6044D4BAD}" type="slidenum">
              <a:rPr kumimoji="1" lang="ja-JP" altLang="en-US" smtClean="0"/>
              <a:t>‹#›</a:t>
            </a:fld>
            <a:endParaRPr kumimoji="1" lang="ja-JP" altLang="en-US"/>
          </a:p>
        </p:txBody>
      </p:sp>
    </p:spTree>
    <p:extLst>
      <p:ext uri="{BB962C8B-B14F-4D97-AF65-F5344CB8AC3E}">
        <p14:creationId xmlns:p14="http://schemas.microsoft.com/office/powerpoint/2010/main" val="32758907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22A8D8-4ADD-3948-AFDA-DF4B7CA430F1}" type="datetimeFigureOut">
              <a:rPr kumimoji="1" lang="ja-JP" altLang="en-US" smtClean="0"/>
              <a:t>16/03/07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BE80C4-D1E6-494E-9C7A-24743C0F93B5}" type="slidenum">
              <a:rPr kumimoji="1" lang="ja-JP" altLang="en-US" smtClean="0"/>
              <a:t>‹#›</a:t>
            </a:fld>
            <a:endParaRPr kumimoji="1" lang="ja-JP" altLang="en-US"/>
          </a:p>
        </p:txBody>
      </p:sp>
    </p:spTree>
    <p:extLst>
      <p:ext uri="{BB962C8B-B14F-4D97-AF65-F5344CB8AC3E}">
        <p14:creationId xmlns:p14="http://schemas.microsoft.com/office/powerpoint/2010/main" val="6163565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6BE80C4-D1E6-494E-9C7A-24743C0F93B5}" type="slidenum">
              <a:rPr kumimoji="1" lang="ja-JP" altLang="en-US" smtClean="0"/>
              <a:t>1</a:t>
            </a:fld>
            <a:endParaRPr kumimoji="1" lang="ja-JP" altLang="en-US"/>
          </a:p>
        </p:txBody>
      </p:sp>
    </p:spTree>
    <p:extLst>
      <p:ext uri="{BB962C8B-B14F-4D97-AF65-F5344CB8AC3E}">
        <p14:creationId xmlns:p14="http://schemas.microsoft.com/office/powerpoint/2010/main" val="1310044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example of the each component evaluation. </a:t>
            </a:r>
          </a:p>
          <a:p>
            <a:r>
              <a:rPr kumimoji="1" lang="en-US" altLang="ja-JP" dirty="0" smtClean="0"/>
              <a:t>At first we make GDS file of circuits. And evaluated by sonnet.</a:t>
            </a:r>
          </a:p>
          <a:p>
            <a:r>
              <a:rPr kumimoji="1" lang="en-US" altLang="ja-JP" dirty="0" smtClean="0"/>
              <a:t>And next, we input result of sonnet to ADS. We check the both S parameter is same.</a:t>
            </a:r>
            <a:endParaRPr kumimoji="1" lang="ja-JP" altLang="en-US" dirty="0"/>
          </a:p>
        </p:txBody>
      </p:sp>
      <p:sp>
        <p:nvSpPr>
          <p:cNvPr id="4" name="スライド番号プレースホルダー 3"/>
          <p:cNvSpPr>
            <a:spLocks noGrp="1"/>
          </p:cNvSpPr>
          <p:nvPr>
            <p:ph type="sldNum" sz="quarter" idx="10"/>
          </p:nvPr>
        </p:nvSpPr>
        <p:spPr/>
        <p:txBody>
          <a:bodyPr/>
          <a:lstStyle/>
          <a:p>
            <a:fld id="{4AAC76E0-4262-C44A-957C-1756752A14B1}" type="slidenum">
              <a:rPr kumimoji="1" lang="ja-JP" altLang="en-US" smtClean="0"/>
              <a:t>22</a:t>
            </a:fld>
            <a:endParaRPr kumimoji="1" lang="ja-JP" altLang="en-US"/>
          </a:p>
        </p:txBody>
      </p:sp>
    </p:spTree>
    <p:extLst>
      <p:ext uri="{BB962C8B-B14F-4D97-AF65-F5344CB8AC3E}">
        <p14:creationId xmlns:p14="http://schemas.microsoft.com/office/powerpoint/2010/main" val="2039657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example of the each component evaluation. </a:t>
            </a:r>
          </a:p>
          <a:p>
            <a:r>
              <a:rPr kumimoji="1" lang="en-US" altLang="ja-JP" dirty="0" smtClean="0"/>
              <a:t>At first we make GDS file of circuits. And evaluated by sonnet.</a:t>
            </a:r>
          </a:p>
          <a:p>
            <a:r>
              <a:rPr kumimoji="1" lang="en-US" altLang="ja-JP" dirty="0" smtClean="0"/>
              <a:t>And next, we input result of sonnet to ADS. We check the both S parameter is same.</a:t>
            </a:r>
            <a:endParaRPr kumimoji="1" lang="ja-JP" altLang="en-US" dirty="0"/>
          </a:p>
        </p:txBody>
      </p:sp>
      <p:sp>
        <p:nvSpPr>
          <p:cNvPr id="4" name="スライド番号プレースホルダー 3"/>
          <p:cNvSpPr>
            <a:spLocks noGrp="1"/>
          </p:cNvSpPr>
          <p:nvPr>
            <p:ph type="sldNum" sz="quarter" idx="10"/>
          </p:nvPr>
        </p:nvSpPr>
        <p:spPr/>
        <p:txBody>
          <a:bodyPr/>
          <a:lstStyle/>
          <a:p>
            <a:fld id="{4AAC76E0-4262-C44A-957C-1756752A14B1}" type="slidenum">
              <a:rPr lang="ja-JP" altLang="en-US" smtClean="0">
                <a:solidFill>
                  <a:prstClr val="black"/>
                </a:solidFill>
                <a:latin typeface="Calibri"/>
                <a:ea typeface="ＭＳ Ｐゴシック"/>
              </a:rPr>
              <a:pPr/>
              <a:t>23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03965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AC3E5A-2DEB-B442-87A4-90268032A8FD}" type="slidenum">
              <a:rPr lang="ja-JP" altLang="en-US" smtClean="0">
                <a:solidFill>
                  <a:prstClr val="black"/>
                </a:solidFill>
                <a:latin typeface="Calibri"/>
                <a:ea typeface="ＭＳ Ｐゴシック"/>
              </a:rPr>
              <a:pPr/>
              <a:t>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585881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15C8FD-1EB3-274D-8F71-0C5355235FA0}" type="slidenum">
              <a:rPr kumimoji="1" lang="ja-JP" altLang="en-US" smtClean="0"/>
              <a:t>10</a:t>
            </a:fld>
            <a:endParaRPr kumimoji="1" lang="ja-JP" altLang="en-US"/>
          </a:p>
        </p:txBody>
      </p:sp>
    </p:spTree>
    <p:extLst>
      <p:ext uri="{BB962C8B-B14F-4D97-AF65-F5344CB8AC3E}">
        <p14:creationId xmlns:p14="http://schemas.microsoft.com/office/powerpoint/2010/main" val="404201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a:t>
            </a:r>
          </a:p>
        </p:txBody>
      </p:sp>
      <p:sp>
        <p:nvSpPr>
          <p:cNvPr id="4" name="スライド番号プレースホルダー 3"/>
          <p:cNvSpPr>
            <a:spLocks noGrp="1"/>
          </p:cNvSpPr>
          <p:nvPr>
            <p:ph type="sldNum" sz="quarter" idx="10"/>
          </p:nvPr>
        </p:nvSpPr>
        <p:spPr/>
        <p:txBody>
          <a:bodyPr/>
          <a:lstStyle/>
          <a:p>
            <a:fld id="{8CB61A49-D2AC-494F-B079-DE7445F2B0F7}" type="slidenum">
              <a:rPr lang="ja-JP" altLang="en-US" smtClean="0">
                <a:solidFill>
                  <a:prstClr val="black"/>
                </a:solidFill>
                <a:latin typeface="Calibri"/>
                <a:ea typeface="ＭＳ Ｐゴシック"/>
              </a:rPr>
              <a:pPr/>
              <a:t>11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24007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r>
              <a:rPr kumimoji="1" lang="ja-JP" altLang="en-US" baseline="0" dirty="0" smtClean="0"/>
              <a:t>ここに光子が突入すると、超伝導体共振器中のクーパー対が分解され、</a:t>
            </a:r>
            <a:endParaRPr kumimoji="1" lang="en-US" altLang="ja-JP" baseline="0" dirty="0" smtClean="0"/>
          </a:p>
          <a:p>
            <a:r>
              <a:rPr kumimoji="1" lang="en-US" altLang="ja-JP" baseline="0" dirty="0" err="1" smtClean="0"/>
              <a:t>clk</a:t>
            </a:r>
            <a:endParaRPr kumimoji="1" lang="en-US" altLang="ja-JP" baseline="0" dirty="0" smtClean="0"/>
          </a:p>
          <a:p>
            <a:r>
              <a:rPr kumimoji="1" lang="en-US" altLang="ja-JP" baseline="0" dirty="0" smtClean="0"/>
              <a:t>kinetic inductance</a:t>
            </a:r>
            <a:r>
              <a:rPr kumimoji="1" lang="ja-JP" altLang="en-US" baseline="0" dirty="0" smtClean="0"/>
              <a:t>が変化します。</a:t>
            </a:r>
            <a:endParaRPr kumimoji="1" lang="en-US" altLang="ja-JP" baseline="0" dirty="0" smtClean="0"/>
          </a:p>
          <a:p>
            <a:r>
              <a:rPr kumimoji="1" lang="en-US" altLang="ja-JP" baseline="0" dirty="0" err="1" smtClean="0"/>
              <a:t>clk</a:t>
            </a:r>
            <a:endParaRPr kumimoji="1" lang="en-US" altLang="ja-JP" baseline="0" dirty="0" smtClean="0"/>
          </a:p>
          <a:p>
            <a:r>
              <a:rPr kumimoji="1" lang="ja-JP" altLang="en-US" baseline="0" dirty="0" smtClean="0"/>
              <a:t>すると共振回路のパラメータ変化により共振ピークの波形が変化します。</a:t>
            </a:r>
            <a:endParaRPr kumimoji="1" lang="en-US" altLang="ja-JP" baseline="0" dirty="0" smtClean="0"/>
          </a:p>
          <a:p>
            <a:r>
              <a:rPr kumimoji="1" lang="ja-JP" altLang="en-US" baseline="0" dirty="0" smtClean="0"/>
              <a:t>このときある周波数での入力</a:t>
            </a:r>
            <a:r>
              <a:rPr kumimoji="1" lang="en-US" altLang="ja-JP" baseline="0" dirty="0" smtClean="0"/>
              <a:t>-</a:t>
            </a:r>
            <a:r>
              <a:rPr kumimoji="1" lang="ja-JP" altLang="en-US" baseline="0" dirty="0" smtClean="0"/>
              <a:t>出力間の位相の変化、あるいは共振周波数の変化を追う事によって読み出す、というのが</a:t>
            </a:r>
            <a:r>
              <a:rPr kumimoji="1" lang="en-US" altLang="ja-JP" baseline="0" dirty="0" smtClean="0"/>
              <a:t>KMID</a:t>
            </a:r>
            <a:r>
              <a:rPr kumimoji="1" lang="ja-JP" altLang="en-US" baseline="0" dirty="0" smtClean="0"/>
              <a:t>検出器の原理です。</a:t>
            </a:r>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82EA65EB-1B8A-4EA7-8502-3976357E580D}" type="slidenum">
              <a:rPr lang="ja-JP" altLang="en-US" smtClean="0">
                <a:solidFill>
                  <a:prstClr val="black"/>
                </a:solidFill>
                <a:latin typeface="Calibri"/>
                <a:ea typeface="ＭＳ Ｐゴシック"/>
              </a:rPr>
              <a:pPr/>
              <a:t>14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00614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example of the each component evaluation. </a:t>
            </a:r>
          </a:p>
          <a:p>
            <a:r>
              <a:rPr kumimoji="1" lang="en-US" altLang="ja-JP" dirty="0" smtClean="0"/>
              <a:t>At first we make GDS file of circuits. And evaluated by sonnet.</a:t>
            </a:r>
          </a:p>
          <a:p>
            <a:r>
              <a:rPr kumimoji="1" lang="en-US" altLang="ja-JP" dirty="0" smtClean="0"/>
              <a:t>And next, we input result of sonnet to ADS. We check the both S parameter is same.</a:t>
            </a:r>
            <a:endParaRPr kumimoji="1" lang="ja-JP" altLang="en-US" dirty="0"/>
          </a:p>
        </p:txBody>
      </p:sp>
      <p:sp>
        <p:nvSpPr>
          <p:cNvPr id="4" name="スライド番号プレースホルダー 3"/>
          <p:cNvSpPr>
            <a:spLocks noGrp="1"/>
          </p:cNvSpPr>
          <p:nvPr>
            <p:ph type="sldNum" sz="quarter" idx="10"/>
          </p:nvPr>
        </p:nvSpPr>
        <p:spPr/>
        <p:txBody>
          <a:bodyPr/>
          <a:lstStyle/>
          <a:p>
            <a:fld id="{4AAC76E0-4262-C44A-957C-1756752A14B1}" type="slidenum">
              <a:rPr kumimoji="1" lang="ja-JP" altLang="en-US" smtClean="0"/>
              <a:t>18</a:t>
            </a:fld>
            <a:endParaRPr kumimoji="1" lang="ja-JP" altLang="en-US"/>
          </a:p>
        </p:txBody>
      </p:sp>
    </p:spTree>
    <p:extLst>
      <p:ext uri="{BB962C8B-B14F-4D97-AF65-F5344CB8AC3E}">
        <p14:creationId xmlns:p14="http://schemas.microsoft.com/office/powerpoint/2010/main" val="2039657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example of the each component evaluation. </a:t>
            </a:r>
          </a:p>
          <a:p>
            <a:r>
              <a:rPr kumimoji="1" lang="en-US" altLang="ja-JP" dirty="0" smtClean="0"/>
              <a:t>At first we make GDS file of circuits. And evaluated by sonnet.</a:t>
            </a:r>
          </a:p>
          <a:p>
            <a:r>
              <a:rPr kumimoji="1" lang="en-US" altLang="ja-JP" dirty="0" smtClean="0"/>
              <a:t>And next, we input result of sonnet to ADS. We check the both S parameter is same.</a:t>
            </a:r>
            <a:endParaRPr kumimoji="1" lang="ja-JP" altLang="en-US" dirty="0"/>
          </a:p>
        </p:txBody>
      </p:sp>
      <p:sp>
        <p:nvSpPr>
          <p:cNvPr id="4" name="スライド番号プレースホルダー 3"/>
          <p:cNvSpPr>
            <a:spLocks noGrp="1"/>
          </p:cNvSpPr>
          <p:nvPr>
            <p:ph type="sldNum" sz="quarter" idx="10"/>
          </p:nvPr>
        </p:nvSpPr>
        <p:spPr/>
        <p:txBody>
          <a:bodyPr/>
          <a:lstStyle/>
          <a:p>
            <a:fld id="{4AAC76E0-4262-C44A-957C-1756752A14B1}" type="slidenum">
              <a:rPr kumimoji="1" lang="ja-JP" altLang="en-US" smtClean="0"/>
              <a:t>19</a:t>
            </a:fld>
            <a:endParaRPr kumimoji="1" lang="ja-JP" altLang="en-US"/>
          </a:p>
        </p:txBody>
      </p:sp>
    </p:spTree>
    <p:extLst>
      <p:ext uri="{BB962C8B-B14F-4D97-AF65-F5344CB8AC3E}">
        <p14:creationId xmlns:p14="http://schemas.microsoft.com/office/powerpoint/2010/main" val="203965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example of the each component evaluation. </a:t>
            </a:r>
          </a:p>
          <a:p>
            <a:r>
              <a:rPr kumimoji="1" lang="en-US" altLang="ja-JP" dirty="0" smtClean="0"/>
              <a:t>At first we make GDS file of circuits. And evaluated by sonnet.</a:t>
            </a:r>
          </a:p>
          <a:p>
            <a:r>
              <a:rPr kumimoji="1" lang="en-US" altLang="ja-JP" dirty="0" smtClean="0"/>
              <a:t>And next, we input result of sonnet to ADS. We check the both S parameter is same.</a:t>
            </a:r>
            <a:endParaRPr kumimoji="1" lang="ja-JP" altLang="en-US" dirty="0"/>
          </a:p>
        </p:txBody>
      </p:sp>
      <p:sp>
        <p:nvSpPr>
          <p:cNvPr id="4" name="スライド番号プレースホルダー 3"/>
          <p:cNvSpPr>
            <a:spLocks noGrp="1"/>
          </p:cNvSpPr>
          <p:nvPr>
            <p:ph type="sldNum" sz="quarter" idx="10"/>
          </p:nvPr>
        </p:nvSpPr>
        <p:spPr/>
        <p:txBody>
          <a:bodyPr/>
          <a:lstStyle/>
          <a:p>
            <a:fld id="{4AAC76E0-4262-C44A-957C-1756752A14B1}" type="slidenum">
              <a:rPr kumimoji="1" lang="ja-JP" altLang="en-US" smtClean="0"/>
              <a:t>20</a:t>
            </a:fld>
            <a:endParaRPr kumimoji="1" lang="ja-JP" altLang="en-US"/>
          </a:p>
        </p:txBody>
      </p:sp>
    </p:spTree>
    <p:extLst>
      <p:ext uri="{BB962C8B-B14F-4D97-AF65-F5344CB8AC3E}">
        <p14:creationId xmlns:p14="http://schemas.microsoft.com/office/powerpoint/2010/main" val="2039657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example of the each component evaluation. </a:t>
            </a:r>
          </a:p>
          <a:p>
            <a:r>
              <a:rPr kumimoji="1" lang="en-US" altLang="ja-JP" dirty="0" smtClean="0"/>
              <a:t>At first we make GDS file of circuits. And evaluated by sonnet.</a:t>
            </a:r>
          </a:p>
          <a:p>
            <a:r>
              <a:rPr kumimoji="1" lang="en-US" altLang="ja-JP" dirty="0" smtClean="0"/>
              <a:t>And next, we input result of sonnet to ADS. We check the both S parameter is same.</a:t>
            </a:r>
            <a:endParaRPr kumimoji="1" lang="ja-JP" altLang="en-US" dirty="0"/>
          </a:p>
        </p:txBody>
      </p:sp>
      <p:sp>
        <p:nvSpPr>
          <p:cNvPr id="4" name="スライド番号プレースホルダー 3"/>
          <p:cNvSpPr>
            <a:spLocks noGrp="1"/>
          </p:cNvSpPr>
          <p:nvPr>
            <p:ph type="sldNum" sz="quarter" idx="10"/>
          </p:nvPr>
        </p:nvSpPr>
        <p:spPr/>
        <p:txBody>
          <a:bodyPr/>
          <a:lstStyle/>
          <a:p>
            <a:fld id="{4AAC76E0-4262-C44A-957C-1756752A14B1}" type="slidenum">
              <a:rPr kumimoji="1" lang="ja-JP" altLang="en-US" smtClean="0"/>
              <a:t>21</a:t>
            </a:fld>
            <a:endParaRPr kumimoji="1" lang="ja-JP" altLang="en-US"/>
          </a:p>
        </p:txBody>
      </p:sp>
    </p:spTree>
    <p:extLst>
      <p:ext uri="{BB962C8B-B14F-4D97-AF65-F5344CB8AC3E}">
        <p14:creationId xmlns:p14="http://schemas.microsoft.com/office/powerpoint/2010/main" val="203965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1531976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2017613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1863352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213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0225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41514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01442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04995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8547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0189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212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3501132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29059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96087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7490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144317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2016/3/8</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2063770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2016/3/8</a:t>
            </a:r>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140022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2016/3/8</a:t>
            </a:r>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32478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2016/3/8</a:t>
            </a:r>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919465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2016/3/8</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109906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2016/3/8</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36597006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2016/3/8</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BC3D7-AD65-1A41-A425-59EA1C89460A}" type="slidenum">
              <a:rPr kumimoji="1" lang="ja-JP" altLang="en-US" smtClean="0"/>
              <a:t>‹#›</a:t>
            </a:fld>
            <a:endParaRPr kumimoji="1" lang="ja-JP" altLang="en-US"/>
          </a:p>
        </p:txBody>
      </p:sp>
    </p:spTree>
    <p:extLst>
      <p:ext uri="{BB962C8B-B14F-4D97-AF65-F5344CB8AC3E}">
        <p14:creationId xmlns:p14="http://schemas.microsoft.com/office/powerpoint/2010/main" val="1061459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BC3D7-AD65-1A41-A425-59EA1C89460A}"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1180640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5.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xml"/><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png"/><Relationship Id="rId1" Type="http://schemas.microsoft.com/office/2007/relationships/media" Target="../media/media2.MOV"/><Relationship Id="rId2" Type="http://schemas.openxmlformats.org/officeDocument/2006/relationships/video" Target="../media/media2.MOV"/></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3.jpeg"/><Relationship Id="rId7"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png"/><Relationship Id="rId5" Type="http://schemas.openxmlformats.org/officeDocument/2006/relationships/image" Target="../media/image35.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jpg"/><Relationship Id="rId7" Type="http://schemas.openxmlformats.org/officeDocument/2006/relationships/image" Target="../media/image40.jpe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jp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6" Type="http://schemas.microsoft.com/office/2007/relationships/hdphoto" Target="../media/hdphoto2.wdp"/><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png"/><Relationship Id="rId5" Type="http://schemas.openxmlformats.org/officeDocument/2006/relationships/image" Target="../media/image10.gif"/><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3.jpeg"/><Relationship Id="rId7"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386044"/>
            <a:ext cx="7772400" cy="1470025"/>
          </a:xfrm>
        </p:spPr>
        <p:txBody>
          <a:bodyPr>
            <a:noAutofit/>
          </a:bodyPr>
          <a:lstStyle/>
          <a:p>
            <a:r>
              <a:rPr lang="en-US" altLang="ja-JP" sz="8000" dirty="0" err="1" smtClean="0"/>
              <a:t>GroundBIRD</a:t>
            </a:r>
            <a:r>
              <a:rPr lang="en-US" altLang="ja-JP" sz="8000" dirty="0" smtClean="0"/>
              <a:t/>
            </a:r>
            <a:br>
              <a:rPr lang="en-US" altLang="ja-JP" sz="8000" dirty="0" smtClean="0"/>
            </a:br>
            <a:r>
              <a:rPr lang="ja-JP" altLang="en-US" sz="4800" dirty="0" smtClean="0"/>
              <a:t>焦点面</a:t>
            </a:r>
            <a:r>
              <a:rPr lang="ja-JP" altLang="en-US" sz="4800" dirty="0"/>
              <a:t>検出器アレイの開発 </a:t>
            </a:r>
            <a:endParaRPr kumimoji="1" lang="ja-JP" altLang="en-US" sz="8000" dirty="0"/>
          </a:p>
        </p:txBody>
      </p:sp>
      <p:sp>
        <p:nvSpPr>
          <p:cNvPr id="6" name="サブタイトル 5"/>
          <p:cNvSpPr>
            <a:spLocks noGrp="1"/>
          </p:cNvSpPr>
          <p:nvPr>
            <p:ph type="subTitle" idx="1"/>
          </p:nvPr>
        </p:nvSpPr>
        <p:spPr>
          <a:xfrm>
            <a:off x="293064" y="2507139"/>
            <a:ext cx="8393736" cy="4021190"/>
          </a:xfrm>
        </p:spPr>
        <p:txBody>
          <a:bodyPr>
            <a:noAutofit/>
          </a:bodyPr>
          <a:lstStyle/>
          <a:p>
            <a:r>
              <a:rPr kumimoji="1" lang="ja-JP" altLang="en-US" sz="2000" dirty="0" smtClean="0"/>
              <a:t>美馬</a:t>
            </a:r>
            <a:r>
              <a:rPr kumimoji="1" lang="ja-JP" altLang="en-US" sz="2000" dirty="0" smtClean="0"/>
              <a:t>　覚（理研</a:t>
            </a:r>
            <a:r>
              <a:rPr kumimoji="1" lang="ja-JP" altLang="en-US" sz="2000" dirty="0" smtClean="0"/>
              <a:t>）</a:t>
            </a:r>
            <a:endParaRPr lang="en-US" altLang="ja-JP" sz="2000" dirty="0"/>
          </a:p>
          <a:p>
            <a:endParaRPr lang="en-US" altLang="ja-JP" sz="1800" dirty="0" smtClean="0"/>
          </a:p>
          <a:p>
            <a:r>
              <a:rPr lang="en-US" altLang="ja-JP" sz="1800" dirty="0" err="1" smtClean="0"/>
              <a:t>GroundBIRD</a:t>
            </a:r>
            <a:r>
              <a:rPr lang="ja-JP" altLang="en-US" sz="1800" dirty="0" smtClean="0"/>
              <a:t>コラボレーション</a:t>
            </a:r>
            <a:endParaRPr lang="en-US" altLang="ja-JP" sz="1800" dirty="0" smtClean="0"/>
          </a:p>
          <a:p>
            <a:r>
              <a:rPr lang="ja-JP" altLang="en-US" sz="1800" dirty="0" smtClean="0"/>
              <a:t>理研</a:t>
            </a:r>
            <a:r>
              <a:rPr lang="ja-JP" altLang="en-US" sz="1800" dirty="0" smtClean="0"/>
              <a:t>：</a:t>
            </a:r>
            <a:r>
              <a:rPr lang="ja-JP" altLang="en-US" sz="1800" dirty="0"/>
              <a:t>美馬</a:t>
            </a:r>
            <a:r>
              <a:rPr lang="ja-JP" altLang="en-US" sz="1800" dirty="0" smtClean="0"/>
              <a:t>覚</a:t>
            </a:r>
            <a:r>
              <a:rPr lang="ja-JP" altLang="en-US" sz="1800" dirty="0" smtClean="0"/>
              <a:t>、大谷知行、</a:t>
            </a:r>
            <a:r>
              <a:rPr lang="en-US" altLang="ja-JP" sz="1800" dirty="0" err="1"/>
              <a:t>Thushara</a:t>
            </a:r>
            <a:r>
              <a:rPr lang="en-US" altLang="ja-JP" sz="1800" dirty="0"/>
              <a:t> </a:t>
            </a:r>
            <a:r>
              <a:rPr lang="en-US" altLang="ja-JP" sz="1800" dirty="0" err="1" smtClean="0"/>
              <a:t>Damayanthi</a:t>
            </a:r>
            <a:endParaRPr lang="en-US" altLang="ja-JP" sz="1800" dirty="0" smtClean="0"/>
          </a:p>
          <a:p>
            <a:r>
              <a:rPr lang="ja-JP" altLang="en-US" sz="1800" dirty="0" smtClean="0"/>
              <a:t>高エ研</a:t>
            </a:r>
            <a:r>
              <a:rPr lang="ja-JP" altLang="en-US" sz="1800" dirty="0" smtClean="0"/>
              <a:t>：</a:t>
            </a:r>
            <a:r>
              <a:rPr lang="ja-JP" altLang="en-US" sz="1800" dirty="0"/>
              <a:t>小栗秀</a:t>
            </a:r>
            <a:r>
              <a:rPr lang="ja-JP" altLang="en-US" sz="1800" dirty="0" smtClean="0"/>
              <a:t>悟</a:t>
            </a:r>
            <a:r>
              <a:rPr lang="ja-JP" altLang="en-US" sz="1800" dirty="0" smtClean="0"/>
              <a:t>、</a:t>
            </a:r>
            <a:r>
              <a:rPr lang="ja-JP" altLang="en-US" sz="1800" dirty="0"/>
              <a:t>内田智</a:t>
            </a:r>
            <a:r>
              <a:rPr lang="ja-JP" altLang="en-US" sz="1800" dirty="0" smtClean="0"/>
              <a:t>久</a:t>
            </a:r>
            <a:r>
              <a:rPr lang="ja-JP" altLang="en-US" sz="1800" dirty="0" smtClean="0"/>
              <a:t>、</a:t>
            </a:r>
            <a:r>
              <a:rPr lang="ja-JP" altLang="en-US" sz="1800" dirty="0"/>
              <a:t>田島</a:t>
            </a:r>
            <a:r>
              <a:rPr lang="ja-JP" altLang="en-US" sz="1800" dirty="0" smtClean="0"/>
              <a:t>治</a:t>
            </a:r>
            <a:r>
              <a:rPr lang="ja-JP" altLang="en-US" sz="1800" dirty="0" smtClean="0"/>
              <a:t>、</a:t>
            </a:r>
            <a:r>
              <a:rPr lang="ja-JP" altLang="en-US" sz="1800" dirty="0"/>
              <a:t>吉田光</a:t>
            </a:r>
            <a:r>
              <a:rPr lang="ja-JP" altLang="en-US" sz="1800" dirty="0" smtClean="0"/>
              <a:t>宏</a:t>
            </a:r>
            <a:r>
              <a:rPr lang="ja-JP" altLang="en-US" sz="1800" dirty="0" smtClean="0"/>
              <a:t>、</a:t>
            </a:r>
            <a:r>
              <a:rPr lang="ja-JP" altLang="en-US" sz="1800" dirty="0"/>
              <a:t>長崎</a:t>
            </a:r>
            <a:r>
              <a:rPr lang="ja-JP" altLang="en-US" sz="1800" dirty="0" smtClean="0"/>
              <a:t>岳人</a:t>
            </a:r>
            <a:r>
              <a:rPr lang="ja-JP" altLang="en-US" sz="1800" dirty="0" smtClean="0"/>
              <a:t>、</a:t>
            </a:r>
            <a:r>
              <a:rPr lang="ja-JP" altLang="en-US" sz="1800" dirty="0"/>
              <a:t>羽澄昌史</a:t>
            </a:r>
            <a:endParaRPr lang="en-US" altLang="ja-JP" sz="1800" dirty="0" smtClean="0"/>
          </a:p>
          <a:p>
            <a:r>
              <a:rPr lang="ja-JP" altLang="en-US" sz="1800" dirty="0" smtClean="0"/>
              <a:t>総研大</a:t>
            </a:r>
            <a:r>
              <a:rPr lang="ja-JP" altLang="en-US" sz="1800" dirty="0" smtClean="0"/>
              <a:t>：</a:t>
            </a:r>
            <a:r>
              <a:rPr lang="ja-JP" altLang="en-US" sz="1800" dirty="0" smtClean="0"/>
              <a:t>石塚光</a:t>
            </a:r>
            <a:endParaRPr lang="en-US" altLang="ja-JP" sz="1800" dirty="0" smtClean="0"/>
          </a:p>
          <a:p>
            <a:r>
              <a:rPr lang="ja-JP" altLang="en-US" sz="1800" dirty="0" smtClean="0"/>
              <a:t>天文台</a:t>
            </a:r>
            <a:r>
              <a:rPr lang="ja-JP" altLang="en-US" sz="1800" dirty="0" smtClean="0"/>
              <a:t>：</a:t>
            </a:r>
            <a:r>
              <a:rPr lang="ja-JP" altLang="en-US" sz="1800" dirty="0"/>
              <a:t>関本裕</a:t>
            </a:r>
            <a:r>
              <a:rPr lang="ja-JP" altLang="en-US" sz="1800" dirty="0" smtClean="0"/>
              <a:t>太郎</a:t>
            </a:r>
            <a:r>
              <a:rPr lang="ja-JP" altLang="en-US" sz="1800" dirty="0" smtClean="0"/>
              <a:t>、</a:t>
            </a:r>
            <a:endParaRPr lang="en-US" altLang="ja-JP" sz="1800" dirty="0" smtClean="0"/>
          </a:p>
          <a:p>
            <a:r>
              <a:rPr lang="ja-JP" altLang="en-US" sz="1800" dirty="0" smtClean="0"/>
              <a:t>コリア大</a:t>
            </a:r>
            <a:r>
              <a:rPr lang="ja-JP" altLang="en-US" sz="1800" dirty="0" smtClean="0"/>
              <a:t>；</a:t>
            </a:r>
            <a:r>
              <a:rPr lang="en-US" altLang="ja-JP" sz="1800" dirty="0" err="1"/>
              <a:t>Jihoon</a:t>
            </a:r>
            <a:r>
              <a:rPr lang="en-US" altLang="ja-JP" sz="1800" dirty="0"/>
              <a:t> </a:t>
            </a:r>
            <a:r>
              <a:rPr lang="en-US" altLang="ja-JP" sz="1800" dirty="0" smtClean="0"/>
              <a:t>Choi</a:t>
            </a:r>
            <a:r>
              <a:rPr lang="ja-JP" altLang="en-US" sz="1800" dirty="0" smtClean="0"/>
              <a:t>、</a:t>
            </a:r>
            <a:r>
              <a:rPr lang="en-US" altLang="ja-JP" sz="1800" dirty="0" err="1"/>
              <a:t>Eunil</a:t>
            </a:r>
            <a:r>
              <a:rPr lang="en-US" altLang="ja-JP" sz="1800" dirty="0"/>
              <a:t> Won</a:t>
            </a:r>
            <a:endParaRPr lang="en-US" altLang="ja-JP" sz="1800" dirty="0" smtClean="0"/>
          </a:p>
          <a:p>
            <a:r>
              <a:rPr lang="ja-JP" altLang="en-US" sz="1800" dirty="0" smtClean="0"/>
              <a:t>東大理</a:t>
            </a:r>
            <a:r>
              <a:rPr lang="ja-JP" altLang="en-US" sz="1800" dirty="0" smtClean="0"/>
              <a:t>：</a:t>
            </a:r>
            <a:r>
              <a:rPr lang="ja-JP" altLang="en-US" sz="1800" dirty="0"/>
              <a:t>蓑輪</a:t>
            </a:r>
            <a:r>
              <a:rPr lang="ja-JP" altLang="en-US" sz="1800" dirty="0" smtClean="0"/>
              <a:t>眞</a:t>
            </a:r>
            <a:r>
              <a:rPr lang="ja-JP" altLang="en-US" sz="1800" dirty="0" smtClean="0"/>
              <a:t>、</a:t>
            </a:r>
            <a:r>
              <a:rPr lang="ja-JP" altLang="en-US" sz="1800" dirty="0" smtClean="0"/>
              <a:t>富田</a:t>
            </a:r>
            <a:r>
              <a:rPr lang="ja-JP" altLang="en-US" sz="1800" dirty="0"/>
              <a:t>望</a:t>
            </a:r>
            <a:endParaRPr lang="en-US" altLang="ja-JP" sz="1800" dirty="0" smtClean="0"/>
          </a:p>
          <a:p>
            <a:r>
              <a:rPr lang="ja-JP" altLang="en-US" sz="1800" dirty="0" smtClean="0"/>
              <a:t>筑波大</a:t>
            </a:r>
            <a:r>
              <a:rPr lang="ja-JP" altLang="en-US" sz="1800" dirty="0" smtClean="0"/>
              <a:t>：</a:t>
            </a:r>
            <a:r>
              <a:rPr lang="ja-JP" altLang="en-US" sz="1800" dirty="0"/>
              <a:t>永井誠</a:t>
            </a:r>
            <a:endParaRPr lang="en-US" altLang="ja-JP" sz="1800" dirty="0" smtClean="0"/>
          </a:p>
          <a:p>
            <a:r>
              <a:rPr lang="ja-JP" altLang="en-US" sz="1800" dirty="0" smtClean="0"/>
              <a:t>東北大</a:t>
            </a:r>
            <a:r>
              <a:rPr lang="ja-JP" altLang="en-US" sz="1800" dirty="0" smtClean="0"/>
              <a:t>：</a:t>
            </a:r>
            <a:r>
              <a:rPr lang="ja-JP" altLang="en-US" sz="1800" dirty="0"/>
              <a:t>沓間</a:t>
            </a:r>
            <a:r>
              <a:rPr lang="ja-JP" altLang="en-US" sz="1800" dirty="0" smtClean="0"/>
              <a:t>弘樹</a:t>
            </a:r>
            <a:r>
              <a:rPr lang="ja-JP" altLang="en-US" sz="1800" dirty="0" smtClean="0"/>
              <a:t>、</a:t>
            </a:r>
            <a:r>
              <a:rPr lang="ja-JP" altLang="en-US" sz="1800" dirty="0"/>
              <a:t>服部</a:t>
            </a:r>
            <a:r>
              <a:rPr lang="ja-JP" altLang="en-US" sz="1800" dirty="0" smtClean="0"/>
              <a:t>誠</a:t>
            </a:r>
            <a:endParaRPr lang="en-US" altLang="ja-JP" sz="1800" dirty="0" smtClean="0"/>
          </a:p>
          <a:p>
            <a:r>
              <a:rPr lang="ja-JP" altLang="en-US" sz="1800" dirty="0" smtClean="0"/>
              <a:t>埼玉大：古谷野凌</a:t>
            </a:r>
            <a:endParaRPr lang="en-US" altLang="ja-JP" sz="1800" dirty="0"/>
          </a:p>
          <a:p>
            <a:endParaRPr lang="en-US" altLang="ja-JP" sz="1800" dirty="0"/>
          </a:p>
          <a:p>
            <a:endParaRPr lang="en-US" altLang="ja-JP" sz="1800" dirty="0"/>
          </a:p>
        </p:txBody>
      </p:sp>
      <p:sp>
        <p:nvSpPr>
          <p:cNvPr id="4" name="スライド番号プレースホルダー 3"/>
          <p:cNvSpPr>
            <a:spLocks noGrp="1"/>
          </p:cNvSpPr>
          <p:nvPr>
            <p:ph type="sldNum" sz="quarter" idx="12"/>
          </p:nvPr>
        </p:nvSpPr>
        <p:spPr/>
        <p:txBody>
          <a:bodyPr/>
          <a:lstStyle/>
          <a:p>
            <a:fld id="{CE1BC3D7-AD65-1A41-A425-59EA1C89460A}" type="slidenum">
              <a:rPr kumimoji="1" lang="ja-JP" altLang="en-US" smtClean="0"/>
              <a:t>1</a:t>
            </a:fld>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2016/3/8</a:t>
            </a:r>
            <a:endParaRPr kumimoji="1" lang="ja-JP" altLang="en-US"/>
          </a:p>
        </p:txBody>
      </p:sp>
    </p:spTree>
    <p:extLst>
      <p:ext uri="{BB962C8B-B14F-4D97-AF65-F5344CB8AC3E}">
        <p14:creationId xmlns:p14="http://schemas.microsoft.com/office/powerpoint/2010/main" val="32696229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descr="スクリーンショット 2014-04-22 14.33.20.png"/>
          <p:cNvPicPr>
            <a:picLocks noChangeAspect="1"/>
          </p:cNvPicPr>
          <p:nvPr/>
        </p:nvPicPr>
        <p:blipFill rotWithShape="1">
          <a:blip r:embed="rId5">
            <a:extLst>
              <a:ext uri="{28A0092B-C50C-407E-A947-70E740481C1C}">
                <a14:useLocalDpi xmlns:a14="http://schemas.microsoft.com/office/drawing/2010/main" val="0"/>
              </a:ext>
            </a:extLst>
          </a:blip>
          <a:srcRect r="28321"/>
          <a:stretch/>
        </p:blipFill>
        <p:spPr>
          <a:xfrm>
            <a:off x="4289732" y="4107649"/>
            <a:ext cx="1546209" cy="2727467"/>
          </a:xfrm>
          <a:prstGeom prst="rect">
            <a:avLst/>
          </a:prstGeom>
        </p:spPr>
      </p:pic>
      <p:sp>
        <p:nvSpPr>
          <p:cNvPr id="2" name="タイトル 1"/>
          <p:cNvSpPr>
            <a:spLocks noGrp="1"/>
          </p:cNvSpPr>
          <p:nvPr>
            <p:ph type="title"/>
          </p:nvPr>
        </p:nvSpPr>
        <p:spPr>
          <a:xfrm>
            <a:off x="457200" y="104546"/>
            <a:ext cx="8229600" cy="1143000"/>
          </a:xfrm>
        </p:spPr>
        <p:txBody>
          <a:bodyPr>
            <a:normAutofit fontScale="90000"/>
          </a:bodyPr>
          <a:lstStyle/>
          <a:p>
            <a:r>
              <a:rPr kumimoji="1" lang="ja-JP" altLang="en-US" dirty="0" smtClean="0">
                <a:solidFill>
                  <a:srgbClr val="000000"/>
                </a:solidFill>
              </a:rPr>
              <a:t>高速回転ステージ上での</a:t>
            </a:r>
            <a:r>
              <a:rPr kumimoji="1" lang="en-US" altLang="ja-JP" dirty="0" smtClean="0">
                <a:solidFill>
                  <a:srgbClr val="000000"/>
                </a:solidFill>
              </a:rPr>
              <a:t/>
            </a:r>
            <a:br>
              <a:rPr kumimoji="1" lang="en-US" altLang="ja-JP" dirty="0" smtClean="0">
                <a:solidFill>
                  <a:srgbClr val="000000"/>
                </a:solidFill>
              </a:rPr>
            </a:br>
            <a:r>
              <a:rPr lang="ja-JP" altLang="en-US" dirty="0" smtClean="0">
                <a:solidFill>
                  <a:srgbClr val="000000"/>
                </a:solidFill>
              </a:rPr>
              <a:t>冷却テスト</a:t>
            </a:r>
            <a:endParaRPr kumimoji="1" lang="ja-JP" altLang="en-US" dirty="0">
              <a:solidFill>
                <a:srgbClr val="000000"/>
              </a:solidFill>
            </a:endParaRPr>
          </a:p>
        </p:txBody>
      </p:sp>
      <p:pic>
        <p:nvPicPr>
          <p:cNvPr id="16" name="IMG_029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9819" t="22318" r="23398" b="15623"/>
          <a:stretch/>
        </p:blipFill>
        <p:spPr>
          <a:xfrm>
            <a:off x="605936" y="1502632"/>
            <a:ext cx="3655941" cy="5322602"/>
          </a:xfrm>
          <a:prstGeom prst="rect">
            <a:avLst/>
          </a:prstGeom>
        </p:spPr>
      </p:pic>
      <p:cxnSp>
        <p:nvCxnSpPr>
          <p:cNvPr id="17" name="直線矢印コネクタ 16"/>
          <p:cNvCxnSpPr>
            <a:stCxn id="18" idx="1"/>
          </p:cNvCxnSpPr>
          <p:nvPr/>
        </p:nvCxnSpPr>
        <p:spPr>
          <a:xfrm flipH="1" flipV="1">
            <a:off x="2914197" y="1773458"/>
            <a:ext cx="332534" cy="15388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3246731" y="1773457"/>
            <a:ext cx="892642" cy="307777"/>
          </a:xfrm>
          <a:prstGeom prst="rect">
            <a:avLst/>
          </a:prstGeom>
          <a:solidFill>
            <a:srgbClr val="FFFFFF"/>
          </a:solidFill>
          <a:ln>
            <a:solidFill>
              <a:schemeClr val="tx1"/>
            </a:solidFill>
          </a:ln>
        </p:spPr>
        <p:txBody>
          <a:bodyPr wrap="none" rtlCol="0">
            <a:spAutoFit/>
          </a:bodyPr>
          <a:lstStyle/>
          <a:p>
            <a:r>
              <a:rPr lang="en-US" altLang="ja-JP" sz="1400" b="1" dirty="0" smtClean="0">
                <a:solidFill>
                  <a:prstClr val="black"/>
                </a:solidFill>
                <a:latin typeface="Calibri"/>
                <a:ea typeface="ＭＳ Ｐゴシック"/>
              </a:rPr>
              <a:t>PTC</a:t>
            </a:r>
            <a:r>
              <a:rPr lang="ja-JP" altLang="en-US" sz="1400" b="1" dirty="0" smtClean="0">
                <a:solidFill>
                  <a:prstClr val="black"/>
                </a:solidFill>
                <a:latin typeface="Calibri"/>
                <a:ea typeface="ＭＳ Ｐゴシック"/>
              </a:rPr>
              <a:t>ヘッド</a:t>
            </a:r>
            <a:endParaRPr lang="ja-JP" altLang="en-US" sz="1400" b="1" dirty="0">
              <a:solidFill>
                <a:prstClr val="black"/>
              </a:solidFill>
              <a:latin typeface="Calibri"/>
              <a:ea typeface="ＭＳ Ｐゴシック"/>
            </a:endParaRPr>
          </a:p>
        </p:txBody>
      </p:sp>
      <p:cxnSp>
        <p:nvCxnSpPr>
          <p:cNvPr id="19" name="直線矢印コネクタ 18"/>
          <p:cNvCxnSpPr/>
          <p:nvPr/>
        </p:nvCxnSpPr>
        <p:spPr>
          <a:xfrm>
            <a:off x="1595263" y="2103120"/>
            <a:ext cx="475086" cy="23748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44928" y="1818626"/>
            <a:ext cx="1787669" cy="307777"/>
          </a:xfrm>
          <a:prstGeom prst="rect">
            <a:avLst/>
          </a:prstGeom>
          <a:solidFill>
            <a:srgbClr val="FFFFFF"/>
          </a:solidFill>
          <a:ln>
            <a:solidFill>
              <a:schemeClr val="tx1"/>
            </a:solidFill>
          </a:ln>
        </p:spPr>
        <p:txBody>
          <a:bodyPr wrap="none" rtlCol="0">
            <a:spAutoFit/>
          </a:bodyPr>
          <a:lstStyle/>
          <a:p>
            <a:pPr algn="ctr"/>
            <a:r>
              <a:rPr lang="ja-JP" altLang="en-US" sz="1400" b="1" dirty="0" smtClean="0">
                <a:solidFill>
                  <a:prstClr val="black"/>
                </a:solidFill>
                <a:latin typeface="Calibri"/>
                <a:ea typeface="ＭＳ Ｐゴシック"/>
              </a:rPr>
              <a:t>テストクライオスタット</a:t>
            </a:r>
            <a:endParaRPr lang="ja-JP" altLang="en-US" sz="1400" b="1" dirty="0">
              <a:solidFill>
                <a:prstClr val="black"/>
              </a:solidFill>
              <a:latin typeface="Calibri"/>
              <a:ea typeface="ＭＳ Ｐゴシック"/>
            </a:endParaRPr>
          </a:p>
        </p:txBody>
      </p:sp>
      <p:sp>
        <p:nvSpPr>
          <p:cNvPr id="21" name="テキスト ボックス 20"/>
          <p:cNvSpPr txBox="1"/>
          <p:nvPr/>
        </p:nvSpPr>
        <p:spPr>
          <a:xfrm>
            <a:off x="96470" y="4218716"/>
            <a:ext cx="1210588" cy="492443"/>
          </a:xfrm>
          <a:prstGeom prst="rect">
            <a:avLst/>
          </a:prstGeom>
          <a:solidFill>
            <a:srgbClr val="FFFFFF"/>
          </a:solidFill>
          <a:ln>
            <a:solidFill>
              <a:schemeClr val="tx1"/>
            </a:solidFill>
          </a:ln>
        </p:spPr>
        <p:txBody>
          <a:bodyPr wrap="none" rtlCol="0">
            <a:spAutoFit/>
          </a:bodyPr>
          <a:lstStyle/>
          <a:p>
            <a:pPr algn="ctr"/>
            <a:r>
              <a:rPr lang="ja-JP" altLang="en-US" sz="1400" b="1" dirty="0" smtClean="0">
                <a:solidFill>
                  <a:prstClr val="black"/>
                </a:solidFill>
                <a:latin typeface="Calibri"/>
                <a:ea typeface="ＭＳ Ｐゴシック"/>
              </a:rPr>
              <a:t>回転ステージ</a:t>
            </a:r>
            <a:r>
              <a:rPr lang="en-US" altLang="ja-JP" sz="1400" b="1" dirty="0" smtClean="0">
                <a:solidFill>
                  <a:prstClr val="black"/>
                </a:solidFill>
                <a:latin typeface="Calibri"/>
                <a:ea typeface="ＭＳ Ｐゴシック"/>
              </a:rPr>
              <a:t/>
            </a:r>
            <a:br>
              <a:rPr lang="en-US" altLang="ja-JP" sz="1400" b="1" dirty="0" smtClean="0">
                <a:solidFill>
                  <a:prstClr val="black"/>
                </a:solidFill>
                <a:latin typeface="Calibri"/>
                <a:ea typeface="ＭＳ Ｐゴシック"/>
              </a:rPr>
            </a:br>
            <a:r>
              <a:rPr lang="en-US" altLang="ja-JP" sz="1200" dirty="0" smtClean="0">
                <a:solidFill>
                  <a:prstClr val="black"/>
                </a:solidFill>
                <a:latin typeface="Calibri"/>
                <a:ea typeface="ＭＳ Ｐゴシック"/>
              </a:rPr>
              <a:t>20 rpm (120</a:t>
            </a:r>
            <a:r>
              <a:rPr lang="en-US" altLang="ja-JP" sz="1200" baseline="45000" dirty="0" smtClean="0">
                <a:solidFill>
                  <a:prstClr val="black"/>
                </a:solidFill>
                <a:latin typeface="Calibri"/>
                <a:ea typeface="ＭＳ Ｐゴシック"/>
              </a:rPr>
              <a:t>o</a:t>
            </a:r>
            <a:r>
              <a:rPr lang="en-US" altLang="ja-JP" sz="1200" dirty="0" smtClean="0">
                <a:solidFill>
                  <a:prstClr val="black"/>
                </a:solidFill>
                <a:latin typeface="Calibri"/>
                <a:ea typeface="ＭＳ Ｐゴシック"/>
              </a:rPr>
              <a:t>/s)</a:t>
            </a:r>
          </a:p>
        </p:txBody>
      </p:sp>
      <p:sp>
        <p:nvSpPr>
          <p:cNvPr id="23" name="テキスト ボックス 22"/>
          <p:cNvSpPr txBox="1"/>
          <p:nvPr/>
        </p:nvSpPr>
        <p:spPr>
          <a:xfrm>
            <a:off x="939236" y="6228532"/>
            <a:ext cx="1486682" cy="461665"/>
          </a:xfrm>
          <a:prstGeom prst="rect">
            <a:avLst/>
          </a:prstGeom>
          <a:solidFill>
            <a:srgbClr val="FFFFFF"/>
          </a:solidFill>
          <a:ln>
            <a:solidFill>
              <a:schemeClr val="tx1"/>
            </a:solidFill>
          </a:ln>
        </p:spPr>
        <p:txBody>
          <a:bodyPr wrap="square" rtlCol="0">
            <a:spAutoFit/>
          </a:bodyPr>
          <a:lstStyle/>
          <a:p>
            <a:pPr algn="ctr"/>
            <a:r>
              <a:rPr lang="ja-JP" altLang="en-US" sz="1200" b="1" dirty="0" smtClean="0">
                <a:solidFill>
                  <a:prstClr val="black"/>
                </a:solidFill>
                <a:latin typeface="Calibri"/>
                <a:ea typeface="ＭＳ Ｐゴシック"/>
              </a:rPr>
              <a:t>コンプレッサーへのヘリウムチューブ</a:t>
            </a:r>
            <a:endParaRPr lang="en-US" altLang="ja-JP" sz="1200" b="1" dirty="0" smtClean="0">
              <a:solidFill>
                <a:prstClr val="black"/>
              </a:solidFill>
              <a:latin typeface="Calibri"/>
              <a:ea typeface="ＭＳ Ｐゴシック"/>
            </a:endParaRPr>
          </a:p>
        </p:txBody>
      </p:sp>
      <p:pic>
        <p:nvPicPr>
          <p:cNvPr id="31" name="図 30"/>
          <p:cNvPicPr>
            <a:picLocks noChangeAspect="1"/>
          </p:cNvPicPr>
          <p:nvPr/>
        </p:nvPicPr>
        <p:blipFill rotWithShape="1">
          <a:blip r:embed="rId7"/>
          <a:srcRect r="3998"/>
          <a:stretch/>
        </p:blipFill>
        <p:spPr>
          <a:xfrm>
            <a:off x="4754156" y="1476409"/>
            <a:ext cx="4249274" cy="2652613"/>
          </a:xfrm>
          <a:prstGeom prst="rect">
            <a:avLst/>
          </a:prstGeom>
        </p:spPr>
      </p:pic>
      <p:cxnSp>
        <p:nvCxnSpPr>
          <p:cNvPr id="54" name="直線矢印コネクタ 53"/>
          <p:cNvCxnSpPr/>
          <p:nvPr/>
        </p:nvCxnSpPr>
        <p:spPr>
          <a:xfrm>
            <a:off x="3408912" y="4519558"/>
            <a:ext cx="1082100" cy="1350147"/>
          </a:xfrm>
          <a:prstGeom prst="straightConnector1">
            <a:avLst/>
          </a:prstGeom>
          <a:ln w="76200" cmpd="sng">
            <a:solidFill>
              <a:srgbClr val="00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3" name="稲妻 2"/>
          <p:cNvSpPr/>
          <p:nvPr/>
        </p:nvSpPr>
        <p:spPr>
          <a:xfrm flipH="1">
            <a:off x="3514766" y="2791828"/>
            <a:ext cx="1170744" cy="564786"/>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526210" y="3409430"/>
            <a:ext cx="1427200" cy="549474"/>
          </a:xfrm>
          <a:prstGeom prst="rect">
            <a:avLst/>
          </a:prstGeom>
          <a:solidFill>
            <a:srgbClr val="FFFF00"/>
          </a:solidFill>
        </p:spPr>
        <p:txBody>
          <a:bodyPr wrap="none" lIns="36000" tIns="18000" rIns="36000" bIns="18000" rtlCol="0">
            <a:noAutofit/>
          </a:bodyPr>
          <a:lstStyle/>
          <a:p>
            <a:r>
              <a:rPr lang="ja-JP" altLang="en-US" sz="1600" i="1" dirty="0" smtClean="0">
                <a:latin typeface="Calibri"/>
                <a:ea typeface="ＭＳ Ｐゴシック"/>
              </a:rPr>
              <a:t>無線</a:t>
            </a:r>
            <a:r>
              <a:rPr lang="en-US" altLang="ja-JP" sz="1600" i="1" dirty="0" smtClean="0">
                <a:latin typeface="Calibri"/>
                <a:ea typeface="ＭＳ Ｐゴシック"/>
              </a:rPr>
              <a:t>LAN</a:t>
            </a:r>
            <a:r>
              <a:rPr lang="ja-JP" altLang="en-US" sz="1600" i="1" dirty="0" smtClean="0">
                <a:latin typeface="Calibri"/>
                <a:ea typeface="ＭＳ Ｐゴシック"/>
              </a:rPr>
              <a:t>を使った</a:t>
            </a:r>
            <a:endParaRPr lang="en-US" altLang="ja-JP" sz="1600" i="1" dirty="0" smtClean="0">
              <a:latin typeface="Calibri"/>
              <a:ea typeface="ＭＳ Ｐゴシック"/>
            </a:endParaRPr>
          </a:p>
          <a:p>
            <a:r>
              <a:rPr lang="ja-JP" altLang="en-US" sz="1600" i="1" dirty="0" smtClean="0">
                <a:latin typeface="Calibri"/>
                <a:ea typeface="ＭＳ Ｐゴシック"/>
              </a:rPr>
              <a:t>データ取得</a:t>
            </a:r>
            <a:endParaRPr lang="ja-JP" altLang="en-US" sz="1600" i="1" dirty="0">
              <a:latin typeface="Calibri"/>
              <a:ea typeface="ＭＳ Ｐゴシック"/>
            </a:endParaRPr>
          </a:p>
        </p:txBody>
      </p:sp>
      <p:sp>
        <p:nvSpPr>
          <p:cNvPr id="15" name="テキスト ボックス 14"/>
          <p:cNvSpPr txBox="1"/>
          <p:nvPr/>
        </p:nvSpPr>
        <p:spPr>
          <a:xfrm>
            <a:off x="6026275" y="4290819"/>
            <a:ext cx="3011477" cy="1162540"/>
          </a:xfrm>
          <a:prstGeom prst="rect">
            <a:avLst/>
          </a:prstGeom>
          <a:solidFill>
            <a:srgbClr val="00FFFF"/>
          </a:solidFill>
          <a:ln>
            <a:noFill/>
          </a:ln>
        </p:spPr>
        <p:txBody>
          <a:bodyPr wrap="none" anchor="b" anchorCtr="1">
            <a:noAutofit/>
          </a:bodyPr>
          <a:lstStyle/>
          <a:p>
            <a:pPr algn="ctr" fontAlgn="auto">
              <a:lnSpc>
                <a:spcPct val="90000"/>
              </a:lnSpc>
              <a:spcBef>
                <a:spcPts val="0"/>
              </a:spcBef>
              <a:spcAft>
                <a:spcPts val="0"/>
              </a:spcAft>
              <a:defRPr/>
            </a:pPr>
            <a:r>
              <a:rPr lang="ja-JP" altLang="en-US" sz="2400" b="1" dirty="0" smtClean="0">
                <a:solidFill>
                  <a:prstClr val="black"/>
                </a:solidFill>
                <a:latin typeface="Calibri"/>
                <a:ea typeface="ＭＳ Ｐゴシック"/>
              </a:rPr>
              <a:t>回転ステージ上で</a:t>
            </a:r>
            <a:endParaRPr lang="en-US" altLang="ja-JP" sz="2400" b="1" dirty="0" smtClean="0">
              <a:solidFill>
                <a:prstClr val="black"/>
              </a:solidFill>
              <a:latin typeface="Calibri"/>
              <a:ea typeface="ＭＳ Ｐゴシック"/>
            </a:endParaRPr>
          </a:p>
          <a:p>
            <a:pPr algn="ctr" fontAlgn="auto">
              <a:lnSpc>
                <a:spcPct val="90000"/>
              </a:lnSpc>
              <a:spcBef>
                <a:spcPts val="0"/>
              </a:spcBef>
              <a:spcAft>
                <a:spcPts val="0"/>
              </a:spcAft>
              <a:defRPr/>
            </a:pPr>
            <a:r>
              <a:rPr lang="en-US" altLang="ja-JP" sz="2400" b="1" dirty="0" smtClean="0">
                <a:solidFill>
                  <a:prstClr val="black"/>
                </a:solidFill>
                <a:latin typeface="Calibri"/>
                <a:ea typeface="ＭＳ Ｐゴシック"/>
              </a:rPr>
              <a:t>0.2K</a:t>
            </a:r>
            <a:r>
              <a:rPr lang="ja-JP" altLang="en-US" sz="2400" b="1" dirty="0" smtClean="0">
                <a:solidFill>
                  <a:prstClr val="black"/>
                </a:solidFill>
                <a:latin typeface="Calibri"/>
                <a:ea typeface="ＭＳ Ｐゴシック"/>
              </a:rPr>
              <a:t>を維持</a:t>
            </a:r>
            <a:r>
              <a:rPr lang="en-US" altLang="ja-JP" sz="2400" b="1" dirty="0" smtClean="0">
                <a:solidFill>
                  <a:prstClr val="black"/>
                </a:solidFill>
                <a:latin typeface="Calibri"/>
                <a:ea typeface="ＭＳ Ｐゴシック"/>
              </a:rPr>
              <a:t>!</a:t>
            </a:r>
            <a:endParaRPr lang="en-US" altLang="ja-JP" sz="2400" b="1" dirty="0">
              <a:solidFill>
                <a:prstClr val="black"/>
              </a:solidFill>
              <a:latin typeface="Calibri"/>
              <a:ea typeface="ＭＳ Ｐゴシック"/>
            </a:endParaRPr>
          </a:p>
          <a:p>
            <a:pPr algn="ctr" fontAlgn="auto">
              <a:spcBef>
                <a:spcPts val="0"/>
              </a:spcBef>
              <a:spcAft>
                <a:spcPts val="0"/>
              </a:spcAft>
              <a:defRPr/>
            </a:pPr>
            <a:r>
              <a:rPr lang="is-IS" altLang="ja-JP" sz="1400" i="1" dirty="0" smtClean="0"/>
              <a:t>Rev</a:t>
            </a:r>
            <a:r>
              <a:rPr lang="is-IS" altLang="ja-JP" sz="1400" i="1" dirty="0"/>
              <a:t>. Sci. </a:t>
            </a:r>
            <a:r>
              <a:rPr lang="is-IS" altLang="ja-JP" sz="1400" i="1" dirty="0" smtClean="0"/>
              <a:t>Instrum. </a:t>
            </a:r>
            <a:r>
              <a:rPr lang="is-IS" altLang="ja-JP" sz="1400" i="1" dirty="0"/>
              <a:t>85, 086101 (</a:t>
            </a:r>
            <a:r>
              <a:rPr lang="is-IS" altLang="ja-JP" sz="1400" i="1" dirty="0" smtClean="0"/>
              <a:t>2014), </a:t>
            </a:r>
            <a:r>
              <a:rPr lang="en-US" altLang="ja-JP" sz="1400" i="1" dirty="0" smtClean="0">
                <a:solidFill>
                  <a:prstClr val="black"/>
                </a:solidFill>
                <a:latin typeface="Calibri"/>
                <a:ea typeface="ＭＳ Ｐゴシック"/>
              </a:rPr>
              <a:t> </a:t>
            </a:r>
            <a:br>
              <a:rPr lang="en-US" altLang="ja-JP" sz="1400" i="1" dirty="0" smtClean="0">
                <a:solidFill>
                  <a:prstClr val="black"/>
                </a:solidFill>
                <a:latin typeface="Calibri"/>
                <a:ea typeface="ＭＳ Ｐゴシック"/>
              </a:rPr>
            </a:br>
            <a:r>
              <a:rPr lang="is-IS" altLang="ja-JP" sz="1400" i="1" dirty="0" smtClean="0"/>
              <a:t>Rev</a:t>
            </a:r>
            <a:r>
              <a:rPr lang="is-IS" altLang="ja-JP" sz="1400" i="1" dirty="0"/>
              <a:t>. Sci. </a:t>
            </a:r>
            <a:r>
              <a:rPr lang="is-IS" altLang="ja-JP" sz="1400" i="1" dirty="0" smtClean="0"/>
              <a:t>Instrum. </a:t>
            </a:r>
            <a:r>
              <a:rPr lang="en-US" altLang="ja-JP" sz="1400" i="1" dirty="0" smtClean="0">
                <a:solidFill>
                  <a:prstClr val="black"/>
                </a:solidFill>
                <a:latin typeface="Calibri"/>
                <a:ea typeface="ＭＳ Ｐゴシック"/>
              </a:rPr>
              <a:t>84</a:t>
            </a:r>
            <a:r>
              <a:rPr lang="en-US" altLang="ja-JP" sz="1400" i="1" dirty="0">
                <a:solidFill>
                  <a:prstClr val="black"/>
                </a:solidFill>
                <a:latin typeface="Calibri"/>
                <a:ea typeface="ＭＳ Ｐゴシック"/>
              </a:rPr>
              <a:t>, 055116 (2013)</a:t>
            </a:r>
            <a:r>
              <a:rPr lang="en-US" altLang="ja-JP" sz="1400" i="1" dirty="0" smtClean="0">
                <a:solidFill>
                  <a:prstClr val="black"/>
                </a:solidFill>
                <a:latin typeface="Calibri"/>
                <a:ea typeface="ＭＳ Ｐゴシック"/>
              </a:rPr>
              <a:t>.</a:t>
            </a:r>
          </a:p>
        </p:txBody>
      </p:sp>
      <p:sp>
        <p:nvSpPr>
          <p:cNvPr id="26" name="上矢印 25"/>
          <p:cNvSpPr/>
          <p:nvPr/>
        </p:nvSpPr>
        <p:spPr>
          <a:xfrm rot="20111859">
            <a:off x="7047374" y="3420793"/>
            <a:ext cx="368838" cy="782892"/>
          </a:xfrm>
          <a:prstGeom prst="upArrow">
            <a:avLst>
              <a:gd name="adj1" fmla="val 46669"/>
              <a:gd name="adj2" fmla="val 50000"/>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CE1BC3D7-AD65-1A41-A425-59EA1C89460A}" type="slidenum">
              <a:rPr kumimoji="1" lang="ja-JP" altLang="en-US" smtClean="0"/>
              <a:t>10</a:t>
            </a:fld>
            <a:endParaRPr kumimoji="1" lang="ja-JP" altLang="en-US"/>
          </a:p>
        </p:txBody>
      </p:sp>
      <p:sp>
        <p:nvSpPr>
          <p:cNvPr id="5" name="テキスト ボックス 4"/>
          <p:cNvSpPr txBox="1"/>
          <p:nvPr/>
        </p:nvSpPr>
        <p:spPr>
          <a:xfrm>
            <a:off x="5835941" y="2349088"/>
            <a:ext cx="2370360" cy="923330"/>
          </a:xfrm>
          <a:prstGeom prst="rect">
            <a:avLst/>
          </a:prstGeom>
          <a:solidFill>
            <a:schemeClr val="bg1"/>
          </a:solidFill>
        </p:spPr>
        <p:txBody>
          <a:bodyPr wrap="none" rtlCol="0">
            <a:spAutoFit/>
          </a:bodyPr>
          <a:lstStyle/>
          <a:p>
            <a:r>
              <a:rPr lang="ja-JP" altLang="en-US" dirty="0" smtClean="0"/>
              <a:t>パルス</a:t>
            </a:r>
            <a:r>
              <a:rPr kumimoji="1" lang="ja-JP" altLang="en-US" dirty="0" smtClean="0"/>
              <a:t>チューブ冷凍機</a:t>
            </a:r>
            <a:endParaRPr kumimoji="1" lang="en-US" altLang="ja-JP" dirty="0" smtClean="0"/>
          </a:p>
          <a:p>
            <a:r>
              <a:rPr kumimoji="1" lang="ja-JP" altLang="en-US" dirty="0" smtClean="0"/>
              <a:t>＋ソープション冷凍機</a:t>
            </a:r>
            <a:endParaRPr kumimoji="1" lang="en-US" altLang="ja-JP" dirty="0" smtClean="0"/>
          </a:p>
          <a:p>
            <a:r>
              <a:rPr lang="ja-JP" altLang="en-US" dirty="0" smtClean="0"/>
              <a:t>（ダークコンディション）</a:t>
            </a:r>
            <a:endParaRPr kumimoji="1" lang="ja-JP" altLang="en-US" dirty="0"/>
          </a:p>
        </p:txBody>
      </p:sp>
      <p:sp>
        <p:nvSpPr>
          <p:cNvPr id="6" name="日付プレースホルダー 5"/>
          <p:cNvSpPr>
            <a:spLocks noGrp="1"/>
          </p:cNvSpPr>
          <p:nvPr>
            <p:ph type="dt" sz="half" idx="10"/>
          </p:nvPr>
        </p:nvSpPr>
        <p:spPr/>
        <p:txBody>
          <a:bodyPr/>
          <a:lstStyle/>
          <a:p>
            <a:r>
              <a:rPr kumimoji="1" lang="en-US" altLang="ja-JP" dirty="0" smtClean="0"/>
              <a:t>2016/3/8</a:t>
            </a:r>
            <a:endParaRPr kumimoji="1" lang="ja-JP" altLang="en-US" dirty="0"/>
          </a:p>
        </p:txBody>
      </p:sp>
    </p:spTree>
    <p:extLst>
      <p:ext uri="{BB962C8B-B14F-4D97-AF65-F5344CB8AC3E}">
        <p14:creationId xmlns:p14="http://schemas.microsoft.com/office/powerpoint/2010/main" val="4098903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5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100000">
                <p:cTn id="12" repeatCount="indefinite" fill="hold" display="0">
                  <p:stCondLst>
                    <p:cond delay="indefinite"/>
                  </p:stCondLst>
                </p:cTn>
                <p:tgtEl>
                  <p:spTgt spid="1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6013"/>
            <a:ext cx="5285506" cy="1143000"/>
          </a:xfrm>
        </p:spPr>
        <p:txBody>
          <a:bodyPr>
            <a:noAutofit/>
          </a:bodyPr>
          <a:lstStyle/>
          <a:p>
            <a:r>
              <a:rPr kumimoji="1" lang="ja-JP" altLang="en-US" sz="4000" b="1" dirty="0" smtClean="0"/>
              <a:t>回転ステージ上での</a:t>
            </a:r>
            <a:r>
              <a:rPr kumimoji="1" lang="en-US" altLang="ja-JP" sz="4000" b="1" dirty="0" smtClean="0"/>
              <a:t/>
            </a:r>
            <a:br>
              <a:rPr kumimoji="1" lang="en-US" altLang="ja-JP" sz="4000" b="1" dirty="0" smtClean="0"/>
            </a:br>
            <a:r>
              <a:rPr lang="ja-JP" altLang="en-US" sz="4000" b="1" dirty="0" smtClean="0"/>
              <a:t>地磁気の影響</a:t>
            </a:r>
            <a:endParaRPr kumimoji="1" lang="ja-JP" altLang="en-US" sz="4000" b="1" dirty="0"/>
          </a:p>
        </p:txBody>
      </p:sp>
      <p:sp>
        <p:nvSpPr>
          <p:cNvPr id="6" name="スライド番号プレースホルダー 5"/>
          <p:cNvSpPr>
            <a:spLocks noGrp="1"/>
          </p:cNvSpPr>
          <p:nvPr>
            <p:ph type="sldNum" sz="quarter" idx="12"/>
          </p:nvPr>
        </p:nvSpPr>
        <p:spPr/>
        <p:txBody>
          <a:bodyPr/>
          <a:lstStyle/>
          <a:p>
            <a:fld id="{85410C7A-0944-E74C-BF31-4525DCBA4E8E}" type="slidenum">
              <a:rPr lang="ja-JP" altLang="en-US" smtClean="0">
                <a:solidFill>
                  <a:prstClr val="black">
                    <a:tint val="75000"/>
                  </a:prstClr>
                </a:solidFill>
                <a:latin typeface="Calibri"/>
                <a:ea typeface="ＭＳ Ｐゴシック"/>
              </a:rPr>
              <a:pPr/>
              <a:t>11</a:t>
            </a:fld>
            <a:endParaRPr lang="ja-JP" altLang="en-US">
              <a:solidFill>
                <a:prstClr val="black">
                  <a:tint val="75000"/>
                </a:prstClr>
              </a:solidFill>
              <a:latin typeface="Calibri"/>
              <a:ea typeface="ＭＳ Ｐゴシック"/>
            </a:endParaRPr>
          </a:p>
        </p:txBody>
      </p:sp>
      <p:pic>
        <p:nvPicPr>
          <p:cNvPr id="9" name="図 8"/>
          <p:cNvPicPr>
            <a:picLocks noChangeAspect="1"/>
          </p:cNvPicPr>
          <p:nvPr/>
        </p:nvPicPr>
        <p:blipFill>
          <a:blip r:embed="rId5"/>
          <a:stretch>
            <a:fillRect/>
          </a:stretch>
        </p:blipFill>
        <p:spPr>
          <a:xfrm>
            <a:off x="160563" y="1276085"/>
            <a:ext cx="5901998" cy="4172906"/>
          </a:xfrm>
          <a:prstGeom prst="rect">
            <a:avLst/>
          </a:prstGeom>
        </p:spPr>
      </p:pic>
      <p:pic>
        <p:nvPicPr>
          <p:cNvPr id="3" name="図 2"/>
          <p:cNvPicPr>
            <a:picLocks noChangeAspect="1"/>
          </p:cNvPicPr>
          <p:nvPr/>
        </p:nvPicPr>
        <p:blipFill>
          <a:blip r:embed="rId6"/>
          <a:stretch>
            <a:fillRect/>
          </a:stretch>
        </p:blipFill>
        <p:spPr>
          <a:xfrm>
            <a:off x="211240" y="1320938"/>
            <a:ext cx="5880349" cy="4170182"/>
          </a:xfrm>
          <a:prstGeom prst="rect">
            <a:avLst/>
          </a:prstGeom>
        </p:spPr>
      </p:pic>
      <p:sp>
        <p:nvSpPr>
          <p:cNvPr id="10" name="正方形/長方形 9"/>
          <p:cNvSpPr/>
          <p:nvPr/>
        </p:nvSpPr>
        <p:spPr>
          <a:xfrm>
            <a:off x="2197979" y="1544349"/>
            <a:ext cx="3398113" cy="89571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7" name="テキスト ボックス 6"/>
          <p:cNvSpPr txBox="1"/>
          <p:nvPr/>
        </p:nvSpPr>
        <p:spPr>
          <a:xfrm>
            <a:off x="3925942" y="1619625"/>
            <a:ext cx="1540506" cy="461665"/>
          </a:xfrm>
          <a:prstGeom prst="rect">
            <a:avLst/>
          </a:prstGeom>
          <a:noFill/>
        </p:spPr>
        <p:txBody>
          <a:bodyPr wrap="none" rtlCol="0">
            <a:spAutoFit/>
          </a:bodyPr>
          <a:lstStyle/>
          <a:p>
            <a:pPr algn="ctr"/>
            <a:r>
              <a:rPr lang="en-US" altLang="ja-JP" sz="2400" b="1" dirty="0" smtClean="0">
                <a:solidFill>
                  <a:srgbClr val="FF0000"/>
                </a:solidFill>
                <a:latin typeface="Calibri"/>
                <a:ea typeface="ＭＳ Ｐゴシック"/>
              </a:rPr>
              <a:t>w/o shield</a:t>
            </a:r>
            <a:endParaRPr lang="ja-JP" altLang="en-US" sz="2400" b="1" dirty="0">
              <a:solidFill>
                <a:srgbClr val="FF0000"/>
              </a:solidFill>
              <a:latin typeface="Calibri"/>
              <a:ea typeface="ＭＳ Ｐゴシック"/>
            </a:endParaRPr>
          </a:p>
        </p:txBody>
      </p:sp>
      <p:sp>
        <p:nvSpPr>
          <p:cNvPr id="13" name="テキスト ボックス 12"/>
          <p:cNvSpPr txBox="1"/>
          <p:nvPr/>
        </p:nvSpPr>
        <p:spPr>
          <a:xfrm>
            <a:off x="-2237874" y="4788568"/>
            <a:ext cx="184731" cy="369332"/>
          </a:xfrm>
          <a:prstGeom prst="rect">
            <a:avLst/>
          </a:prstGeom>
          <a:noFill/>
        </p:spPr>
        <p:txBody>
          <a:bodyPr wrap="none" rtlCol="0">
            <a:spAutoFit/>
          </a:bodyPr>
          <a:lstStyle/>
          <a:p>
            <a:endParaRPr lang="ja-JP" altLang="en-US" dirty="0">
              <a:solidFill>
                <a:prstClr val="black"/>
              </a:solidFill>
              <a:latin typeface="Calibri"/>
              <a:ea typeface="ＭＳ Ｐゴシック"/>
            </a:endParaRPr>
          </a:p>
        </p:txBody>
      </p:sp>
      <p:pic>
        <p:nvPicPr>
          <p:cNvPr id="17" name="IMG_029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9510" t="18098" r="20462" b="17454"/>
          <a:stretch/>
        </p:blipFill>
        <p:spPr>
          <a:xfrm>
            <a:off x="6633128" y="1410365"/>
            <a:ext cx="2053672" cy="3335318"/>
          </a:xfrm>
          <a:prstGeom prst="rect">
            <a:avLst/>
          </a:prstGeom>
        </p:spPr>
      </p:pic>
      <p:sp>
        <p:nvSpPr>
          <p:cNvPr id="21" name="テキスト ボックス 20"/>
          <p:cNvSpPr txBox="1"/>
          <p:nvPr/>
        </p:nvSpPr>
        <p:spPr>
          <a:xfrm>
            <a:off x="3940301" y="2013933"/>
            <a:ext cx="1514207" cy="461665"/>
          </a:xfrm>
          <a:prstGeom prst="rect">
            <a:avLst/>
          </a:prstGeom>
          <a:noFill/>
        </p:spPr>
        <p:txBody>
          <a:bodyPr wrap="none" rtlCol="0">
            <a:spAutoFit/>
          </a:bodyPr>
          <a:lstStyle/>
          <a:p>
            <a:pPr algn="ctr"/>
            <a:r>
              <a:rPr lang="en-US" altLang="ja-JP" sz="2400" b="1" dirty="0" smtClean="0">
                <a:solidFill>
                  <a:srgbClr val="0000FF"/>
                </a:solidFill>
                <a:latin typeface="Calibri"/>
                <a:ea typeface="ＭＳ Ｐゴシック"/>
              </a:rPr>
              <a:t>w/   shield</a:t>
            </a:r>
            <a:endParaRPr lang="ja-JP" altLang="en-US" sz="2400" b="1" dirty="0">
              <a:solidFill>
                <a:srgbClr val="0000FF"/>
              </a:solidFill>
              <a:latin typeface="Calibri"/>
              <a:ea typeface="ＭＳ Ｐゴシック"/>
            </a:endParaRPr>
          </a:p>
        </p:txBody>
      </p:sp>
      <p:sp>
        <p:nvSpPr>
          <p:cNvPr id="14" name="テキスト ボックス 13"/>
          <p:cNvSpPr txBox="1"/>
          <p:nvPr/>
        </p:nvSpPr>
        <p:spPr>
          <a:xfrm>
            <a:off x="3051259" y="5028246"/>
            <a:ext cx="1145867" cy="369332"/>
          </a:xfrm>
          <a:prstGeom prst="rect">
            <a:avLst/>
          </a:prstGeom>
          <a:solidFill>
            <a:srgbClr val="FFFFFF"/>
          </a:solidFill>
        </p:spPr>
        <p:txBody>
          <a:bodyPr wrap="none" rtlCol="0">
            <a:spAutoFit/>
          </a:bodyPr>
          <a:lstStyle/>
          <a:p>
            <a:r>
              <a:rPr lang="en-US" altLang="ja-JP" dirty="0" smtClean="0">
                <a:solidFill>
                  <a:prstClr val="black"/>
                </a:solidFill>
                <a:latin typeface="Calibri"/>
                <a:ea typeface="ＭＳ Ｐゴシック"/>
              </a:rPr>
              <a:t>Time [sec]</a:t>
            </a:r>
            <a:endParaRPr lang="ja-JP" altLang="en-US" dirty="0">
              <a:solidFill>
                <a:prstClr val="black"/>
              </a:solidFill>
              <a:latin typeface="Calibri"/>
              <a:ea typeface="ＭＳ Ｐゴシック"/>
            </a:endParaRPr>
          </a:p>
        </p:txBody>
      </p:sp>
      <p:sp>
        <p:nvSpPr>
          <p:cNvPr id="48" name="テキスト ボックス 47"/>
          <p:cNvSpPr txBox="1"/>
          <p:nvPr/>
        </p:nvSpPr>
        <p:spPr>
          <a:xfrm rot="16200000">
            <a:off x="-231391" y="2817058"/>
            <a:ext cx="1364117" cy="369332"/>
          </a:xfrm>
          <a:prstGeom prst="rect">
            <a:avLst/>
          </a:prstGeom>
          <a:solidFill>
            <a:srgbClr val="FFFFFF"/>
          </a:solidFill>
        </p:spPr>
        <p:txBody>
          <a:bodyPr wrap="square" rtlCol="0">
            <a:spAutoFit/>
          </a:bodyPr>
          <a:lstStyle/>
          <a:p>
            <a:r>
              <a:rPr lang="en-US" altLang="ja-JP" dirty="0" smtClean="0">
                <a:solidFill>
                  <a:prstClr val="black"/>
                </a:solidFill>
                <a:latin typeface="Calibri"/>
                <a:ea typeface="ＭＳ Ｐゴシック"/>
              </a:rPr>
              <a:t>Phase [rad]</a:t>
            </a:r>
            <a:endParaRPr lang="ja-JP" altLang="en-US" dirty="0">
              <a:solidFill>
                <a:prstClr val="black"/>
              </a:solidFill>
              <a:latin typeface="Calibri"/>
              <a:ea typeface="ＭＳ Ｐゴシック"/>
            </a:endParaRPr>
          </a:p>
        </p:txBody>
      </p:sp>
      <p:sp>
        <p:nvSpPr>
          <p:cNvPr id="12" name="左右矢印 11"/>
          <p:cNvSpPr/>
          <p:nvPr/>
        </p:nvSpPr>
        <p:spPr>
          <a:xfrm>
            <a:off x="1660065" y="4236266"/>
            <a:ext cx="1565037" cy="1123587"/>
          </a:xfrm>
          <a:prstGeom prst="leftRightArrow">
            <a:avLst>
              <a:gd name="adj1" fmla="val 52831"/>
              <a:gd name="adj2" fmla="val 25860"/>
            </a:avLst>
          </a:prstGeom>
          <a:solidFill>
            <a:schemeClr val="bg1"/>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lnSpc>
                <a:spcPct val="80000"/>
              </a:lnSpc>
            </a:pPr>
            <a:r>
              <a:rPr lang="ja-JP" altLang="en-US" sz="2400" dirty="0" smtClean="0">
                <a:solidFill>
                  <a:prstClr val="black"/>
                </a:solidFill>
                <a:latin typeface="Calibri"/>
                <a:ea typeface="ＭＳ Ｐゴシック"/>
              </a:rPr>
              <a:t>一回転</a:t>
            </a:r>
            <a:endParaRPr lang="en-US" altLang="ja-JP" sz="2400" dirty="0" smtClean="0">
              <a:solidFill>
                <a:prstClr val="black"/>
              </a:solidFill>
              <a:latin typeface="Calibri"/>
              <a:ea typeface="ＭＳ Ｐゴシック"/>
            </a:endParaRPr>
          </a:p>
        </p:txBody>
      </p:sp>
      <p:sp>
        <p:nvSpPr>
          <p:cNvPr id="5" name="テキスト ボックス 4"/>
          <p:cNvSpPr txBox="1"/>
          <p:nvPr/>
        </p:nvSpPr>
        <p:spPr>
          <a:xfrm>
            <a:off x="1660065" y="1665791"/>
            <a:ext cx="1771639" cy="830997"/>
          </a:xfrm>
          <a:prstGeom prst="rect">
            <a:avLst/>
          </a:prstGeom>
          <a:solidFill>
            <a:srgbClr val="FF0000"/>
          </a:solidFill>
        </p:spPr>
        <p:txBody>
          <a:bodyPr wrap="none" rtlCol="0">
            <a:spAutoFit/>
          </a:bodyPr>
          <a:lstStyle/>
          <a:p>
            <a:pPr algn="ctr"/>
            <a:r>
              <a:rPr kumimoji="1" lang="ja-JP" altLang="en-US" sz="2400" i="1" dirty="0" smtClean="0">
                <a:solidFill>
                  <a:schemeClr val="bg1"/>
                </a:solidFill>
              </a:rPr>
              <a:t>地磁気を</a:t>
            </a:r>
            <a:endParaRPr kumimoji="1" lang="en-US" altLang="ja-JP" sz="2400" i="1" dirty="0" smtClean="0">
              <a:solidFill>
                <a:schemeClr val="bg1"/>
              </a:solidFill>
            </a:endParaRPr>
          </a:p>
          <a:p>
            <a:pPr algn="ctr"/>
            <a:r>
              <a:rPr kumimoji="1" lang="ja-JP" altLang="en-US" sz="2400" i="1" dirty="0" smtClean="0">
                <a:solidFill>
                  <a:schemeClr val="bg1"/>
                </a:solidFill>
              </a:rPr>
              <a:t>ピックアップ</a:t>
            </a:r>
            <a:endParaRPr kumimoji="1" lang="en-US" altLang="ja-JP" sz="2400" i="1" dirty="0" smtClean="0">
              <a:solidFill>
                <a:schemeClr val="bg1"/>
              </a:solidFill>
            </a:endParaRPr>
          </a:p>
        </p:txBody>
      </p:sp>
      <p:cxnSp>
        <p:nvCxnSpPr>
          <p:cNvPr id="11" name="直線矢印コネクタ 10"/>
          <p:cNvCxnSpPr/>
          <p:nvPr/>
        </p:nvCxnSpPr>
        <p:spPr>
          <a:xfrm>
            <a:off x="2966781" y="2414916"/>
            <a:ext cx="553229" cy="109345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テキスト ボックス 3"/>
          <p:cNvSpPr txBox="1"/>
          <p:nvPr/>
        </p:nvSpPr>
        <p:spPr>
          <a:xfrm>
            <a:off x="12344400" y="6096000"/>
            <a:ext cx="184666" cy="369332"/>
          </a:xfrm>
          <a:prstGeom prst="rect">
            <a:avLst/>
          </a:prstGeom>
          <a:noFill/>
        </p:spPr>
        <p:txBody>
          <a:bodyPr wrap="none" rtlCol="0">
            <a:spAutoFit/>
          </a:bodyPr>
          <a:lstStyle/>
          <a:p>
            <a:endParaRPr kumimoji="1" lang="ja-JP" altLang="en-US" dirty="0"/>
          </a:p>
        </p:txBody>
      </p:sp>
      <p:grpSp>
        <p:nvGrpSpPr>
          <p:cNvPr id="170" name="図形グループ 169"/>
          <p:cNvGrpSpPr/>
          <p:nvPr/>
        </p:nvGrpSpPr>
        <p:grpSpPr>
          <a:xfrm>
            <a:off x="5742706" y="212759"/>
            <a:ext cx="3353549" cy="5431209"/>
            <a:chOff x="9938170" y="465748"/>
            <a:chExt cx="3353549" cy="5431209"/>
          </a:xfrm>
        </p:grpSpPr>
        <p:sp>
          <p:nvSpPr>
            <p:cNvPr id="171" name="正方形/長方形 170"/>
            <p:cNvSpPr/>
            <p:nvPr/>
          </p:nvSpPr>
          <p:spPr>
            <a:xfrm>
              <a:off x="9938170" y="465748"/>
              <a:ext cx="3353549" cy="54312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72" name="正方形/長方形 171"/>
            <p:cNvSpPr>
              <a:spLocks noChangeAspect="1"/>
            </p:cNvSpPr>
            <p:nvPr/>
          </p:nvSpPr>
          <p:spPr>
            <a:xfrm>
              <a:off x="10512573" y="1647481"/>
              <a:ext cx="2087064" cy="3332885"/>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73" name="正方形/長方形 172"/>
            <p:cNvSpPr>
              <a:spLocks noChangeAspect="1"/>
            </p:cNvSpPr>
            <p:nvPr/>
          </p:nvSpPr>
          <p:spPr>
            <a:xfrm>
              <a:off x="10832800" y="2108601"/>
              <a:ext cx="1465492" cy="2340281"/>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74" name="正方形/長方形 173"/>
            <p:cNvSpPr>
              <a:spLocks noChangeAspect="1"/>
            </p:cNvSpPr>
            <p:nvPr/>
          </p:nvSpPr>
          <p:spPr>
            <a:xfrm>
              <a:off x="11013603" y="2604531"/>
              <a:ext cx="1090585" cy="1468922"/>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75" name="正方形/長方形 174"/>
            <p:cNvSpPr/>
            <p:nvPr/>
          </p:nvSpPr>
          <p:spPr>
            <a:xfrm>
              <a:off x="11351742" y="1380366"/>
              <a:ext cx="396887" cy="269109"/>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76" name="正方形/長方形 175"/>
            <p:cNvSpPr/>
            <p:nvPr/>
          </p:nvSpPr>
          <p:spPr>
            <a:xfrm>
              <a:off x="11477091" y="1649475"/>
              <a:ext cx="144487" cy="948963"/>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77" name="正方形/長方形 176"/>
            <p:cNvSpPr/>
            <p:nvPr/>
          </p:nvSpPr>
          <p:spPr>
            <a:xfrm>
              <a:off x="11351742" y="2037869"/>
              <a:ext cx="396887" cy="707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78" name="正方形/長方形 177"/>
            <p:cNvSpPr/>
            <p:nvPr/>
          </p:nvSpPr>
          <p:spPr>
            <a:xfrm>
              <a:off x="11351742" y="2522505"/>
              <a:ext cx="396887" cy="759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79" name="正方形/長方形 178"/>
            <p:cNvSpPr/>
            <p:nvPr/>
          </p:nvSpPr>
          <p:spPr>
            <a:xfrm>
              <a:off x="11204147" y="2604531"/>
              <a:ext cx="714174" cy="513867"/>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80" name="正方形/長方形 179"/>
            <p:cNvSpPr/>
            <p:nvPr/>
          </p:nvSpPr>
          <p:spPr>
            <a:xfrm>
              <a:off x="11221554" y="3113230"/>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81" name="正方形/長方形 180"/>
            <p:cNvSpPr/>
            <p:nvPr/>
          </p:nvSpPr>
          <p:spPr>
            <a:xfrm>
              <a:off x="11520491" y="3117896"/>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82" name="正方形/長方形 181"/>
            <p:cNvSpPr/>
            <p:nvPr/>
          </p:nvSpPr>
          <p:spPr>
            <a:xfrm>
              <a:off x="11826652" y="3117896"/>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83" name="正方形/長方形 182"/>
            <p:cNvSpPr/>
            <p:nvPr/>
          </p:nvSpPr>
          <p:spPr>
            <a:xfrm>
              <a:off x="11163605" y="3465696"/>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84" name="正方形/長方形 183"/>
            <p:cNvSpPr/>
            <p:nvPr/>
          </p:nvSpPr>
          <p:spPr>
            <a:xfrm>
              <a:off x="11462047" y="3470362"/>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85" name="正方形/長方形 184"/>
            <p:cNvSpPr/>
            <p:nvPr/>
          </p:nvSpPr>
          <p:spPr>
            <a:xfrm>
              <a:off x="11770356" y="3470362"/>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186" name="正方形/長方形 185"/>
            <p:cNvSpPr/>
            <p:nvPr/>
          </p:nvSpPr>
          <p:spPr>
            <a:xfrm>
              <a:off x="11685540" y="3550454"/>
              <a:ext cx="364989" cy="3637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87" name="テキスト ボックス 186"/>
            <p:cNvSpPr txBox="1"/>
            <p:nvPr/>
          </p:nvSpPr>
          <p:spPr>
            <a:xfrm>
              <a:off x="11542979" y="3579120"/>
              <a:ext cx="803515" cy="369332"/>
            </a:xfrm>
            <a:prstGeom prst="rect">
              <a:avLst/>
            </a:prstGeom>
            <a:noFill/>
          </p:spPr>
          <p:txBody>
            <a:bodyPr wrap="square" rtlCol="0">
              <a:spAutoFit/>
            </a:bodyPr>
            <a:lstStyle/>
            <a:p>
              <a:r>
                <a:rPr lang="en-US" altLang="ja-JP" dirty="0" smtClean="0">
                  <a:solidFill>
                    <a:prstClr val="black"/>
                  </a:solidFill>
                  <a:latin typeface="Calibri"/>
                  <a:ea typeface="ＭＳ Ｐゴシック"/>
                </a:rPr>
                <a:t>MKID</a:t>
              </a:r>
              <a:endParaRPr lang="ja-JP" altLang="en-US" dirty="0">
                <a:solidFill>
                  <a:prstClr val="black"/>
                </a:solidFill>
                <a:latin typeface="Calibri"/>
                <a:ea typeface="ＭＳ Ｐゴシック"/>
              </a:endParaRPr>
            </a:p>
          </p:txBody>
        </p:sp>
        <p:sp>
          <p:nvSpPr>
            <p:cNvPr id="188" name="フリーフォーム 187"/>
            <p:cNvSpPr/>
            <p:nvPr/>
          </p:nvSpPr>
          <p:spPr>
            <a:xfrm>
              <a:off x="10936865" y="1360964"/>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89" name="フリーフォーム 188"/>
            <p:cNvSpPr/>
            <p:nvPr/>
          </p:nvSpPr>
          <p:spPr>
            <a:xfrm>
              <a:off x="10214257" y="1338706"/>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0" name="フリーフォーム 189"/>
            <p:cNvSpPr/>
            <p:nvPr/>
          </p:nvSpPr>
          <p:spPr>
            <a:xfrm>
              <a:off x="10555923" y="1349835"/>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1" name="フリーフォーム 190"/>
            <p:cNvSpPr/>
            <p:nvPr/>
          </p:nvSpPr>
          <p:spPr>
            <a:xfrm>
              <a:off x="10214257" y="2122503"/>
              <a:ext cx="1633651" cy="321809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2" name="フリーフォーム 191"/>
            <p:cNvSpPr/>
            <p:nvPr/>
          </p:nvSpPr>
          <p:spPr>
            <a:xfrm>
              <a:off x="12460631" y="1316448"/>
              <a:ext cx="452087" cy="89055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3" name="フリーフォーム 192"/>
            <p:cNvSpPr/>
            <p:nvPr/>
          </p:nvSpPr>
          <p:spPr>
            <a:xfrm>
              <a:off x="11698749" y="1294190"/>
              <a:ext cx="1252709" cy="246768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4" name="フリーフォーム 193"/>
            <p:cNvSpPr/>
            <p:nvPr/>
          </p:nvSpPr>
          <p:spPr>
            <a:xfrm>
              <a:off x="12079691" y="1305319"/>
              <a:ext cx="871767" cy="171727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5" name="フリーフォーム 194"/>
            <p:cNvSpPr/>
            <p:nvPr/>
          </p:nvSpPr>
          <p:spPr>
            <a:xfrm>
              <a:off x="11317808" y="1327577"/>
              <a:ext cx="1635640" cy="3222013"/>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6" name="フリーフォーム 195"/>
            <p:cNvSpPr/>
            <p:nvPr/>
          </p:nvSpPr>
          <p:spPr>
            <a:xfrm>
              <a:off x="10207355" y="2892702"/>
              <a:ext cx="1259611" cy="2481281"/>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7" name="フリーフォーム 196"/>
            <p:cNvSpPr/>
            <p:nvPr/>
          </p:nvSpPr>
          <p:spPr>
            <a:xfrm>
              <a:off x="10134475" y="4227698"/>
              <a:ext cx="570607" cy="112402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198" name="フリーフォーム 197"/>
            <p:cNvSpPr/>
            <p:nvPr/>
          </p:nvSpPr>
          <p:spPr>
            <a:xfrm>
              <a:off x="10134475" y="3488419"/>
              <a:ext cx="951549" cy="1874436"/>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grpSp>
      <p:grpSp>
        <p:nvGrpSpPr>
          <p:cNvPr id="199" name="図形グループ 198"/>
          <p:cNvGrpSpPr/>
          <p:nvPr/>
        </p:nvGrpSpPr>
        <p:grpSpPr>
          <a:xfrm>
            <a:off x="5901341" y="299696"/>
            <a:ext cx="3222564" cy="5431209"/>
            <a:chOff x="13592681" y="465748"/>
            <a:chExt cx="3222564" cy="5431209"/>
          </a:xfrm>
        </p:grpSpPr>
        <p:sp>
          <p:nvSpPr>
            <p:cNvPr id="200" name="正方形/長方形 199"/>
            <p:cNvSpPr/>
            <p:nvPr/>
          </p:nvSpPr>
          <p:spPr>
            <a:xfrm>
              <a:off x="13592681" y="465748"/>
              <a:ext cx="3222564" cy="54312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201" name="正方形/長方形 200"/>
            <p:cNvSpPr>
              <a:spLocks noChangeAspect="1"/>
            </p:cNvSpPr>
            <p:nvPr/>
          </p:nvSpPr>
          <p:spPr>
            <a:xfrm>
              <a:off x="14010055" y="1566800"/>
              <a:ext cx="2087064" cy="3332885"/>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02" name="正方形/長方形 201"/>
            <p:cNvSpPr>
              <a:spLocks noChangeAspect="1"/>
            </p:cNvSpPr>
            <p:nvPr/>
          </p:nvSpPr>
          <p:spPr>
            <a:xfrm>
              <a:off x="14330282" y="2027920"/>
              <a:ext cx="1465492" cy="2340281"/>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03" name="正方形/長方形 202"/>
            <p:cNvSpPr>
              <a:spLocks noChangeAspect="1"/>
            </p:cNvSpPr>
            <p:nvPr/>
          </p:nvSpPr>
          <p:spPr>
            <a:xfrm>
              <a:off x="14511085" y="2523850"/>
              <a:ext cx="1090585" cy="1468922"/>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04" name="正方形/長方形 203"/>
            <p:cNvSpPr/>
            <p:nvPr/>
          </p:nvSpPr>
          <p:spPr>
            <a:xfrm>
              <a:off x="14849224" y="1299685"/>
              <a:ext cx="396887" cy="269109"/>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05" name="正方形/長方形 204"/>
            <p:cNvSpPr/>
            <p:nvPr/>
          </p:nvSpPr>
          <p:spPr>
            <a:xfrm>
              <a:off x="14974573" y="1568794"/>
              <a:ext cx="144487" cy="948963"/>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06" name="正方形/長方形 205"/>
            <p:cNvSpPr/>
            <p:nvPr/>
          </p:nvSpPr>
          <p:spPr>
            <a:xfrm>
              <a:off x="14849224" y="1957188"/>
              <a:ext cx="396887" cy="707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07" name="正方形/長方形 206"/>
            <p:cNvSpPr/>
            <p:nvPr/>
          </p:nvSpPr>
          <p:spPr>
            <a:xfrm>
              <a:off x="14849224" y="2441824"/>
              <a:ext cx="396887" cy="759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08" name="正方形/長方形 207"/>
            <p:cNvSpPr/>
            <p:nvPr/>
          </p:nvSpPr>
          <p:spPr>
            <a:xfrm>
              <a:off x="14701629" y="2523850"/>
              <a:ext cx="714174" cy="513867"/>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09" name="正方形/長方形 208"/>
            <p:cNvSpPr/>
            <p:nvPr/>
          </p:nvSpPr>
          <p:spPr>
            <a:xfrm>
              <a:off x="14719036" y="3032549"/>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10" name="正方形/長方形 209"/>
            <p:cNvSpPr/>
            <p:nvPr/>
          </p:nvSpPr>
          <p:spPr>
            <a:xfrm>
              <a:off x="15017973" y="3037215"/>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11" name="正方形/長方形 210"/>
            <p:cNvSpPr/>
            <p:nvPr/>
          </p:nvSpPr>
          <p:spPr>
            <a:xfrm>
              <a:off x="15324134" y="3037215"/>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12" name="正方形/長方形 211"/>
            <p:cNvSpPr/>
            <p:nvPr/>
          </p:nvSpPr>
          <p:spPr>
            <a:xfrm>
              <a:off x="14661087" y="3385015"/>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13" name="正方形/長方形 212"/>
            <p:cNvSpPr/>
            <p:nvPr/>
          </p:nvSpPr>
          <p:spPr>
            <a:xfrm>
              <a:off x="14959529" y="3389681"/>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14" name="正方形/長方形 213"/>
            <p:cNvSpPr/>
            <p:nvPr/>
          </p:nvSpPr>
          <p:spPr>
            <a:xfrm>
              <a:off x="15267838" y="3389681"/>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15" name="正方形/長方形 214"/>
            <p:cNvSpPr/>
            <p:nvPr/>
          </p:nvSpPr>
          <p:spPr>
            <a:xfrm>
              <a:off x="15183022" y="3469773"/>
              <a:ext cx="364989" cy="3637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16" name="正方形/長方形 215"/>
            <p:cNvSpPr/>
            <p:nvPr/>
          </p:nvSpPr>
          <p:spPr>
            <a:xfrm>
              <a:off x="14053405" y="2523850"/>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17" name="正方形/長方形 216"/>
            <p:cNvSpPr/>
            <p:nvPr/>
          </p:nvSpPr>
          <p:spPr>
            <a:xfrm>
              <a:off x="15834323" y="2543259"/>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sp>
          <p:nvSpPr>
            <p:cNvPr id="218" name="正方形/長方形 217"/>
            <p:cNvSpPr/>
            <p:nvPr/>
          </p:nvSpPr>
          <p:spPr>
            <a:xfrm>
              <a:off x="14386084" y="4677378"/>
              <a:ext cx="1346603" cy="19410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19" name="テキスト ボックス 218"/>
            <p:cNvSpPr txBox="1"/>
            <p:nvPr/>
          </p:nvSpPr>
          <p:spPr>
            <a:xfrm>
              <a:off x="15040461" y="3498439"/>
              <a:ext cx="803515" cy="369332"/>
            </a:xfrm>
            <a:prstGeom prst="rect">
              <a:avLst/>
            </a:prstGeom>
            <a:noFill/>
          </p:spPr>
          <p:txBody>
            <a:bodyPr wrap="square" rtlCol="0">
              <a:spAutoFit/>
            </a:bodyPr>
            <a:lstStyle/>
            <a:p>
              <a:r>
                <a:rPr lang="en-US" altLang="ja-JP" dirty="0" smtClean="0">
                  <a:solidFill>
                    <a:prstClr val="black"/>
                  </a:solidFill>
                  <a:latin typeface="Calibri"/>
                  <a:ea typeface="ＭＳ Ｐゴシック"/>
                </a:rPr>
                <a:t>MKID</a:t>
              </a:r>
              <a:endParaRPr lang="ja-JP" altLang="en-US" dirty="0">
                <a:solidFill>
                  <a:prstClr val="black"/>
                </a:solidFill>
                <a:latin typeface="Calibri"/>
                <a:ea typeface="ＭＳ Ｐゴシック"/>
              </a:endParaRPr>
            </a:p>
          </p:txBody>
        </p:sp>
        <p:cxnSp>
          <p:nvCxnSpPr>
            <p:cNvPr id="220" name="直線矢印コネクタ 219"/>
            <p:cNvCxnSpPr/>
            <p:nvPr/>
          </p:nvCxnSpPr>
          <p:spPr>
            <a:xfrm flipH="1">
              <a:off x="14085589" y="1235767"/>
              <a:ext cx="1058863" cy="12060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1" name="テキスト ボックス 220"/>
            <p:cNvSpPr txBox="1"/>
            <p:nvPr/>
          </p:nvSpPr>
          <p:spPr>
            <a:xfrm>
              <a:off x="14391770" y="625695"/>
              <a:ext cx="2313702" cy="646331"/>
            </a:xfrm>
            <a:prstGeom prst="rect">
              <a:avLst/>
            </a:prstGeom>
            <a:noFill/>
          </p:spPr>
          <p:txBody>
            <a:bodyPr wrap="square" rtlCol="0">
              <a:spAutoFit/>
            </a:bodyPr>
            <a:lstStyle/>
            <a:p>
              <a:r>
                <a:rPr lang="en-US" altLang="ja-JP" dirty="0" smtClean="0">
                  <a:solidFill>
                    <a:srgbClr val="0000FF"/>
                  </a:solidFill>
                  <a:latin typeface="Calibri"/>
                  <a:ea typeface="ＭＳ Ｐゴシック"/>
                </a:rPr>
                <a:t>high permeability</a:t>
              </a:r>
            </a:p>
            <a:p>
              <a:r>
                <a:rPr lang="en-US" altLang="ja-JP" dirty="0" smtClean="0">
                  <a:solidFill>
                    <a:srgbClr val="0000FF"/>
                  </a:solidFill>
                  <a:latin typeface="Calibri"/>
                  <a:ea typeface="ＭＳ Ｐゴシック"/>
                </a:rPr>
                <a:t>material (</a:t>
              </a:r>
              <a:r>
                <a:rPr lang="en-US" altLang="ja-JP" dirty="0" err="1" smtClean="0">
                  <a:solidFill>
                    <a:srgbClr val="0000FF"/>
                  </a:solidFill>
                  <a:latin typeface="Calibri"/>
                  <a:ea typeface="ＭＳ Ｐゴシック"/>
                </a:rPr>
                <a:t>Permalloy</a:t>
              </a:r>
              <a:r>
                <a:rPr lang="en-US" altLang="ja-JP" dirty="0" smtClean="0">
                  <a:solidFill>
                    <a:srgbClr val="0000FF"/>
                  </a:solidFill>
                  <a:latin typeface="Calibri"/>
                  <a:ea typeface="ＭＳ Ｐゴシック"/>
                </a:rPr>
                <a:t>)</a:t>
              </a:r>
              <a:endParaRPr lang="ja-JP" altLang="en-US" dirty="0">
                <a:solidFill>
                  <a:srgbClr val="0000FF"/>
                </a:solidFill>
                <a:latin typeface="Calibri"/>
                <a:ea typeface="ＭＳ Ｐゴシック"/>
              </a:endParaRPr>
            </a:p>
          </p:txBody>
        </p:sp>
        <p:sp>
          <p:nvSpPr>
            <p:cNvPr id="222" name="フリーフォーム 221"/>
            <p:cNvSpPr/>
            <p:nvPr/>
          </p:nvSpPr>
          <p:spPr>
            <a:xfrm>
              <a:off x="14434347" y="1280283"/>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01510 w 1569577"/>
                <a:gd name="connsiteY1" fmla="*/ 2196810 h 3110475"/>
                <a:gd name="connsiteX2" fmla="*/ 1569577 w 1569577"/>
                <a:gd name="connsiteY2" fmla="*/ 3110475 h 3110475"/>
                <a:gd name="connsiteX0" fmla="*/ 0 w 1569577"/>
                <a:gd name="connsiteY0" fmla="*/ 0 h 3110475"/>
                <a:gd name="connsiteX1" fmla="*/ 1122353 w 1569577"/>
                <a:gd name="connsiteY1" fmla="*/ 1971182 h 3110475"/>
                <a:gd name="connsiteX2" fmla="*/ 1201510 w 1569577"/>
                <a:gd name="connsiteY2" fmla="*/ 2196810 h 3110475"/>
                <a:gd name="connsiteX3" fmla="*/ 1569577 w 1569577"/>
                <a:gd name="connsiteY3" fmla="*/ 3110475 h 3110475"/>
                <a:gd name="connsiteX0" fmla="*/ 0 w 1569577"/>
                <a:gd name="connsiteY0" fmla="*/ 0 h 3110475"/>
                <a:gd name="connsiteX1" fmla="*/ 1122353 w 1569577"/>
                <a:gd name="connsiteY1" fmla="*/ 1971182 h 3110475"/>
                <a:gd name="connsiteX2" fmla="*/ 1201510 w 1569577"/>
                <a:gd name="connsiteY2" fmla="*/ 2196810 h 3110475"/>
                <a:gd name="connsiteX3" fmla="*/ 1569577 w 1569577"/>
                <a:gd name="connsiteY3" fmla="*/ 3110475 h 3110475"/>
                <a:gd name="connsiteX0" fmla="*/ 0 w 1569577"/>
                <a:gd name="connsiteY0" fmla="*/ 0 h 3110475"/>
                <a:gd name="connsiteX1" fmla="*/ 1003617 w 1569577"/>
                <a:gd name="connsiteY1" fmla="*/ 1818553 h 3110475"/>
                <a:gd name="connsiteX2" fmla="*/ 1201510 w 1569577"/>
                <a:gd name="connsiteY2" fmla="*/ 2196810 h 3110475"/>
                <a:gd name="connsiteX3" fmla="*/ 1569577 w 1569577"/>
                <a:gd name="connsiteY3" fmla="*/ 3110475 h 3110475"/>
                <a:gd name="connsiteX0" fmla="*/ 0 w 1569577"/>
                <a:gd name="connsiteY0" fmla="*/ 0 h 3110475"/>
                <a:gd name="connsiteX1" fmla="*/ 1003617 w 1569577"/>
                <a:gd name="connsiteY1" fmla="*/ 1818553 h 3110475"/>
                <a:gd name="connsiteX2" fmla="*/ 1201510 w 1569577"/>
                <a:gd name="connsiteY2" fmla="*/ 2196810 h 3110475"/>
                <a:gd name="connsiteX3" fmla="*/ 1569577 w 1569577"/>
                <a:gd name="connsiteY3" fmla="*/ 3110475 h 3110475"/>
                <a:gd name="connsiteX0" fmla="*/ 0 w 1569577"/>
                <a:gd name="connsiteY0" fmla="*/ 0 h 3110475"/>
                <a:gd name="connsiteX1" fmla="*/ 871689 w 1569577"/>
                <a:gd name="connsiteY1" fmla="*/ 1480113 h 3110475"/>
                <a:gd name="connsiteX2" fmla="*/ 1201510 w 1569577"/>
                <a:gd name="connsiteY2" fmla="*/ 2196810 h 3110475"/>
                <a:gd name="connsiteX3" fmla="*/ 1569577 w 1569577"/>
                <a:gd name="connsiteY3" fmla="*/ 3110475 h 3110475"/>
                <a:gd name="connsiteX0" fmla="*/ 0 w 1569577"/>
                <a:gd name="connsiteY0" fmla="*/ 0 h 3110475"/>
                <a:gd name="connsiteX1" fmla="*/ 871689 w 1569577"/>
                <a:gd name="connsiteY1" fmla="*/ 1480113 h 3110475"/>
                <a:gd name="connsiteX2" fmla="*/ 1208106 w 1569577"/>
                <a:gd name="connsiteY2" fmla="*/ 2448981 h 3110475"/>
                <a:gd name="connsiteX3" fmla="*/ 1569577 w 1569577"/>
                <a:gd name="connsiteY3" fmla="*/ 3110475 h 3110475"/>
                <a:gd name="connsiteX0" fmla="*/ 0 w 1569577"/>
                <a:gd name="connsiteY0" fmla="*/ 0 h 3110475"/>
                <a:gd name="connsiteX1" fmla="*/ 871689 w 1569577"/>
                <a:gd name="connsiteY1" fmla="*/ 1480113 h 3110475"/>
                <a:gd name="connsiteX2" fmla="*/ 1221299 w 1569577"/>
                <a:gd name="connsiteY2" fmla="*/ 2375984 h 3110475"/>
                <a:gd name="connsiteX3" fmla="*/ 1569577 w 1569577"/>
                <a:gd name="connsiteY3" fmla="*/ 3110475 h 3110475"/>
                <a:gd name="connsiteX0" fmla="*/ 0 w 1569577"/>
                <a:gd name="connsiteY0" fmla="*/ 0 h 3110475"/>
                <a:gd name="connsiteX1" fmla="*/ 871689 w 1569577"/>
                <a:gd name="connsiteY1" fmla="*/ 1480113 h 3110475"/>
                <a:gd name="connsiteX2" fmla="*/ 1214702 w 1569577"/>
                <a:gd name="connsiteY2" fmla="*/ 2190173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190173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469308 w 1569577"/>
                <a:gd name="connsiteY1" fmla="*/ 716961 h 3110475"/>
                <a:gd name="connsiteX2" fmla="*/ 878285 w 1569577"/>
                <a:gd name="connsiteY2" fmla="*/ 1373936 h 3110475"/>
                <a:gd name="connsiteX3" fmla="*/ 1214702 w 1569577"/>
                <a:gd name="connsiteY3" fmla="*/ 2356075 h 3110475"/>
                <a:gd name="connsiteX4" fmla="*/ 1569577 w 1569577"/>
                <a:gd name="connsiteY4" fmla="*/ 3110475 h 3110475"/>
                <a:gd name="connsiteX0" fmla="*/ 0 w 1569577"/>
                <a:gd name="connsiteY0" fmla="*/ 0 h 3110475"/>
                <a:gd name="connsiteX1" fmla="*/ 607833 w 1569577"/>
                <a:gd name="connsiteY1" fmla="*/ 829775 h 3110475"/>
                <a:gd name="connsiteX2" fmla="*/ 878285 w 1569577"/>
                <a:gd name="connsiteY2" fmla="*/ 1373936 h 3110475"/>
                <a:gd name="connsiteX3" fmla="*/ 1214702 w 1569577"/>
                <a:gd name="connsiteY3" fmla="*/ 2356075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78218" y="119493"/>
                    <a:pt x="461452" y="600786"/>
                    <a:pt x="607833" y="829775"/>
                  </a:cubicBezTo>
                  <a:cubicBezTo>
                    <a:pt x="754214" y="1058764"/>
                    <a:pt x="754053" y="1100750"/>
                    <a:pt x="878285" y="1373936"/>
                  </a:cubicBezTo>
                  <a:cubicBezTo>
                    <a:pt x="1005977" y="1567533"/>
                    <a:pt x="1225919" y="2159557"/>
                    <a:pt x="1214702" y="2356075"/>
                  </a:cubicBezTo>
                  <a:cubicBezTo>
                    <a:pt x="1215815" y="2675939"/>
                    <a:pt x="1448766" y="2803621"/>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23" name="フリーフォーム 222"/>
            <p:cNvSpPr/>
            <p:nvPr/>
          </p:nvSpPr>
          <p:spPr>
            <a:xfrm>
              <a:off x="13672463" y="1258025"/>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515393 w 1569577"/>
                <a:gd name="connsiteY1" fmla="*/ 1019759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56026 w 1569577"/>
                <a:gd name="connsiteY1" fmla="*/ 1132572 h 3110475"/>
                <a:gd name="connsiteX2" fmla="*/ 1569577 w 1569577"/>
                <a:gd name="connsiteY2"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221209 w 1569577"/>
                <a:gd name="connsiteY2" fmla="*/ 2731871 h 3110475"/>
                <a:gd name="connsiteX3" fmla="*/ 1569577 w 1569577"/>
                <a:gd name="connsiteY3" fmla="*/ 3110475 h 3110475"/>
                <a:gd name="connsiteX0" fmla="*/ 0 w 1569577"/>
                <a:gd name="connsiteY0" fmla="*/ 0 h 3110475"/>
                <a:gd name="connsiteX1" fmla="*/ 456026 w 1569577"/>
                <a:gd name="connsiteY1" fmla="*/ 1132572 h 3110475"/>
                <a:gd name="connsiteX2" fmla="*/ 812231 w 1569577"/>
                <a:gd name="connsiteY2" fmla="*/ 1955448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59460 w 1569577"/>
                <a:gd name="connsiteY2" fmla="*/ 1995264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23044 w 1569577"/>
                <a:gd name="connsiteY1" fmla="*/ 1172389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160804" y="346556"/>
                    <a:pt x="380977" y="872286"/>
                    <a:pt x="436237" y="1271930"/>
                  </a:cubicBezTo>
                  <a:cubicBezTo>
                    <a:pt x="413298" y="1577930"/>
                    <a:pt x="605544" y="1814983"/>
                    <a:pt x="733074" y="2081533"/>
                  </a:cubicBezTo>
                  <a:cubicBezTo>
                    <a:pt x="860604" y="2348083"/>
                    <a:pt x="1035617" y="2691997"/>
                    <a:pt x="1221209" y="2731871"/>
                  </a:cubicBezTo>
                  <a:cubicBezTo>
                    <a:pt x="1373819" y="2709809"/>
                    <a:pt x="1533504" y="3040738"/>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24" name="フリーフォーム 223"/>
            <p:cNvSpPr/>
            <p:nvPr/>
          </p:nvSpPr>
          <p:spPr>
            <a:xfrm>
              <a:off x="14053405" y="1269154"/>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2024518"/>
                <a:gd name="connsiteY0" fmla="*/ 0 h 3110475"/>
                <a:gd name="connsiteX1" fmla="*/ 2019419 w 2024518"/>
                <a:gd name="connsiteY1" fmla="*/ 1482199 h 3110475"/>
                <a:gd name="connsiteX2" fmla="*/ 1569577 w 2024518"/>
                <a:gd name="connsiteY2" fmla="*/ 3110475 h 3110475"/>
                <a:gd name="connsiteX0" fmla="*/ 0 w 2024518"/>
                <a:gd name="connsiteY0" fmla="*/ 0 h 3110475"/>
                <a:gd name="connsiteX1" fmla="*/ 2019419 w 2024518"/>
                <a:gd name="connsiteY1" fmla="*/ 1482199 h 3110475"/>
                <a:gd name="connsiteX2" fmla="*/ 1569577 w 2024518"/>
                <a:gd name="connsiteY2" fmla="*/ 3110475 h 3110475"/>
                <a:gd name="connsiteX0" fmla="*/ 0 w 1569577"/>
                <a:gd name="connsiteY0" fmla="*/ 0 h 3110475"/>
                <a:gd name="connsiteX1" fmla="*/ 1471918 w 1569577"/>
                <a:gd name="connsiteY1" fmla="*/ 2265258 h 3110475"/>
                <a:gd name="connsiteX2" fmla="*/ 1569577 w 1569577"/>
                <a:gd name="connsiteY2" fmla="*/ 3110475 h 3110475"/>
                <a:gd name="connsiteX0" fmla="*/ 0 w 1569577"/>
                <a:gd name="connsiteY0" fmla="*/ 0 h 3110475"/>
                <a:gd name="connsiteX1" fmla="*/ 1471918 w 1569577"/>
                <a:gd name="connsiteY1" fmla="*/ 2265258 h 3110475"/>
                <a:gd name="connsiteX2" fmla="*/ 1569577 w 1569577"/>
                <a:gd name="connsiteY2" fmla="*/ 3110475 h 3110475"/>
                <a:gd name="connsiteX0" fmla="*/ 0 w 1569577"/>
                <a:gd name="connsiteY0" fmla="*/ 0 h 3110475"/>
                <a:gd name="connsiteX1" fmla="*/ 1405954 w 1569577"/>
                <a:gd name="connsiteY1" fmla="*/ 2358163 h 3110475"/>
                <a:gd name="connsiteX2" fmla="*/ 1569577 w 1569577"/>
                <a:gd name="connsiteY2" fmla="*/ 3110475 h 3110475"/>
                <a:gd name="connsiteX0" fmla="*/ 0 w 1569577"/>
                <a:gd name="connsiteY0" fmla="*/ 0 h 3110475"/>
                <a:gd name="connsiteX1" fmla="*/ 1293816 w 1569577"/>
                <a:gd name="connsiteY1" fmla="*/ 2265258 h 3110475"/>
                <a:gd name="connsiteX2" fmla="*/ 1569577 w 1569577"/>
                <a:gd name="connsiteY2" fmla="*/ 3110475 h 3110475"/>
                <a:gd name="connsiteX0" fmla="*/ 0 w 1569577"/>
                <a:gd name="connsiteY0" fmla="*/ 0 h 3110475"/>
                <a:gd name="connsiteX1" fmla="*/ 337335 w 1569577"/>
                <a:gd name="connsiteY1" fmla="*/ 354063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13788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46968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46968 h 3110475"/>
                <a:gd name="connsiteX2" fmla="*/ 739715 w 1569577"/>
                <a:gd name="connsiteY2" fmla="*/ 1269844 h 3110475"/>
                <a:gd name="connsiteX3" fmla="*/ 1293816 w 1569577"/>
                <a:gd name="connsiteY3" fmla="*/ 2265258 h 3110475"/>
                <a:gd name="connsiteX4" fmla="*/ 1569577 w 1569577"/>
                <a:gd name="connsiteY4" fmla="*/ 3110475 h 3110475"/>
                <a:gd name="connsiteX0" fmla="*/ 0 w 1569577"/>
                <a:gd name="connsiteY0" fmla="*/ 0 h 3110475"/>
                <a:gd name="connsiteX1" fmla="*/ 251582 w 1569577"/>
                <a:gd name="connsiteY1" fmla="*/ 446968 h 3110475"/>
                <a:gd name="connsiteX2" fmla="*/ 693540 w 1569577"/>
                <a:gd name="connsiteY2" fmla="*/ 1044217 h 3110475"/>
                <a:gd name="connsiteX3" fmla="*/ 1293816 w 1569577"/>
                <a:gd name="connsiteY3" fmla="*/ 2265258 h 3110475"/>
                <a:gd name="connsiteX4" fmla="*/ 1569577 w 1569577"/>
                <a:gd name="connsiteY4" fmla="*/ 3110475 h 3110475"/>
                <a:gd name="connsiteX0" fmla="*/ 0 w 1569577"/>
                <a:gd name="connsiteY0" fmla="*/ 0 h 3110475"/>
                <a:gd name="connsiteX1" fmla="*/ 693540 w 1569577"/>
                <a:gd name="connsiteY1" fmla="*/ 1044217 h 3110475"/>
                <a:gd name="connsiteX2" fmla="*/ 1293816 w 1569577"/>
                <a:gd name="connsiteY2" fmla="*/ 2265258 h 3110475"/>
                <a:gd name="connsiteX3" fmla="*/ 1569577 w 1569577"/>
                <a:gd name="connsiteY3" fmla="*/ 3110475 h 3110475"/>
                <a:gd name="connsiteX0" fmla="*/ 0 w 1569577"/>
                <a:gd name="connsiteY0" fmla="*/ 0 h 3110475"/>
                <a:gd name="connsiteX1" fmla="*/ 693540 w 1569577"/>
                <a:gd name="connsiteY1" fmla="*/ 1044217 h 3110475"/>
                <a:gd name="connsiteX2" fmla="*/ 1274027 w 1569577"/>
                <a:gd name="connsiteY2" fmla="*/ 2192262 h 3110475"/>
                <a:gd name="connsiteX3" fmla="*/ 1569577 w 1569577"/>
                <a:gd name="connsiteY3" fmla="*/ 3110475 h 3110475"/>
                <a:gd name="connsiteX0" fmla="*/ 0 w 1569577"/>
                <a:gd name="connsiteY0" fmla="*/ 0 h 3110475"/>
                <a:gd name="connsiteX1" fmla="*/ 693540 w 1569577"/>
                <a:gd name="connsiteY1" fmla="*/ 1044217 h 3110475"/>
                <a:gd name="connsiteX2" fmla="*/ 1175081 w 1569577"/>
                <a:gd name="connsiteY2" fmla="*/ 2145810 h 3110475"/>
                <a:gd name="connsiteX3" fmla="*/ 1569577 w 1569577"/>
                <a:gd name="connsiteY3" fmla="*/ 3110475 h 3110475"/>
                <a:gd name="connsiteX0" fmla="*/ 0 w 1569577"/>
                <a:gd name="connsiteY0" fmla="*/ 0 h 3110475"/>
                <a:gd name="connsiteX1" fmla="*/ 495648 w 1569577"/>
                <a:gd name="connsiteY1" fmla="*/ 772138 h 3110475"/>
                <a:gd name="connsiteX2" fmla="*/ 1175081 w 1569577"/>
                <a:gd name="connsiteY2" fmla="*/ 2145810 h 3110475"/>
                <a:gd name="connsiteX3" fmla="*/ 1569577 w 1569577"/>
                <a:gd name="connsiteY3" fmla="*/ 3110475 h 3110475"/>
                <a:gd name="connsiteX0" fmla="*/ 0 w 1569577"/>
                <a:gd name="connsiteY0" fmla="*/ 0 h 3110475"/>
                <a:gd name="connsiteX1" fmla="*/ 495648 w 1569577"/>
                <a:gd name="connsiteY1" fmla="*/ 772138 h 3110475"/>
                <a:gd name="connsiteX2" fmla="*/ 1287220 w 1569577"/>
                <a:gd name="connsiteY2" fmla="*/ 2397981 h 3110475"/>
                <a:gd name="connsiteX3" fmla="*/ 1569577 w 1569577"/>
                <a:gd name="connsiteY3" fmla="*/ 3110475 h 3110475"/>
                <a:gd name="connsiteX0" fmla="*/ 0 w 1569577"/>
                <a:gd name="connsiteY0" fmla="*/ 0 h 3110475"/>
                <a:gd name="connsiteX1" fmla="*/ 495648 w 1569577"/>
                <a:gd name="connsiteY1" fmla="*/ 772138 h 3110475"/>
                <a:gd name="connsiteX2" fmla="*/ 1287220 w 1569577"/>
                <a:gd name="connsiteY2" fmla="*/ 2397981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79569 w 1569577"/>
                <a:gd name="connsiteY2" fmla="*/ 2424525 h 3110475"/>
                <a:gd name="connsiteX3" fmla="*/ 1569577 w 1569577"/>
                <a:gd name="connsiteY3" fmla="*/ 3110475 h 3110475"/>
                <a:gd name="connsiteX0" fmla="*/ 0 w 1569577"/>
                <a:gd name="connsiteY0" fmla="*/ 0 h 3110475"/>
                <a:gd name="connsiteX1" fmla="*/ 495648 w 1569577"/>
                <a:gd name="connsiteY1" fmla="*/ 772138 h 3110475"/>
                <a:gd name="connsiteX2" fmla="*/ 1432340 w 1569577"/>
                <a:gd name="connsiteY2" fmla="*/ 2457706 h 3110475"/>
                <a:gd name="connsiteX3" fmla="*/ 1569577 w 1569577"/>
                <a:gd name="connsiteY3" fmla="*/ 3110475 h 3110475"/>
                <a:gd name="connsiteX0" fmla="*/ 0 w 1569577"/>
                <a:gd name="connsiteY0" fmla="*/ 0 h 3110475"/>
                <a:gd name="connsiteX1" fmla="*/ 686944 w 1569577"/>
                <a:gd name="connsiteY1" fmla="*/ 938040 h 3110475"/>
                <a:gd name="connsiteX2" fmla="*/ 1432340 w 1569577"/>
                <a:gd name="connsiteY2" fmla="*/ 2457706 h 3110475"/>
                <a:gd name="connsiteX3" fmla="*/ 1569577 w 1569577"/>
                <a:gd name="connsiteY3" fmla="*/ 3110475 h 3110475"/>
                <a:gd name="connsiteX0" fmla="*/ 0 w 1569577"/>
                <a:gd name="connsiteY0" fmla="*/ 0 h 3110475"/>
                <a:gd name="connsiteX1" fmla="*/ 700137 w 1569577"/>
                <a:gd name="connsiteY1" fmla="*/ 951313 h 3110475"/>
                <a:gd name="connsiteX2" fmla="*/ 1432340 w 1569577"/>
                <a:gd name="connsiteY2" fmla="*/ 2457706 h 3110475"/>
                <a:gd name="connsiteX3" fmla="*/ 1569577 w 1569577"/>
                <a:gd name="connsiteY3" fmla="*/ 3110475 h 3110475"/>
                <a:gd name="connsiteX0" fmla="*/ 0 w 1569577"/>
                <a:gd name="connsiteY0" fmla="*/ 0 h 3110475"/>
                <a:gd name="connsiteX1" fmla="*/ 337335 w 1569577"/>
                <a:gd name="connsiteY1" fmla="*/ 427060 h 3110475"/>
                <a:gd name="connsiteX2" fmla="*/ 700137 w 1569577"/>
                <a:gd name="connsiteY2" fmla="*/ 95131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700137 w 1569577"/>
                <a:gd name="connsiteY2" fmla="*/ 95131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805679 w 1569577"/>
                <a:gd name="connsiteY2" fmla="*/ 1070763 h 3110475"/>
                <a:gd name="connsiteX3" fmla="*/ 1432340 w 1569577"/>
                <a:gd name="connsiteY3" fmla="*/ 2457706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56223" y="71177"/>
                    <a:pt x="227242" y="308324"/>
                    <a:pt x="343931" y="466876"/>
                  </a:cubicBezTo>
                  <a:cubicBezTo>
                    <a:pt x="460620" y="625428"/>
                    <a:pt x="623178" y="732322"/>
                    <a:pt x="805679" y="1070763"/>
                  </a:cubicBezTo>
                  <a:cubicBezTo>
                    <a:pt x="979385" y="1373811"/>
                    <a:pt x="1399573" y="2190751"/>
                    <a:pt x="1432340" y="2457706"/>
                  </a:cubicBezTo>
                  <a:cubicBezTo>
                    <a:pt x="1459886" y="2689215"/>
                    <a:pt x="1475152" y="2976159"/>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25" name="フリーフォーム 224"/>
            <p:cNvSpPr/>
            <p:nvPr/>
          </p:nvSpPr>
          <p:spPr>
            <a:xfrm>
              <a:off x="13672463" y="2041822"/>
              <a:ext cx="1633651" cy="321809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456613 w 1569577"/>
                <a:gd name="connsiteY1" fmla="*/ 925509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318319 h 3110475"/>
                <a:gd name="connsiteX2" fmla="*/ 1569577 w 1569577"/>
                <a:gd name="connsiteY2"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318319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481990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82031" y="368516"/>
                    <a:pt x="477947" y="1039823"/>
                    <a:pt x="546093" y="1481990"/>
                  </a:cubicBezTo>
                  <a:cubicBezTo>
                    <a:pt x="633041" y="2027687"/>
                    <a:pt x="920531" y="2566311"/>
                    <a:pt x="1253803" y="2668600"/>
                  </a:cubicBezTo>
                  <a:cubicBezTo>
                    <a:pt x="1546404" y="2738156"/>
                    <a:pt x="1516948" y="3015007"/>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26" name="フリーフォーム 225"/>
            <p:cNvSpPr/>
            <p:nvPr/>
          </p:nvSpPr>
          <p:spPr>
            <a:xfrm>
              <a:off x="15958113" y="1235767"/>
              <a:ext cx="452087" cy="89055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27" name="フリーフォーム 226"/>
            <p:cNvSpPr/>
            <p:nvPr/>
          </p:nvSpPr>
          <p:spPr>
            <a:xfrm>
              <a:off x="15196231" y="1213509"/>
              <a:ext cx="1252709" cy="246768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340030" y="675637"/>
                    <a:pt x="998307" y="1735470"/>
                    <a:pt x="1020089" y="2272370"/>
                  </a:cubicBezTo>
                  <a:cubicBezTo>
                    <a:pt x="1074822" y="2797719"/>
                    <a:pt x="1375241" y="2713975"/>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28" name="フリーフォーム 227"/>
            <p:cNvSpPr/>
            <p:nvPr/>
          </p:nvSpPr>
          <p:spPr>
            <a:xfrm>
              <a:off x="15577173" y="1224638"/>
              <a:ext cx="871767" cy="171727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962901 w 1569577"/>
                <a:gd name="connsiteY1" fmla="*/ 1941663 h 3110475"/>
                <a:gd name="connsiteX2" fmla="*/ 1569577 w 1569577"/>
                <a:gd name="connsiteY2" fmla="*/ 3110475 h 3110475"/>
                <a:gd name="connsiteX0" fmla="*/ 0 w 1569577"/>
                <a:gd name="connsiteY0" fmla="*/ 0 h 3110475"/>
                <a:gd name="connsiteX1" fmla="*/ 962901 w 1569577"/>
                <a:gd name="connsiteY1" fmla="*/ 1941663 h 3110475"/>
                <a:gd name="connsiteX2" fmla="*/ 1569577 w 1569577"/>
                <a:gd name="connsiteY2" fmla="*/ 3110475 h 3110475"/>
                <a:gd name="connsiteX0" fmla="*/ 0 w 1569577"/>
                <a:gd name="connsiteY0" fmla="*/ 0 h 3110475"/>
                <a:gd name="connsiteX1" fmla="*/ 871438 w 1569577"/>
                <a:gd name="connsiteY1" fmla="*/ 2110354 h 3110475"/>
                <a:gd name="connsiteX2" fmla="*/ 1569577 w 1569577"/>
                <a:gd name="connsiteY2" fmla="*/ 3110475 h 3110475"/>
                <a:gd name="connsiteX0" fmla="*/ 0 w 1569577"/>
                <a:gd name="connsiteY0" fmla="*/ 0 h 3110475"/>
                <a:gd name="connsiteX1" fmla="*/ 871438 w 1569577"/>
                <a:gd name="connsiteY1" fmla="*/ 2110354 h 3110475"/>
                <a:gd name="connsiteX2" fmla="*/ 1569577 w 1569577"/>
                <a:gd name="connsiteY2" fmla="*/ 3110475 h 3110475"/>
                <a:gd name="connsiteX0" fmla="*/ 0 w 1569577"/>
                <a:gd name="connsiteY0" fmla="*/ 0 h 3110475"/>
                <a:gd name="connsiteX1" fmla="*/ 764732 w 1569577"/>
                <a:gd name="connsiteY1" fmla="*/ 1972334 h 3110475"/>
                <a:gd name="connsiteX2" fmla="*/ 1569577 w 1569577"/>
                <a:gd name="connsiteY2" fmla="*/ 3110475 h 3110475"/>
                <a:gd name="connsiteX0" fmla="*/ 0 w 1569577"/>
                <a:gd name="connsiteY0" fmla="*/ 0 h 3110475"/>
                <a:gd name="connsiteX1" fmla="*/ 398878 w 1569577"/>
                <a:gd name="connsiteY1" fmla="*/ 1082873 h 3110475"/>
                <a:gd name="connsiteX2" fmla="*/ 764732 w 1569577"/>
                <a:gd name="connsiteY2" fmla="*/ 1972334 h 3110475"/>
                <a:gd name="connsiteX3" fmla="*/ 1569577 w 1569577"/>
                <a:gd name="connsiteY3" fmla="*/ 3110475 h 3110475"/>
                <a:gd name="connsiteX0" fmla="*/ 0 w 1569577"/>
                <a:gd name="connsiteY0" fmla="*/ 0 h 3110475"/>
                <a:gd name="connsiteX1" fmla="*/ 490341 w 1569577"/>
                <a:gd name="connsiteY1" fmla="*/ 1082873 h 3110475"/>
                <a:gd name="connsiteX2" fmla="*/ 764732 w 1569577"/>
                <a:gd name="connsiteY2" fmla="*/ 1972334 h 3110475"/>
                <a:gd name="connsiteX3" fmla="*/ 1569577 w 1569577"/>
                <a:gd name="connsiteY3" fmla="*/ 3110475 h 3110475"/>
                <a:gd name="connsiteX0" fmla="*/ 0 w 1569577"/>
                <a:gd name="connsiteY0" fmla="*/ 0 h 3110475"/>
                <a:gd name="connsiteX1" fmla="*/ 490341 w 1569577"/>
                <a:gd name="connsiteY1" fmla="*/ 1082873 h 3110475"/>
                <a:gd name="connsiteX2" fmla="*/ 917170 w 1569577"/>
                <a:gd name="connsiteY2" fmla="*/ 2003006 h 3110475"/>
                <a:gd name="connsiteX3" fmla="*/ 1569577 w 1569577"/>
                <a:gd name="connsiteY3" fmla="*/ 3110475 h 3110475"/>
                <a:gd name="connsiteX0" fmla="*/ 0 w 1569577"/>
                <a:gd name="connsiteY0" fmla="*/ 0 h 3110475"/>
                <a:gd name="connsiteX1" fmla="*/ 490341 w 1569577"/>
                <a:gd name="connsiteY1" fmla="*/ 1082873 h 3110475"/>
                <a:gd name="connsiteX2" fmla="*/ 840951 w 1569577"/>
                <a:gd name="connsiteY2" fmla="*/ 2447737 h 3110475"/>
                <a:gd name="connsiteX3" fmla="*/ 1569577 w 1569577"/>
                <a:gd name="connsiteY3" fmla="*/ 3110475 h 3110475"/>
                <a:gd name="connsiteX0" fmla="*/ 0 w 1569577"/>
                <a:gd name="connsiteY0" fmla="*/ 0 h 3110475"/>
                <a:gd name="connsiteX1" fmla="*/ 490341 w 1569577"/>
                <a:gd name="connsiteY1" fmla="*/ 1082873 h 3110475"/>
                <a:gd name="connsiteX2" fmla="*/ 840951 w 1569577"/>
                <a:gd name="connsiteY2" fmla="*/ 2447737 h 3110475"/>
                <a:gd name="connsiteX3" fmla="*/ 1569577 w 1569577"/>
                <a:gd name="connsiteY3" fmla="*/ 3110475 h 3110475"/>
                <a:gd name="connsiteX0" fmla="*/ 0 w 1569577"/>
                <a:gd name="connsiteY0" fmla="*/ 0 h 3110475"/>
                <a:gd name="connsiteX1" fmla="*/ 490341 w 1569577"/>
                <a:gd name="connsiteY1" fmla="*/ 1082873 h 3110475"/>
                <a:gd name="connsiteX2" fmla="*/ 840951 w 1569577"/>
                <a:gd name="connsiteY2" fmla="*/ 2447737 h 3110475"/>
                <a:gd name="connsiteX3" fmla="*/ 1569577 w 1569577"/>
                <a:gd name="connsiteY3" fmla="*/ 3110475 h 3110475"/>
                <a:gd name="connsiteX0" fmla="*/ 0 w 1569577"/>
                <a:gd name="connsiteY0" fmla="*/ 0 h 3110475"/>
                <a:gd name="connsiteX1" fmla="*/ 490341 w 1569577"/>
                <a:gd name="connsiteY1" fmla="*/ 1082873 h 3110475"/>
                <a:gd name="connsiteX2" fmla="*/ 840951 w 1569577"/>
                <a:gd name="connsiteY2" fmla="*/ 2447737 h 3110475"/>
                <a:gd name="connsiteX3" fmla="*/ 1569577 w 1569577"/>
                <a:gd name="connsiteY3" fmla="*/ 3110475 h 3110475"/>
                <a:gd name="connsiteX0" fmla="*/ 0 w 1569577"/>
                <a:gd name="connsiteY0" fmla="*/ 0 h 3110475"/>
                <a:gd name="connsiteX1" fmla="*/ 490341 w 1569577"/>
                <a:gd name="connsiteY1" fmla="*/ 1082873 h 3110475"/>
                <a:gd name="connsiteX2" fmla="*/ 779977 w 1569577"/>
                <a:gd name="connsiteY2" fmla="*/ 2463071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lnTo>
                    <a:pt x="490341" y="1082873"/>
                  </a:lnTo>
                  <a:cubicBezTo>
                    <a:pt x="607211" y="1537828"/>
                    <a:pt x="602133" y="2023450"/>
                    <a:pt x="779977" y="2463071"/>
                  </a:cubicBezTo>
                  <a:cubicBezTo>
                    <a:pt x="950021" y="2877091"/>
                    <a:pt x="1320774" y="2641066"/>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29" name="フリーフォーム 228"/>
            <p:cNvSpPr/>
            <p:nvPr/>
          </p:nvSpPr>
          <p:spPr>
            <a:xfrm>
              <a:off x="14815290" y="1246896"/>
              <a:ext cx="1635640" cy="3222013"/>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854334 w 1569577"/>
                <a:gd name="connsiteY1" fmla="*/ 1585535 h 3110475"/>
                <a:gd name="connsiteX2" fmla="*/ 1114324 w 1569577"/>
                <a:gd name="connsiteY2" fmla="*/ 2206726 h 3110475"/>
                <a:gd name="connsiteX3" fmla="*/ 1569577 w 1569577"/>
                <a:gd name="connsiteY3" fmla="*/ 3110475 h 3110475"/>
                <a:gd name="connsiteX0" fmla="*/ 0 w 1569577"/>
                <a:gd name="connsiteY0" fmla="*/ 0 h 3110475"/>
                <a:gd name="connsiteX1" fmla="*/ 594344 w 1569577"/>
                <a:gd name="connsiteY1" fmla="*/ 915302 h 3110475"/>
                <a:gd name="connsiteX2" fmla="*/ 1114324 w 1569577"/>
                <a:gd name="connsiteY2" fmla="*/ 2206726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42389" y="264256"/>
                    <a:pt x="408623" y="547514"/>
                    <a:pt x="594344" y="915302"/>
                  </a:cubicBezTo>
                  <a:cubicBezTo>
                    <a:pt x="780065" y="1283090"/>
                    <a:pt x="995117" y="1952569"/>
                    <a:pt x="1114324" y="2206726"/>
                  </a:cubicBezTo>
                  <a:cubicBezTo>
                    <a:pt x="1270665" y="2720580"/>
                    <a:pt x="1452620" y="2825620"/>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30" name="フリーフォーム 229"/>
            <p:cNvSpPr/>
            <p:nvPr/>
          </p:nvSpPr>
          <p:spPr>
            <a:xfrm>
              <a:off x="13665561" y="2812021"/>
              <a:ext cx="1259611" cy="2481281"/>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695755 w 1569577"/>
                <a:gd name="connsiteY1" fmla="*/ 1550922 h 3110475"/>
                <a:gd name="connsiteX2" fmla="*/ 1569577 w 1569577"/>
                <a:gd name="connsiteY2" fmla="*/ 3110475 h 3110475"/>
                <a:gd name="connsiteX0" fmla="*/ 0 w 1569577"/>
                <a:gd name="connsiteY0" fmla="*/ 0 h 3110475"/>
                <a:gd name="connsiteX1" fmla="*/ 664105 w 1569577"/>
                <a:gd name="connsiteY1" fmla="*/ 1603991 h 3110475"/>
                <a:gd name="connsiteX2" fmla="*/ 1569577 w 1569577"/>
                <a:gd name="connsiteY2"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233814 w 1569577"/>
                <a:gd name="connsiteY2" fmla="*/ 2516761 h 3110475"/>
                <a:gd name="connsiteX3" fmla="*/ 1569577 w 1569577"/>
                <a:gd name="connsiteY3" fmla="*/ 3110475 h 3110475"/>
                <a:gd name="connsiteX0" fmla="*/ 0 w 1569577"/>
                <a:gd name="connsiteY0" fmla="*/ 0 h 3110475"/>
                <a:gd name="connsiteX1" fmla="*/ 664105 w 1569577"/>
                <a:gd name="connsiteY1" fmla="*/ 1603991 h 3110475"/>
                <a:gd name="connsiteX2" fmla="*/ 1223264 w 1569577"/>
                <a:gd name="connsiteY2" fmla="*/ 2453080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79168" y="368383"/>
                    <a:pt x="600988" y="1320519"/>
                    <a:pt x="664105" y="1603991"/>
                  </a:cubicBezTo>
                  <a:cubicBezTo>
                    <a:pt x="748414" y="1947387"/>
                    <a:pt x="914101" y="2371816"/>
                    <a:pt x="1223264" y="2453080"/>
                  </a:cubicBezTo>
                  <a:cubicBezTo>
                    <a:pt x="1574630" y="2555571"/>
                    <a:pt x="1497791" y="2988527"/>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31" name="フリーフォーム 230"/>
            <p:cNvSpPr/>
            <p:nvPr/>
          </p:nvSpPr>
          <p:spPr>
            <a:xfrm>
              <a:off x="13592681" y="4147017"/>
              <a:ext cx="570607" cy="112402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921220 w 1569577"/>
                <a:gd name="connsiteY1" fmla="*/ 1814592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154115 w 1569577"/>
                <a:gd name="connsiteY1" fmla="*/ 1767731 h 3110475"/>
                <a:gd name="connsiteX2" fmla="*/ 1569577 w 1569577"/>
                <a:gd name="connsiteY2" fmla="*/ 3110475 h 3110475"/>
                <a:gd name="connsiteX0" fmla="*/ 0 w 1569577"/>
                <a:gd name="connsiteY0" fmla="*/ 0 h 3110475"/>
                <a:gd name="connsiteX1" fmla="*/ 1154115 w 1569577"/>
                <a:gd name="connsiteY1" fmla="*/ 1767731 h 3110475"/>
                <a:gd name="connsiteX2" fmla="*/ 1569577 w 1569577"/>
                <a:gd name="connsiteY2" fmla="*/ 3110475 h 3110475"/>
                <a:gd name="connsiteX0" fmla="*/ 0 w 1569577"/>
                <a:gd name="connsiteY0" fmla="*/ 0 h 3110475"/>
                <a:gd name="connsiteX1" fmla="*/ 1293851 w 1569577"/>
                <a:gd name="connsiteY1" fmla="*/ 1556866 h 3110475"/>
                <a:gd name="connsiteX2" fmla="*/ 1569577 w 1569577"/>
                <a:gd name="connsiteY2" fmla="*/ 3110475 h 3110475"/>
                <a:gd name="connsiteX0" fmla="*/ 0 w 1569577"/>
                <a:gd name="connsiteY0" fmla="*/ 0 h 3110475"/>
                <a:gd name="connsiteX1" fmla="*/ 1293851 w 1569577"/>
                <a:gd name="connsiteY1" fmla="*/ 1556866 h 3110475"/>
                <a:gd name="connsiteX2" fmla="*/ 1569577 w 1569577"/>
                <a:gd name="connsiteY2" fmla="*/ 3110475 h 3110475"/>
                <a:gd name="connsiteX0" fmla="*/ 0 w 1569577"/>
                <a:gd name="connsiteY0" fmla="*/ 0 h 3110475"/>
                <a:gd name="connsiteX1" fmla="*/ 1293851 w 1569577"/>
                <a:gd name="connsiteY1" fmla="*/ 1580296 h 3110475"/>
                <a:gd name="connsiteX2" fmla="*/ 1569577 w 1569577"/>
                <a:gd name="connsiteY2" fmla="*/ 3110475 h 3110475"/>
                <a:gd name="connsiteX0" fmla="*/ 0 w 1569577"/>
                <a:gd name="connsiteY0" fmla="*/ 0 h 3110475"/>
                <a:gd name="connsiteX1" fmla="*/ 1293851 w 1569577"/>
                <a:gd name="connsiteY1" fmla="*/ 1580296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415757" y="581435"/>
                    <a:pt x="1227435" y="647423"/>
                    <a:pt x="1410297" y="1674015"/>
                  </a:cubicBezTo>
                  <a:cubicBezTo>
                    <a:pt x="1501343" y="2442597"/>
                    <a:pt x="1279280" y="2425091"/>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232" name="フリーフォーム 231"/>
            <p:cNvSpPr/>
            <p:nvPr/>
          </p:nvSpPr>
          <p:spPr>
            <a:xfrm>
              <a:off x="13592681" y="3407738"/>
              <a:ext cx="951549" cy="1874436"/>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664145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514079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281900" y="448494"/>
                    <a:pt x="703456" y="995336"/>
                    <a:pt x="845700" y="1514079"/>
                  </a:cubicBezTo>
                  <a:cubicBezTo>
                    <a:pt x="970097" y="2104606"/>
                    <a:pt x="1046385" y="2073650"/>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grpSp>
      <p:grpSp>
        <p:nvGrpSpPr>
          <p:cNvPr id="233" name="図形グループ 232"/>
          <p:cNvGrpSpPr/>
          <p:nvPr/>
        </p:nvGrpSpPr>
        <p:grpSpPr>
          <a:xfrm>
            <a:off x="5870804" y="356945"/>
            <a:ext cx="3487940" cy="5431209"/>
            <a:chOff x="16711869" y="465748"/>
            <a:chExt cx="3487940" cy="5431209"/>
          </a:xfrm>
        </p:grpSpPr>
        <p:sp>
          <p:nvSpPr>
            <p:cNvPr id="234" name="正方形/長方形 233"/>
            <p:cNvSpPr/>
            <p:nvPr/>
          </p:nvSpPr>
          <p:spPr>
            <a:xfrm>
              <a:off x="16822147" y="465748"/>
              <a:ext cx="3377662" cy="54312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235" name="正方形/長方形 234"/>
            <p:cNvSpPr>
              <a:spLocks noChangeAspect="1"/>
            </p:cNvSpPr>
            <p:nvPr/>
          </p:nvSpPr>
          <p:spPr>
            <a:xfrm>
              <a:off x="17159739" y="1496914"/>
              <a:ext cx="2087064" cy="3332885"/>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36" name="正方形/長方形 235"/>
            <p:cNvSpPr>
              <a:spLocks noChangeAspect="1"/>
            </p:cNvSpPr>
            <p:nvPr/>
          </p:nvSpPr>
          <p:spPr>
            <a:xfrm>
              <a:off x="17479966" y="1958034"/>
              <a:ext cx="1465492" cy="2340281"/>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37" name="正方形/長方形 236"/>
            <p:cNvSpPr>
              <a:spLocks noChangeAspect="1"/>
            </p:cNvSpPr>
            <p:nvPr/>
          </p:nvSpPr>
          <p:spPr>
            <a:xfrm>
              <a:off x="17660769" y="2453964"/>
              <a:ext cx="1090585" cy="1468922"/>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38" name="正方形/長方形 237"/>
            <p:cNvSpPr/>
            <p:nvPr/>
          </p:nvSpPr>
          <p:spPr>
            <a:xfrm>
              <a:off x="17998908" y="1229799"/>
              <a:ext cx="396887" cy="269109"/>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39" name="正方形/長方形 238"/>
            <p:cNvSpPr/>
            <p:nvPr/>
          </p:nvSpPr>
          <p:spPr>
            <a:xfrm>
              <a:off x="18124257" y="1498908"/>
              <a:ext cx="144487" cy="948963"/>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0" name="正方形/長方形 239"/>
            <p:cNvSpPr/>
            <p:nvPr/>
          </p:nvSpPr>
          <p:spPr>
            <a:xfrm>
              <a:off x="17998908" y="1887302"/>
              <a:ext cx="396887" cy="707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1" name="正方形/長方形 240"/>
            <p:cNvSpPr/>
            <p:nvPr/>
          </p:nvSpPr>
          <p:spPr>
            <a:xfrm>
              <a:off x="17998908" y="2371938"/>
              <a:ext cx="396887" cy="759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2" name="正方形/長方形 241"/>
            <p:cNvSpPr/>
            <p:nvPr/>
          </p:nvSpPr>
          <p:spPr>
            <a:xfrm>
              <a:off x="17851313" y="2453964"/>
              <a:ext cx="714174" cy="513867"/>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3" name="正方形/長方形 242"/>
            <p:cNvSpPr/>
            <p:nvPr/>
          </p:nvSpPr>
          <p:spPr>
            <a:xfrm>
              <a:off x="17868720" y="2962663"/>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4" name="正方形/長方形 243"/>
            <p:cNvSpPr/>
            <p:nvPr/>
          </p:nvSpPr>
          <p:spPr>
            <a:xfrm>
              <a:off x="18167657" y="2967329"/>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5" name="正方形/長方形 244"/>
            <p:cNvSpPr/>
            <p:nvPr/>
          </p:nvSpPr>
          <p:spPr>
            <a:xfrm>
              <a:off x="18473818" y="2967329"/>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6" name="正方形/長方形 245"/>
            <p:cNvSpPr/>
            <p:nvPr/>
          </p:nvSpPr>
          <p:spPr>
            <a:xfrm>
              <a:off x="17810771" y="3315129"/>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7" name="正方形/長方形 246"/>
            <p:cNvSpPr/>
            <p:nvPr/>
          </p:nvSpPr>
          <p:spPr>
            <a:xfrm>
              <a:off x="18109213" y="3319795"/>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8" name="正方形/長方形 247"/>
            <p:cNvSpPr/>
            <p:nvPr/>
          </p:nvSpPr>
          <p:spPr>
            <a:xfrm>
              <a:off x="18417522" y="3319795"/>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latin typeface="Calibri"/>
                <a:ea typeface="ＭＳ Ｐゴシック"/>
              </a:endParaRPr>
            </a:p>
          </p:txBody>
        </p:sp>
        <p:sp>
          <p:nvSpPr>
            <p:cNvPr id="249" name="正方形/長方形 248"/>
            <p:cNvSpPr/>
            <p:nvPr/>
          </p:nvSpPr>
          <p:spPr>
            <a:xfrm>
              <a:off x="18332706" y="3399887"/>
              <a:ext cx="364989" cy="3637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50" name="正方形/長方形 249"/>
            <p:cNvSpPr/>
            <p:nvPr/>
          </p:nvSpPr>
          <p:spPr>
            <a:xfrm>
              <a:off x="17203089" y="2453964"/>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51" name="正方形/長方形 250"/>
            <p:cNvSpPr/>
            <p:nvPr/>
          </p:nvSpPr>
          <p:spPr>
            <a:xfrm>
              <a:off x="18984007" y="2473373"/>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sp>
          <p:nvSpPr>
            <p:cNvPr id="252" name="正方形/長方形 251"/>
            <p:cNvSpPr/>
            <p:nvPr/>
          </p:nvSpPr>
          <p:spPr>
            <a:xfrm>
              <a:off x="17535768" y="4607492"/>
              <a:ext cx="1346603" cy="19410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53" name="テキスト ボックス 252"/>
            <p:cNvSpPr txBox="1"/>
            <p:nvPr/>
          </p:nvSpPr>
          <p:spPr>
            <a:xfrm>
              <a:off x="18190145" y="3428553"/>
              <a:ext cx="803515" cy="369332"/>
            </a:xfrm>
            <a:prstGeom prst="rect">
              <a:avLst/>
            </a:prstGeom>
            <a:noFill/>
          </p:spPr>
          <p:txBody>
            <a:bodyPr wrap="square" rtlCol="0">
              <a:spAutoFit/>
            </a:bodyPr>
            <a:lstStyle/>
            <a:p>
              <a:r>
                <a:rPr lang="en-US" altLang="ja-JP" dirty="0" smtClean="0">
                  <a:solidFill>
                    <a:prstClr val="black"/>
                  </a:solidFill>
                  <a:latin typeface="Calibri"/>
                  <a:ea typeface="ＭＳ Ｐゴシック"/>
                </a:rPr>
                <a:t>MKID</a:t>
              </a:r>
              <a:endParaRPr lang="ja-JP" altLang="en-US" dirty="0">
                <a:solidFill>
                  <a:prstClr val="black"/>
                </a:solidFill>
                <a:latin typeface="Calibri"/>
                <a:ea typeface="ＭＳ Ｐゴシック"/>
              </a:endParaRPr>
            </a:p>
          </p:txBody>
        </p:sp>
        <p:sp>
          <p:nvSpPr>
            <p:cNvPr id="254" name="正方形/長方形 253"/>
            <p:cNvSpPr/>
            <p:nvPr/>
          </p:nvSpPr>
          <p:spPr>
            <a:xfrm>
              <a:off x="18751354" y="2697620"/>
              <a:ext cx="50800" cy="1225266"/>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008000"/>
                </a:solidFill>
                <a:latin typeface="Calibri"/>
                <a:ea typeface="ＭＳ Ｐゴシック"/>
              </a:endParaRPr>
            </a:p>
          </p:txBody>
        </p:sp>
        <p:sp>
          <p:nvSpPr>
            <p:cNvPr id="255" name="正方形/長方形 254"/>
            <p:cNvSpPr/>
            <p:nvPr/>
          </p:nvSpPr>
          <p:spPr>
            <a:xfrm>
              <a:off x="17609969" y="2697620"/>
              <a:ext cx="50800" cy="1225266"/>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008000"/>
                </a:solidFill>
                <a:latin typeface="Calibri"/>
                <a:ea typeface="ＭＳ Ｐゴシック"/>
              </a:endParaRPr>
            </a:p>
          </p:txBody>
        </p:sp>
        <p:sp>
          <p:nvSpPr>
            <p:cNvPr id="256" name="正方形/長方形 255"/>
            <p:cNvSpPr/>
            <p:nvPr/>
          </p:nvSpPr>
          <p:spPr>
            <a:xfrm>
              <a:off x="17868720" y="3934738"/>
              <a:ext cx="852695" cy="45719"/>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008000"/>
                </a:solidFill>
                <a:latin typeface="Calibri"/>
                <a:ea typeface="ＭＳ Ｐゴシック"/>
              </a:endParaRPr>
            </a:p>
          </p:txBody>
        </p:sp>
        <p:cxnSp>
          <p:nvCxnSpPr>
            <p:cNvPr id="257" name="直線矢印コネクタ 256"/>
            <p:cNvCxnSpPr>
              <a:stCxn id="268" idx="0"/>
            </p:cNvCxnSpPr>
            <p:nvPr/>
          </p:nvCxnSpPr>
          <p:spPr>
            <a:xfrm flipH="1">
              <a:off x="17235273" y="1143623"/>
              <a:ext cx="1110642" cy="1228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8" name="直線矢印コネクタ 257"/>
            <p:cNvCxnSpPr/>
            <p:nvPr/>
          </p:nvCxnSpPr>
          <p:spPr>
            <a:xfrm>
              <a:off x="18654568" y="1077541"/>
              <a:ext cx="557150" cy="12943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9" name="直線矢印コネクタ 258"/>
            <p:cNvCxnSpPr/>
            <p:nvPr/>
          </p:nvCxnSpPr>
          <p:spPr>
            <a:xfrm flipV="1">
              <a:off x="17159739" y="3922887"/>
              <a:ext cx="402518" cy="1399400"/>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260" name="直線矢印コネクタ 259"/>
            <p:cNvCxnSpPr/>
            <p:nvPr/>
          </p:nvCxnSpPr>
          <p:spPr>
            <a:xfrm flipV="1">
              <a:off x="17312139" y="4007555"/>
              <a:ext cx="956605" cy="1399400"/>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261" name="テキスト ボックス 260"/>
            <p:cNvSpPr txBox="1"/>
            <p:nvPr/>
          </p:nvSpPr>
          <p:spPr>
            <a:xfrm>
              <a:off x="17541454" y="555809"/>
              <a:ext cx="2313702" cy="646331"/>
            </a:xfrm>
            <a:prstGeom prst="rect">
              <a:avLst/>
            </a:prstGeom>
            <a:noFill/>
          </p:spPr>
          <p:txBody>
            <a:bodyPr wrap="square" rtlCol="0">
              <a:spAutoFit/>
            </a:bodyPr>
            <a:lstStyle/>
            <a:p>
              <a:r>
                <a:rPr lang="ja-JP" altLang="en-US" b="1" dirty="0">
                  <a:solidFill>
                    <a:srgbClr val="0000FF"/>
                  </a:solidFill>
                </a:rPr>
                <a:t>高透磁率</a:t>
              </a:r>
              <a:r>
                <a:rPr lang="ja-JP" altLang="en-US" b="1" dirty="0" smtClean="0">
                  <a:solidFill>
                    <a:srgbClr val="0000FF"/>
                  </a:solidFill>
                </a:rPr>
                <a:t>シールド</a:t>
              </a:r>
              <a:endParaRPr lang="en-US" altLang="ja-JP" b="1" dirty="0" smtClean="0">
                <a:solidFill>
                  <a:srgbClr val="0000FF"/>
                </a:solidFill>
              </a:endParaRPr>
            </a:p>
            <a:p>
              <a:r>
                <a:rPr lang="ja-JP" altLang="ja-JP" b="1" dirty="0">
                  <a:solidFill>
                    <a:srgbClr val="0000FF"/>
                  </a:solidFill>
                  <a:latin typeface="Calibri"/>
                  <a:ea typeface="ＭＳ Ｐゴシック"/>
                </a:rPr>
                <a:t>　</a:t>
              </a:r>
              <a:r>
                <a:rPr lang="ja-JP" altLang="en-US" b="1" dirty="0" smtClean="0">
                  <a:solidFill>
                    <a:srgbClr val="0000FF"/>
                  </a:solidFill>
                  <a:latin typeface="Calibri"/>
                  <a:ea typeface="ＭＳ Ｐゴシック"/>
                </a:rPr>
                <a:t>　</a:t>
              </a:r>
              <a:r>
                <a:rPr lang="en-US" altLang="ja-JP" dirty="0" smtClean="0">
                  <a:solidFill>
                    <a:srgbClr val="0000FF"/>
                  </a:solidFill>
                  <a:latin typeface="Calibri"/>
                  <a:ea typeface="ＭＳ Ｐゴシック"/>
                </a:rPr>
                <a:t>(</a:t>
              </a:r>
              <a:r>
                <a:rPr lang="ja-JP" altLang="en-US" dirty="0" smtClean="0">
                  <a:solidFill>
                    <a:srgbClr val="0000FF"/>
                  </a:solidFill>
                  <a:latin typeface="Calibri"/>
                  <a:ea typeface="ＭＳ Ｐゴシック"/>
                </a:rPr>
                <a:t>ファインメット</a:t>
              </a:r>
              <a:r>
                <a:rPr lang="en-US" altLang="ja-JP" dirty="0" smtClean="0">
                  <a:solidFill>
                    <a:srgbClr val="0000FF"/>
                  </a:solidFill>
                  <a:latin typeface="Calibri"/>
                  <a:ea typeface="ＭＳ Ｐゴシック"/>
                </a:rPr>
                <a:t>)</a:t>
              </a:r>
              <a:endParaRPr lang="ja-JP" altLang="en-US" dirty="0">
                <a:solidFill>
                  <a:srgbClr val="0000FF"/>
                </a:solidFill>
                <a:latin typeface="Calibri"/>
                <a:ea typeface="ＭＳ Ｐゴシック"/>
              </a:endParaRPr>
            </a:p>
          </p:txBody>
        </p:sp>
        <p:sp>
          <p:nvSpPr>
            <p:cNvPr id="262" name="テキスト ボックス 261"/>
            <p:cNvSpPr txBox="1"/>
            <p:nvPr/>
          </p:nvSpPr>
          <p:spPr>
            <a:xfrm>
              <a:off x="16711869" y="5227810"/>
              <a:ext cx="2313702" cy="369332"/>
            </a:xfrm>
            <a:prstGeom prst="rect">
              <a:avLst/>
            </a:prstGeom>
            <a:noFill/>
            <a:ln>
              <a:noFill/>
            </a:ln>
          </p:spPr>
          <p:txBody>
            <a:bodyPr wrap="square" rtlCol="0">
              <a:spAutoFit/>
            </a:bodyPr>
            <a:lstStyle/>
            <a:p>
              <a:r>
                <a:rPr lang="ja-JP" altLang="en-US" dirty="0" smtClean="0">
                  <a:solidFill>
                    <a:srgbClr val="008000"/>
                  </a:solidFill>
                  <a:latin typeface="Calibri"/>
                  <a:ea typeface="ＭＳ Ｐゴシック"/>
                </a:rPr>
                <a:t>超伝導体</a:t>
              </a:r>
              <a:r>
                <a:rPr lang="en-US" altLang="ja-JP" dirty="0" smtClean="0">
                  <a:solidFill>
                    <a:srgbClr val="008000"/>
                  </a:solidFill>
                  <a:latin typeface="Calibri"/>
                  <a:ea typeface="ＭＳ Ｐゴシック"/>
                </a:rPr>
                <a:t>(</a:t>
              </a:r>
              <a:r>
                <a:rPr lang="en-US" altLang="ja-JP" dirty="0" err="1" smtClean="0">
                  <a:solidFill>
                    <a:srgbClr val="008000"/>
                  </a:solidFill>
                  <a:latin typeface="Calibri"/>
                  <a:ea typeface="ＭＳ Ｐゴシック"/>
                </a:rPr>
                <a:t>Pb</a:t>
              </a:r>
              <a:r>
                <a:rPr lang="en-US" altLang="ja-JP" dirty="0" smtClean="0">
                  <a:solidFill>
                    <a:srgbClr val="008000"/>
                  </a:solidFill>
                  <a:latin typeface="Calibri"/>
                  <a:ea typeface="ＭＳ Ｐゴシック"/>
                </a:rPr>
                <a:t>)</a:t>
              </a:r>
              <a:endParaRPr lang="ja-JP" altLang="en-US" dirty="0">
                <a:solidFill>
                  <a:srgbClr val="008000"/>
                </a:solidFill>
                <a:latin typeface="Calibri"/>
                <a:ea typeface="ＭＳ Ｐゴシック"/>
              </a:endParaRPr>
            </a:p>
          </p:txBody>
        </p:sp>
        <p:sp>
          <p:nvSpPr>
            <p:cNvPr id="263" name="フリーフォーム 262"/>
            <p:cNvSpPr/>
            <p:nvPr/>
          </p:nvSpPr>
          <p:spPr>
            <a:xfrm>
              <a:off x="17584031" y="1210397"/>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01510 w 1569577"/>
                <a:gd name="connsiteY1" fmla="*/ 2196810 h 3110475"/>
                <a:gd name="connsiteX2" fmla="*/ 1569577 w 1569577"/>
                <a:gd name="connsiteY2" fmla="*/ 3110475 h 3110475"/>
                <a:gd name="connsiteX0" fmla="*/ 0 w 1569577"/>
                <a:gd name="connsiteY0" fmla="*/ 0 h 3110475"/>
                <a:gd name="connsiteX1" fmla="*/ 1122353 w 1569577"/>
                <a:gd name="connsiteY1" fmla="*/ 1971182 h 3110475"/>
                <a:gd name="connsiteX2" fmla="*/ 1201510 w 1569577"/>
                <a:gd name="connsiteY2" fmla="*/ 2196810 h 3110475"/>
                <a:gd name="connsiteX3" fmla="*/ 1569577 w 1569577"/>
                <a:gd name="connsiteY3" fmla="*/ 3110475 h 3110475"/>
                <a:gd name="connsiteX0" fmla="*/ 0 w 1569577"/>
                <a:gd name="connsiteY0" fmla="*/ 0 h 3110475"/>
                <a:gd name="connsiteX1" fmla="*/ 1122353 w 1569577"/>
                <a:gd name="connsiteY1" fmla="*/ 1971182 h 3110475"/>
                <a:gd name="connsiteX2" fmla="*/ 1201510 w 1569577"/>
                <a:gd name="connsiteY2" fmla="*/ 2196810 h 3110475"/>
                <a:gd name="connsiteX3" fmla="*/ 1569577 w 1569577"/>
                <a:gd name="connsiteY3" fmla="*/ 3110475 h 3110475"/>
                <a:gd name="connsiteX0" fmla="*/ 0 w 1569577"/>
                <a:gd name="connsiteY0" fmla="*/ 0 h 3110475"/>
                <a:gd name="connsiteX1" fmla="*/ 1003617 w 1569577"/>
                <a:gd name="connsiteY1" fmla="*/ 1818553 h 3110475"/>
                <a:gd name="connsiteX2" fmla="*/ 1201510 w 1569577"/>
                <a:gd name="connsiteY2" fmla="*/ 2196810 h 3110475"/>
                <a:gd name="connsiteX3" fmla="*/ 1569577 w 1569577"/>
                <a:gd name="connsiteY3" fmla="*/ 3110475 h 3110475"/>
                <a:gd name="connsiteX0" fmla="*/ 0 w 1569577"/>
                <a:gd name="connsiteY0" fmla="*/ 0 h 3110475"/>
                <a:gd name="connsiteX1" fmla="*/ 1003617 w 1569577"/>
                <a:gd name="connsiteY1" fmla="*/ 1818553 h 3110475"/>
                <a:gd name="connsiteX2" fmla="*/ 1201510 w 1569577"/>
                <a:gd name="connsiteY2" fmla="*/ 2196810 h 3110475"/>
                <a:gd name="connsiteX3" fmla="*/ 1569577 w 1569577"/>
                <a:gd name="connsiteY3" fmla="*/ 3110475 h 3110475"/>
                <a:gd name="connsiteX0" fmla="*/ 0 w 1569577"/>
                <a:gd name="connsiteY0" fmla="*/ 0 h 3110475"/>
                <a:gd name="connsiteX1" fmla="*/ 871689 w 1569577"/>
                <a:gd name="connsiteY1" fmla="*/ 1480113 h 3110475"/>
                <a:gd name="connsiteX2" fmla="*/ 1201510 w 1569577"/>
                <a:gd name="connsiteY2" fmla="*/ 2196810 h 3110475"/>
                <a:gd name="connsiteX3" fmla="*/ 1569577 w 1569577"/>
                <a:gd name="connsiteY3" fmla="*/ 3110475 h 3110475"/>
                <a:gd name="connsiteX0" fmla="*/ 0 w 1569577"/>
                <a:gd name="connsiteY0" fmla="*/ 0 h 3110475"/>
                <a:gd name="connsiteX1" fmla="*/ 871689 w 1569577"/>
                <a:gd name="connsiteY1" fmla="*/ 1480113 h 3110475"/>
                <a:gd name="connsiteX2" fmla="*/ 1208106 w 1569577"/>
                <a:gd name="connsiteY2" fmla="*/ 2448981 h 3110475"/>
                <a:gd name="connsiteX3" fmla="*/ 1569577 w 1569577"/>
                <a:gd name="connsiteY3" fmla="*/ 3110475 h 3110475"/>
                <a:gd name="connsiteX0" fmla="*/ 0 w 1569577"/>
                <a:gd name="connsiteY0" fmla="*/ 0 h 3110475"/>
                <a:gd name="connsiteX1" fmla="*/ 871689 w 1569577"/>
                <a:gd name="connsiteY1" fmla="*/ 1480113 h 3110475"/>
                <a:gd name="connsiteX2" fmla="*/ 1221299 w 1569577"/>
                <a:gd name="connsiteY2" fmla="*/ 2375984 h 3110475"/>
                <a:gd name="connsiteX3" fmla="*/ 1569577 w 1569577"/>
                <a:gd name="connsiteY3" fmla="*/ 3110475 h 3110475"/>
                <a:gd name="connsiteX0" fmla="*/ 0 w 1569577"/>
                <a:gd name="connsiteY0" fmla="*/ 0 h 3110475"/>
                <a:gd name="connsiteX1" fmla="*/ 871689 w 1569577"/>
                <a:gd name="connsiteY1" fmla="*/ 1480113 h 3110475"/>
                <a:gd name="connsiteX2" fmla="*/ 1214702 w 1569577"/>
                <a:gd name="connsiteY2" fmla="*/ 2190173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190173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469308 w 1569577"/>
                <a:gd name="connsiteY1" fmla="*/ 716961 h 3110475"/>
                <a:gd name="connsiteX2" fmla="*/ 878285 w 1569577"/>
                <a:gd name="connsiteY2" fmla="*/ 1373936 h 3110475"/>
                <a:gd name="connsiteX3" fmla="*/ 1214702 w 1569577"/>
                <a:gd name="connsiteY3" fmla="*/ 2356075 h 3110475"/>
                <a:gd name="connsiteX4" fmla="*/ 1569577 w 1569577"/>
                <a:gd name="connsiteY4" fmla="*/ 3110475 h 3110475"/>
                <a:gd name="connsiteX0" fmla="*/ 0 w 1569577"/>
                <a:gd name="connsiteY0" fmla="*/ 0 h 3110475"/>
                <a:gd name="connsiteX1" fmla="*/ 607833 w 1569577"/>
                <a:gd name="connsiteY1" fmla="*/ 829775 h 3110475"/>
                <a:gd name="connsiteX2" fmla="*/ 878285 w 1569577"/>
                <a:gd name="connsiteY2" fmla="*/ 1373936 h 3110475"/>
                <a:gd name="connsiteX3" fmla="*/ 1214702 w 1569577"/>
                <a:gd name="connsiteY3" fmla="*/ 2356075 h 3110475"/>
                <a:gd name="connsiteX4" fmla="*/ 1569577 w 1569577"/>
                <a:gd name="connsiteY4" fmla="*/ 3110475 h 3110475"/>
                <a:gd name="connsiteX0" fmla="*/ 0 w 1569577"/>
                <a:gd name="connsiteY0" fmla="*/ 0 h 3110475"/>
                <a:gd name="connsiteX1" fmla="*/ 759551 w 1569577"/>
                <a:gd name="connsiteY1" fmla="*/ 763415 h 3110475"/>
                <a:gd name="connsiteX2" fmla="*/ 878285 w 1569577"/>
                <a:gd name="connsiteY2" fmla="*/ 1373936 h 3110475"/>
                <a:gd name="connsiteX3" fmla="*/ 1214702 w 1569577"/>
                <a:gd name="connsiteY3" fmla="*/ 2356075 h 3110475"/>
                <a:gd name="connsiteX4" fmla="*/ 1569577 w 1569577"/>
                <a:gd name="connsiteY4" fmla="*/ 3110475 h 3110475"/>
                <a:gd name="connsiteX0" fmla="*/ 0 w 1569577"/>
                <a:gd name="connsiteY0" fmla="*/ 0 h 3110475"/>
                <a:gd name="connsiteX1" fmla="*/ 759551 w 1569577"/>
                <a:gd name="connsiteY1" fmla="*/ 763415 h 3110475"/>
                <a:gd name="connsiteX2" fmla="*/ 1036599 w 1569577"/>
                <a:gd name="connsiteY2" fmla="*/ 1048768 h 3110475"/>
                <a:gd name="connsiteX3" fmla="*/ 1214702 w 1569577"/>
                <a:gd name="connsiteY3" fmla="*/ 2356075 h 3110475"/>
                <a:gd name="connsiteX4" fmla="*/ 1569577 w 1569577"/>
                <a:gd name="connsiteY4" fmla="*/ 3110475 h 3110475"/>
                <a:gd name="connsiteX0" fmla="*/ 0 w 1569577"/>
                <a:gd name="connsiteY0" fmla="*/ 0 h 3110475"/>
                <a:gd name="connsiteX1" fmla="*/ 739762 w 1569577"/>
                <a:gd name="connsiteY1" fmla="*/ 624057 h 3110475"/>
                <a:gd name="connsiteX2" fmla="*/ 1036599 w 1569577"/>
                <a:gd name="connsiteY2" fmla="*/ 1048768 h 3110475"/>
                <a:gd name="connsiteX3" fmla="*/ 1214702 w 1569577"/>
                <a:gd name="connsiteY3" fmla="*/ 2356075 h 3110475"/>
                <a:gd name="connsiteX4" fmla="*/ 1569577 w 1569577"/>
                <a:gd name="connsiteY4" fmla="*/ 3110475 h 3110475"/>
                <a:gd name="connsiteX0" fmla="*/ 0 w 1569577"/>
                <a:gd name="connsiteY0" fmla="*/ 0 h 3110475"/>
                <a:gd name="connsiteX1" fmla="*/ 739762 w 1569577"/>
                <a:gd name="connsiteY1" fmla="*/ 624057 h 3110475"/>
                <a:gd name="connsiteX2" fmla="*/ 1036599 w 1569577"/>
                <a:gd name="connsiteY2" fmla="*/ 1048768 h 3110475"/>
                <a:gd name="connsiteX3" fmla="*/ 1214702 w 1569577"/>
                <a:gd name="connsiteY3" fmla="*/ 2356075 h 3110475"/>
                <a:gd name="connsiteX4" fmla="*/ 1569577 w 1569577"/>
                <a:gd name="connsiteY4" fmla="*/ 3110475 h 3110475"/>
                <a:gd name="connsiteX0" fmla="*/ 0 w 1569577"/>
                <a:gd name="connsiteY0" fmla="*/ 0 h 3110475"/>
                <a:gd name="connsiteX1" fmla="*/ 739762 w 1569577"/>
                <a:gd name="connsiteY1" fmla="*/ 624057 h 3110475"/>
                <a:gd name="connsiteX2" fmla="*/ 950846 w 1569577"/>
                <a:gd name="connsiteY2" fmla="*/ 796594 h 3110475"/>
                <a:gd name="connsiteX3" fmla="*/ 1036599 w 1569577"/>
                <a:gd name="connsiteY3" fmla="*/ 1048768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50846 w 1569577"/>
                <a:gd name="connsiteY2" fmla="*/ 796594 h 3110475"/>
                <a:gd name="connsiteX3" fmla="*/ 1036599 w 1569577"/>
                <a:gd name="connsiteY3" fmla="*/ 1048768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31057 w 1569577"/>
                <a:gd name="connsiteY2" fmla="*/ 876227 h 3110475"/>
                <a:gd name="connsiteX3" fmla="*/ 1036599 w 1569577"/>
                <a:gd name="connsiteY3" fmla="*/ 1048768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31057 w 1569577"/>
                <a:gd name="connsiteY2" fmla="*/ 876227 h 3110475"/>
                <a:gd name="connsiteX3" fmla="*/ 1142142 w 1569577"/>
                <a:gd name="connsiteY3" fmla="*/ 1181489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31057 w 1569577"/>
                <a:gd name="connsiteY2" fmla="*/ 876227 h 3110475"/>
                <a:gd name="connsiteX3" fmla="*/ 1102564 w 1569577"/>
                <a:gd name="connsiteY3" fmla="*/ 1201398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31057 w 1569577"/>
                <a:gd name="connsiteY2" fmla="*/ 876227 h 3110475"/>
                <a:gd name="connsiteX3" fmla="*/ 1102564 w 1569577"/>
                <a:gd name="connsiteY3" fmla="*/ 1201398 h 3110475"/>
                <a:gd name="connsiteX4" fmla="*/ 1214702 w 1569577"/>
                <a:gd name="connsiteY4" fmla="*/ 2356075 h 3110475"/>
                <a:gd name="connsiteX5" fmla="*/ 1569577 w 1569577"/>
                <a:gd name="connsiteY5" fmla="*/ 3110475 h 311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577" h="3110475">
                  <a:moveTo>
                    <a:pt x="0" y="0"/>
                  </a:moveTo>
                  <a:cubicBezTo>
                    <a:pt x="78218" y="119493"/>
                    <a:pt x="435067" y="494609"/>
                    <a:pt x="660605" y="657238"/>
                  </a:cubicBezTo>
                  <a:cubicBezTo>
                    <a:pt x="812483" y="797746"/>
                    <a:pt x="881584" y="805442"/>
                    <a:pt x="931057" y="876227"/>
                  </a:cubicBezTo>
                  <a:cubicBezTo>
                    <a:pt x="980530" y="947012"/>
                    <a:pt x="1051992" y="949227"/>
                    <a:pt x="1102564" y="1201398"/>
                  </a:cubicBezTo>
                  <a:cubicBezTo>
                    <a:pt x="1177484" y="1467992"/>
                    <a:pt x="1225919" y="2159557"/>
                    <a:pt x="1214702" y="2356075"/>
                  </a:cubicBezTo>
                  <a:cubicBezTo>
                    <a:pt x="1215815" y="2675939"/>
                    <a:pt x="1448766" y="2803621"/>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64" name="フリーフォーム 263"/>
            <p:cNvSpPr/>
            <p:nvPr/>
          </p:nvSpPr>
          <p:spPr>
            <a:xfrm>
              <a:off x="16822147" y="1188139"/>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515393 w 1569577"/>
                <a:gd name="connsiteY1" fmla="*/ 1019759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56026 w 1569577"/>
                <a:gd name="connsiteY1" fmla="*/ 1132572 h 3110475"/>
                <a:gd name="connsiteX2" fmla="*/ 1569577 w 1569577"/>
                <a:gd name="connsiteY2"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221209 w 1569577"/>
                <a:gd name="connsiteY2" fmla="*/ 2731871 h 3110475"/>
                <a:gd name="connsiteX3" fmla="*/ 1569577 w 1569577"/>
                <a:gd name="connsiteY3" fmla="*/ 3110475 h 3110475"/>
                <a:gd name="connsiteX0" fmla="*/ 0 w 1569577"/>
                <a:gd name="connsiteY0" fmla="*/ 0 h 3110475"/>
                <a:gd name="connsiteX1" fmla="*/ 456026 w 1569577"/>
                <a:gd name="connsiteY1" fmla="*/ 1132572 h 3110475"/>
                <a:gd name="connsiteX2" fmla="*/ 812231 w 1569577"/>
                <a:gd name="connsiteY2" fmla="*/ 1955448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59460 w 1569577"/>
                <a:gd name="connsiteY2" fmla="*/ 1995264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23044 w 1569577"/>
                <a:gd name="connsiteY1" fmla="*/ 1172389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568165 w 1569577"/>
                <a:gd name="connsiteY2" fmla="*/ 2154530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568165 w 1569577"/>
                <a:gd name="connsiteY2" fmla="*/ 2154530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568165 w 1569577"/>
                <a:gd name="connsiteY2" fmla="*/ 2154530 h 3110475"/>
                <a:gd name="connsiteX3" fmla="*/ 1221209 w 1569577"/>
                <a:gd name="connsiteY3" fmla="*/ 2731871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160804" y="346556"/>
                    <a:pt x="380977" y="872286"/>
                    <a:pt x="436237" y="1271930"/>
                  </a:cubicBezTo>
                  <a:cubicBezTo>
                    <a:pt x="413298" y="1577930"/>
                    <a:pt x="539582" y="1868072"/>
                    <a:pt x="568165" y="2154530"/>
                  </a:cubicBezTo>
                  <a:cubicBezTo>
                    <a:pt x="774852" y="2341447"/>
                    <a:pt x="1035617" y="2691997"/>
                    <a:pt x="1221209" y="2731871"/>
                  </a:cubicBezTo>
                  <a:cubicBezTo>
                    <a:pt x="1373819" y="2709809"/>
                    <a:pt x="1533504" y="3040738"/>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65" name="フリーフォーム 264"/>
            <p:cNvSpPr/>
            <p:nvPr/>
          </p:nvSpPr>
          <p:spPr>
            <a:xfrm>
              <a:off x="17203089" y="1199268"/>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2024518"/>
                <a:gd name="connsiteY0" fmla="*/ 0 h 3110475"/>
                <a:gd name="connsiteX1" fmla="*/ 2019419 w 2024518"/>
                <a:gd name="connsiteY1" fmla="*/ 1482199 h 3110475"/>
                <a:gd name="connsiteX2" fmla="*/ 1569577 w 2024518"/>
                <a:gd name="connsiteY2" fmla="*/ 3110475 h 3110475"/>
                <a:gd name="connsiteX0" fmla="*/ 0 w 2024518"/>
                <a:gd name="connsiteY0" fmla="*/ 0 h 3110475"/>
                <a:gd name="connsiteX1" fmla="*/ 2019419 w 2024518"/>
                <a:gd name="connsiteY1" fmla="*/ 1482199 h 3110475"/>
                <a:gd name="connsiteX2" fmla="*/ 1569577 w 2024518"/>
                <a:gd name="connsiteY2" fmla="*/ 3110475 h 3110475"/>
                <a:gd name="connsiteX0" fmla="*/ 0 w 1569577"/>
                <a:gd name="connsiteY0" fmla="*/ 0 h 3110475"/>
                <a:gd name="connsiteX1" fmla="*/ 1471918 w 1569577"/>
                <a:gd name="connsiteY1" fmla="*/ 2265258 h 3110475"/>
                <a:gd name="connsiteX2" fmla="*/ 1569577 w 1569577"/>
                <a:gd name="connsiteY2" fmla="*/ 3110475 h 3110475"/>
                <a:gd name="connsiteX0" fmla="*/ 0 w 1569577"/>
                <a:gd name="connsiteY0" fmla="*/ 0 h 3110475"/>
                <a:gd name="connsiteX1" fmla="*/ 1471918 w 1569577"/>
                <a:gd name="connsiteY1" fmla="*/ 2265258 h 3110475"/>
                <a:gd name="connsiteX2" fmla="*/ 1569577 w 1569577"/>
                <a:gd name="connsiteY2" fmla="*/ 3110475 h 3110475"/>
                <a:gd name="connsiteX0" fmla="*/ 0 w 1569577"/>
                <a:gd name="connsiteY0" fmla="*/ 0 h 3110475"/>
                <a:gd name="connsiteX1" fmla="*/ 1405954 w 1569577"/>
                <a:gd name="connsiteY1" fmla="*/ 2358163 h 3110475"/>
                <a:gd name="connsiteX2" fmla="*/ 1569577 w 1569577"/>
                <a:gd name="connsiteY2" fmla="*/ 3110475 h 3110475"/>
                <a:gd name="connsiteX0" fmla="*/ 0 w 1569577"/>
                <a:gd name="connsiteY0" fmla="*/ 0 h 3110475"/>
                <a:gd name="connsiteX1" fmla="*/ 1293816 w 1569577"/>
                <a:gd name="connsiteY1" fmla="*/ 2265258 h 3110475"/>
                <a:gd name="connsiteX2" fmla="*/ 1569577 w 1569577"/>
                <a:gd name="connsiteY2" fmla="*/ 3110475 h 3110475"/>
                <a:gd name="connsiteX0" fmla="*/ 0 w 1569577"/>
                <a:gd name="connsiteY0" fmla="*/ 0 h 3110475"/>
                <a:gd name="connsiteX1" fmla="*/ 337335 w 1569577"/>
                <a:gd name="connsiteY1" fmla="*/ 354063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13788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46968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46968 h 3110475"/>
                <a:gd name="connsiteX2" fmla="*/ 739715 w 1569577"/>
                <a:gd name="connsiteY2" fmla="*/ 1269844 h 3110475"/>
                <a:gd name="connsiteX3" fmla="*/ 1293816 w 1569577"/>
                <a:gd name="connsiteY3" fmla="*/ 2265258 h 3110475"/>
                <a:gd name="connsiteX4" fmla="*/ 1569577 w 1569577"/>
                <a:gd name="connsiteY4" fmla="*/ 3110475 h 3110475"/>
                <a:gd name="connsiteX0" fmla="*/ 0 w 1569577"/>
                <a:gd name="connsiteY0" fmla="*/ 0 h 3110475"/>
                <a:gd name="connsiteX1" fmla="*/ 251582 w 1569577"/>
                <a:gd name="connsiteY1" fmla="*/ 446968 h 3110475"/>
                <a:gd name="connsiteX2" fmla="*/ 693540 w 1569577"/>
                <a:gd name="connsiteY2" fmla="*/ 1044217 h 3110475"/>
                <a:gd name="connsiteX3" fmla="*/ 1293816 w 1569577"/>
                <a:gd name="connsiteY3" fmla="*/ 2265258 h 3110475"/>
                <a:gd name="connsiteX4" fmla="*/ 1569577 w 1569577"/>
                <a:gd name="connsiteY4" fmla="*/ 3110475 h 3110475"/>
                <a:gd name="connsiteX0" fmla="*/ 0 w 1569577"/>
                <a:gd name="connsiteY0" fmla="*/ 0 h 3110475"/>
                <a:gd name="connsiteX1" fmla="*/ 693540 w 1569577"/>
                <a:gd name="connsiteY1" fmla="*/ 1044217 h 3110475"/>
                <a:gd name="connsiteX2" fmla="*/ 1293816 w 1569577"/>
                <a:gd name="connsiteY2" fmla="*/ 2265258 h 3110475"/>
                <a:gd name="connsiteX3" fmla="*/ 1569577 w 1569577"/>
                <a:gd name="connsiteY3" fmla="*/ 3110475 h 3110475"/>
                <a:gd name="connsiteX0" fmla="*/ 0 w 1569577"/>
                <a:gd name="connsiteY0" fmla="*/ 0 h 3110475"/>
                <a:gd name="connsiteX1" fmla="*/ 693540 w 1569577"/>
                <a:gd name="connsiteY1" fmla="*/ 1044217 h 3110475"/>
                <a:gd name="connsiteX2" fmla="*/ 1274027 w 1569577"/>
                <a:gd name="connsiteY2" fmla="*/ 2192262 h 3110475"/>
                <a:gd name="connsiteX3" fmla="*/ 1569577 w 1569577"/>
                <a:gd name="connsiteY3" fmla="*/ 3110475 h 3110475"/>
                <a:gd name="connsiteX0" fmla="*/ 0 w 1569577"/>
                <a:gd name="connsiteY0" fmla="*/ 0 h 3110475"/>
                <a:gd name="connsiteX1" fmla="*/ 693540 w 1569577"/>
                <a:gd name="connsiteY1" fmla="*/ 1044217 h 3110475"/>
                <a:gd name="connsiteX2" fmla="*/ 1175081 w 1569577"/>
                <a:gd name="connsiteY2" fmla="*/ 2145810 h 3110475"/>
                <a:gd name="connsiteX3" fmla="*/ 1569577 w 1569577"/>
                <a:gd name="connsiteY3" fmla="*/ 3110475 h 3110475"/>
                <a:gd name="connsiteX0" fmla="*/ 0 w 1569577"/>
                <a:gd name="connsiteY0" fmla="*/ 0 h 3110475"/>
                <a:gd name="connsiteX1" fmla="*/ 495648 w 1569577"/>
                <a:gd name="connsiteY1" fmla="*/ 772138 h 3110475"/>
                <a:gd name="connsiteX2" fmla="*/ 1175081 w 1569577"/>
                <a:gd name="connsiteY2" fmla="*/ 2145810 h 3110475"/>
                <a:gd name="connsiteX3" fmla="*/ 1569577 w 1569577"/>
                <a:gd name="connsiteY3" fmla="*/ 3110475 h 3110475"/>
                <a:gd name="connsiteX0" fmla="*/ 0 w 1569577"/>
                <a:gd name="connsiteY0" fmla="*/ 0 h 3110475"/>
                <a:gd name="connsiteX1" fmla="*/ 495648 w 1569577"/>
                <a:gd name="connsiteY1" fmla="*/ 772138 h 3110475"/>
                <a:gd name="connsiteX2" fmla="*/ 1287220 w 1569577"/>
                <a:gd name="connsiteY2" fmla="*/ 2397981 h 3110475"/>
                <a:gd name="connsiteX3" fmla="*/ 1569577 w 1569577"/>
                <a:gd name="connsiteY3" fmla="*/ 3110475 h 3110475"/>
                <a:gd name="connsiteX0" fmla="*/ 0 w 1569577"/>
                <a:gd name="connsiteY0" fmla="*/ 0 h 3110475"/>
                <a:gd name="connsiteX1" fmla="*/ 495648 w 1569577"/>
                <a:gd name="connsiteY1" fmla="*/ 772138 h 3110475"/>
                <a:gd name="connsiteX2" fmla="*/ 1287220 w 1569577"/>
                <a:gd name="connsiteY2" fmla="*/ 2397981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79569 w 1569577"/>
                <a:gd name="connsiteY2" fmla="*/ 2424525 h 3110475"/>
                <a:gd name="connsiteX3" fmla="*/ 1569577 w 1569577"/>
                <a:gd name="connsiteY3" fmla="*/ 3110475 h 3110475"/>
                <a:gd name="connsiteX0" fmla="*/ 0 w 1569577"/>
                <a:gd name="connsiteY0" fmla="*/ 0 h 3110475"/>
                <a:gd name="connsiteX1" fmla="*/ 495648 w 1569577"/>
                <a:gd name="connsiteY1" fmla="*/ 772138 h 3110475"/>
                <a:gd name="connsiteX2" fmla="*/ 1432340 w 1569577"/>
                <a:gd name="connsiteY2" fmla="*/ 2457706 h 3110475"/>
                <a:gd name="connsiteX3" fmla="*/ 1569577 w 1569577"/>
                <a:gd name="connsiteY3" fmla="*/ 3110475 h 3110475"/>
                <a:gd name="connsiteX0" fmla="*/ 0 w 1569577"/>
                <a:gd name="connsiteY0" fmla="*/ 0 h 3110475"/>
                <a:gd name="connsiteX1" fmla="*/ 686944 w 1569577"/>
                <a:gd name="connsiteY1" fmla="*/ 938040 h 3110475"/>
                <a:gd name="connsiteX2" fmla="*/ 1432340 w 1569577"/>
                <a:gd name="connsiteY2" fmla="*/ 2457706 h 3110475"/>
                <a:gd name="connsiteX3" fmla="*/ 1569577 w 1569577"/>
                <a:gd name="connsiteY3" fmla="*/ 3110475 h 3110475"/>
                <a:gd name="connsiteX0" fmla="*/ 0 w 1569577"/>
                <a:gd name="connsiteY0" fmla="*/ 0 h 3110475"/>
                <a:gd name="connsiteX1" fmla="*/ 700137 w 1569577"/>
                <a:gd name="connsiteY1" fmla="*/ 951313 h 3110475"/>
                <a:gd name="connsiteX2" fmla="*/ 1432340 w 1569577"/>
                <a:gd name="connsiteY2" fmla="*/ 2457706 h 3110475"/>
                <a:gd name="connsiteX3" fmla="*/ 1569577 w 1569577"/>
                <a:gd name="connsiteY3" fmla="*/ 3110475 h 3110475"/>
                <a:gd name="connsiteX0" fmla="*/ 0 w 1569577"/>
                <a:gd name="connsiteY0" fmla="*/ 0 h 3110475"/>
                <a:gd name="connsiteX1" fmla="*/ 337335 w 1569577"/>
                <a:gd name="connsiteY1" fmla="*/ 427060 h 3110475"/>
                <a:gd name="connsiteX2" fmla="*/ 700137 w 1569577"/>
                <a:gd name="connsiteY2" fmla="*/ 95131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700137 w 1569577"/>
                <a:gd name="connsiteY2" fmla="*/ 95131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805679 w 1569577"/>
                <a:gd name="connsiteY2" fmla="*/ 107076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47638 w 1569577"/>
                <a:gd name="connsiteY2" fmla="*/ 1110580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47638 w 1569577"/>
                <a:gd name="connsiteY2" fmla="*/ 1110580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47638 w 1569577"/>
                <a:gd name="connsiteY2" fmla="*/ 1110580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74024 w 1569577"/>
                <a:gd name="connsiteY2" fmla="*/ 107076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74024 w 1569577"/>
                <a:gd name="connsiteY2" fmla="*/ 107076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74024 w 1569577"/>
                <a:gd name="connsiteY2" fmla="*/ 107076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74024 w 1569577"/>
                <a:gd name="connsiteY2" fmla="*/ 1070763 h 3110475"/>
                <a:gd name="connsiteX3" fmla="*/ 1432340 w 1569577"/>
                <a:gd name="connsiteY3" fmla="*/ 2457706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56223" y="71177"/>
                    <a:pt x="227242" y="308324"/>
                    <a:pt x="343931" y="466876"/>
                  </a:cubicBezTo>
                  <a:cubicBezTo>
                    <a:pt x="460620" y="625428"/>
                    <a:pt x="1091523" y="732322"/>
                    <a:pt x="1274024" y="1070763"/>
                  </a:cubicBezTo>
                  <a:cubicBezTo>
                    <a:pt x="1282820" y="1625982"/>
                    <a:pt x="1353398" y="2190751"/>
                    <a:pt x="1432340" y="2457706"/>
                  </a:cubicBezTo>
                  <a:cubicBezTo>
                    <a:pt x="1506061" y="2695851"/>
                    <a:pt x="1475152" y="2976159"/>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66" name="フリーフォーム 265"/>
            <p:cNvSpPr/>
            <p:nvPr/>
          </p:nvSpPr>
          <p:spPr>
            <a:xfrm>
              <a:off x="16822147" y="1971936"/>
              <a:ext cx="1633651" cy="321809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456613 w 1569577"/>
                <a:gd name="connsiteY1" fmla="*/ 925509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318319 h 3110475"/>
                <a:gd name="connsiteX2" fmla="*/ 1569577 w 1569577"/>
                <a:gd name="connsiteY2"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318319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481990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82031" y="368516"/>
                    <a:pt x="477947" y="1039823"/>
                    <a:pt x="546093" y="1481990"/>
                  </a:cubicBezTo>
                  <a:cubicBezTo>
                    <a:pt x="633041" y="2027687"/>
                    <a:pt x="920531" y="2566311"/>
                    <a:pt x="1253803" y="2668600"/>
                  </a:cubicBezTo>
                  <a:cubicBezTo>
                    <a:pt x="1546404" y="2738156"/>
                    <a:pt x="1516948" y="3015007"/>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67" name="フリーフォーム 266"/>
            <p:cNvSpPr/>
            <p:nvPr/>
          </p:nvSpPr>
          <p:spPr>
            <a:xfrm>
              <a:off x="19107797" y="1165881"/>
              <a:ext cx="452087" cy="89055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68" name="フリーフォーム 267"/>
            <p:cNvSpPr/>
            <p:nvPr/>
          </p:nvSpPr>
          <p:spPr>
            <a:xfrm>
              <a:off x="18345915" y="1143623"/>
              <a:ext cx="1252709" cy="246768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83738 w 1569577"/>
                <a:gd name="connsiteY1" fmla="*/ 2186993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340030" y="675637"/>
                    <a:pt x="1061956" y="1650093"/>
                    <a:pt x="1083738" y="2186993"/>
                  </a:cubicBezTo>
                  <a:cubicBezTo>
                    <a:pt x="1138471" y="2712342"/>
                    <a:pt x="1375241" y="2713975"/>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69" name="フリーフォーム 268"/>
            <p:cNvSpPr/>
            <p:nvPr/>
          </p:nvSpPr>
          <p:spPr>
            <a:xfrm>
              <a:off x="17964974" y="1177010"/>
              <a:ext cx="1635640" cy="3222013"/>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854334 w 1569577"/>
                <a:gd name="connsiteY1" fmla="*/ 1585535 h 3110475"/>
                <a:gd name="connsiteX2" fmla="*/ 1114324 w 1569577"/>
                <a:gd name="connsiteY2" fmla="*/ 2206726 h 3110475"/>
                <a:gd name="connsiteX3" fmla="*/ 1569577 w 1569577"/>
                <a:gd name="connsiteY3" fmla="*/ 3110475 h 3110475"/>
                <a:gd name="connsiteX0" fmla="*/ 0 w 1569577"/>
                <a:gd name="connsiteY0" fmla="*/ 0 h 3110475"/>
                <a:gd name="connsiteX1" fmla="*/ 594344 w 1569577"/>
                <a:gd name="connsiteY1" fmla="*/ 915302 h 3110475"/>
                <a:gd name="connsiteX2" fmla="*/ 1114324 w 1569577"/>
                <a:gd name="connsiteY2" fmla="*/ 2206726 h 3110475"/>
                <a:gd name="connsiteX3" fmla="*/ 1569577 w 1569577"/>
                <a:gd name="connsiteY3" fmla="*/ 3110475 h 3110475"/>
                <a:gd name="connsiteX0" fmla="*/ 0 w 1569577"/>
                <a:gd name="connsiteY0" fmla="*/ 0 h 3110475"/>
                <a:gd name="connsiteX1" fmla="*/ 643092 w 1569577"/>
                <a:gd name="connsiteY1" fmla="*/ 907129 h 3110475"/>
                <a:gd name="connsiteX2" fmla="*/ 1114324 w 1569577"/>
                <a:gd name="connsiteY2" fmla="*/ 2206726 h 3110475"/>
                <a:gd name="connsiteX3" fmla="*/ 1569577 w 1569577"/>
                <a:gd name="connsiteY3" fmla="*/ 3110475 h 3110475"/>
                <a:gd name="connsiteX0" fmla="*/ 0 w 1569577"/>
                <a:gd name="connsiteY0" fmla="*/ 0 h 3110475"/>
                <a:gd name="connsiteX1" fmla="*/ 643092 w 1569577"/>
                <a:gd name="connsiteY1" fmla="*/ 907129 h 3110475"/>
                <a:gd name="connsiteX2" fmla="*/ 1114324 w 1569577"/>
                <a:gd name="connsiteY2" fmla="*/ 2206726 h 3110475"/>
                <a:gd name="connsiteX3" fmla="*/ 1569577 w 1569577"/>
                <a:gd name="connsiteY3" fmla="*/ 3110475 h 3110475"/>
                <a:gd name="connsiteX0" fmla="*/ 0 w 1569577"/>
                <a:gd name="connsiteY0" fmla="*/ 0 h 3110475"/>
                <a:gd name="connsiteX1" fmla="*/ 643092 w 1569577"/>
                <a:gd name="connsiteY1" fmla="*/ 907129 h 3110475"/>
                <a:gd name="connsiteX2" fmla="*/ 1114324 w 1569577"/>
                <a:gd name="connsiteY2" fmla="*/ 2206726 h 3110475"/>
                <a:gd name="connsiteX3" fmla="*/ 1569577 w 1569577"/>
                <a:gd name="connsiteY3" fmla="*/ 3110475 h 3110475"/>
                <a:gd name="connsiteX0" fmla="*/ 0 w 1569577"/>
                <a:gd name="connsiteY0" fmla="*/ 0 h 3110475"/>
                <a:gd name="connsiteX1" fmla="*/ 968081 w 1569577"/>
                <a:gd name="connsiteY1" fmla="*/ 1201378 h 3110475"/>
                <a:gd name="connsiteX2" fmla="*/ 1114324 w 1569577"/>
                <a:gd name="connsiteY2" fmla="*/ 2206726 h 3110475"/>
                <a:gd name="connsiteX3" fmla="*/ 1569577 w 1569577"/>
                <a:gd name="connsiteY3" fmla="*/ 3110475 h 3110475"/>
                <a:gd name="connsiteX0" fmla="*/ 0 w 1569577"/>
                <a:gd name="connsiteY0" fmla="*/ 0 h 3110475"/>
                <a:gd name="connsiteX1" fmla="*/ 968081 w 1569577"/>
                <a:gd name="connsiteY1" fmla="*/ 1201378 h 3110475"/>
                <a:gd name="connsiteX2" fmla="*/ 1114324 w 1569577"/>
                <a:gd name="connsiteY2" fmla="*/ 2206726 h 3110475"/>
                <a:gd name="connsiteX3" fmla="*/ 1569577 w 1569577"/>
                <a:gd name="connsiteY3" fmla="*/ 3110475 h 3110475"/>
                <a:gd name="connsiteX0" fmla="*/ 0 w 1569577"/>
                <a:gd name="connsiteY0" fmla="*/ 0 h 3110475"/>
                <a:gd name="connsiteX1" fmla="*/ 968081 w 1569577"/>
                <a:gd name="connsiteY1" fmla="*/ 1201378 h 3110475"/>
                <a:gd name="connsiteX2" fmla="*/ 1195572 w 1569577"/>
                <a:gd name="connsiteY2" fmla="*/ 2231247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42389" y="264256"/>
                    <a:pt x="660490" y="915326"/>
                    <a:pt x="968081" y="1201378"/>
                  </a:cubicBezTo>
                  <a:cubicBezTo>
                    <a:pt x="1153804" y="1569167"/>
                    <a:pt x="1076365" y="1977090"/>
                    <a:pt x="1195572" y="2231247"/>
                  </a:cubicBezTo>
                  <a:cubicBezTo>
                    <a:pt x="1351913" y="2745101"/>
                    <a:pt x="1452620" y="2825620"/>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70" name="フリーフォーム 269"/>
            <p:cNvSpPr/>
            <p:nvPr/>
          </p:nvSpPr>
          <p:spPr>
            <a:xfrm>
              <a:off x="16815245" y="2742135"/>
              <a:ext cx="1259611" cy="2481281"/>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695755 w 1569577"/>
                <a:gd name="connsiteY1" fmla="*/ 1550922 h 3110475"/>
                <a:gd name="connsiteX2" fmla="*/ 1569577 w 1569577"/>
                <a:gd name="connsiteY2" fmla="*/ 3110475 h 3110475"/>
                <a:gd name="connsiteX0" fmla="*/ 0 w 1569577"/>
                <a:gd name="connsiteY0" fmla="*/ 0 h 3110475"/>
                <a:gd name="connsiteX1" fmla="*/ 664105 w 1569577"/>
                <a:gd name="connsiteY1" fmla="*/ 1603991 h 3110475"/>
                <a:gd name="connsiteX2" fmla="*/ 1569577 w 1569577"/>
                <a:gd name="connsiteY2"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233814 w 1569577"/>
                <a:gd name="connsiteY2" fmla="*/ 2516761 h 3110475"/>
                <a:gd name="connsiteX3" fmla="*/ 1569577 w 1569577"/>
                <a:gd name="connsiteY3" fmla="*/ 3110475 h 3110475"/>
                <a:gd name="connsiteX0" fmla="*/ 0 w 1569577"/>
                <a:gd name="connsiteY0" fmla="*/ 0 h 3110475"/>
                <a:gd name="connsiteX1" fmla="*/ 664105 w 1569577"/>
                <a:gd name="connsiteY1" fmla="*/ 1603991 h 3110475"/>
                <a:gd name="connsiteX2" fmla="*/ 1223264 w 1569577"/>
                <a:gd name="connsiteY2" fmla="*/ 2453080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79168" y="368383"/>
                    <a:pt x="600988" y="1320519"/>
                    <a:pt x="664105" y="1603991"/>
                  </a:cubicBezTo>
                  <a:cubicBezTo>
                    <a:pt x="748414" y="1947387"/>
                    <a:pt x="914101" y="2371816"/>
                    <a:pt x="1223264" y="2453080"/>
                  </a:cubicBezTo>
                  <a:cubicBezTo>
                    <a:pt x="1574630" y="2555571"/>
                    <a:pt x="1497791" y="2988527"/>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71" name="フリーフォーム 270"/>
            <p:cNvSpPr/>
            <p:nvPr/>
          </p:nvSpPr>
          <p:spPr>
            <a:xfrm>
              <a:off x="16742365" y="4077131"/>
              <a:ext cx="570607" cy="112402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921220 w 1569577"/>
                <a:gd name="connsiteY1" fmla="*/ 1814592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154115 w 1569577"/>
                <a:gd name="connsiteY1" fmla="*/ 1767731 h 3110475"/>
                <a:gd name="connsiteX2" fmla="*/ 1569577 w 1569577"/>
                <a:gd name="connsiteY2" fmla="*/ 3110475 h 3110475"/>
                <a:gd name="connsiteX0" fmla="*/ 0 w 1569577"/>
                <a:gd name="connsiteY0" fmla="*/ 0 h 3110475"/>
                <a:gd name="connsiteX1" fmla="*/ 1154115 w 1569577"/>
                <a:gd name="connsiteY1" fmla="*/ 1767731 h 3110475"/>
                <a:gd name="connsiteX2" fmla="*/ 1569577 w 1569577"/>
                <a:gd name="connsiteY2" fmla="*/ 3110475 h 3110475"/>
                <a:gd name="connsiteX0" fmla="*/ 0 w 1569577"/>
                <a:gd name="connsiteY0" fmla="*/ 0 h 3110475"/>
                <a:gd name="connsiteX1" fmla="*/ 1293851 w 1569577"/>
                <a:gd name="connsiteY1" fmla="*/ 1556866 h 3110475"/>
                <a:gd name="connsiteX2" fmla="*/ 1569577 w 1569577"/>
                <a:gd name="connsiteY2" fmla="*/ 3110475 h 3110475"/>
                <a:gd name="connsiteX0" fmla="*/ 0 w 1569577"/>
                <a:gd name="connsiteY0" fmla="*/ 0 h 3110475"/>
                <a:gd name="connsiteX1" fmla="*/ 1293851 w 1569577"/>
                <a:gd name="connsiteY1" fmla="*/ 1556866 h 3110475"/>
                <a:gd name="connsiteX2" fmla="*/ 1569577 w 1569577"/>
                <a:gd name="connsiteY2" fmla="*/ 3110475 h 3110475"/>
                <a:gd name="connsiteX0" fmla="*/ 0 w 1569577"/>
                <a:gd name="connsiteY0" fmla="*/ 0 h 3110475"/>
                <a:gd name="connsiteX1" fmla="*/ 1293851 w 1569577"/>
                <a:gd name="connsiteY1" fmla="*/ 1580296 h 3110475"/>
                <a:gd name="connsiteX2" fmla="*/ 1569577 w 1569577"/>
                <a:gd name="connsiteY2" fmla="*/ 3110475 h 3110475"/>
                <a:gd name="connsiteX0" fmla="*/ 0 w 1569577"/>
                <a:gd name="connsiteY0" fmla="*/ 0 h 3110475"/>
                <a:gd name="connsiteX1" fmla="*/ 1293851 w 1569577"/>
                <a:gd name="connsiteY1" fmla="*/ 1580296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415757" y="581435"/>
                    <a:pt x="1227435" y="647423"/>
                    <a:pt x="1410297" y="1674015"/>
                  </a:cubicBezTo>
                  <a:cubicBezTo>
                    <a:pt x="1501343" y="2442597"/>
                    <a:pt x="1279280" y="2425091"/>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sp>
          <p:nvSpPr>
            <p:cNvPr id="272" name="フリーフォーム 271"/>
            <p:cNvSpPr/>
            <p:nvPr/>
          </p:nvSpPr>
          <p:spPr>
            <a:xfrm>
              <a:off x="16742365" y="3337852"/>
              <a:ext cx="951549" cy="1874436"/>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664145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514079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281900" y="448494"/>
                    <a:pt x="703456" y="995336"/>
                    <a:pt x="845700" y="1514079"/>
                  </a:cubicBezTo>
                  <a:cubicBezTo>
                    <a:pt x="970097" y="2104606"/>
                    <a:pt x="1046385" y="2073650"/>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baseline="30000" dirty="0">
                <a:solidFill>
                  <a:prstClr val="black"/>
                </a:solidFill>
                <a:latin typeface="Calibri"/>
                <a:ea typeface="ＭＳ Ｐゴシック"/>
              </a:endParaRPr>
            </a:p>
          </p:txBody>
        </p:sp>
      </p:grpSp>
      <p:sp>
        <p:nvSpPr>
          <p:cNvPr id="273" name="V 字形矢印 272"/>
          <p:cNvSpPr/>
          <p:nvPr/>
        </p:nvSpPr>
        <p:spPr>
          <a:xfrm rot="20128019">
            <a:off x="5709365" y="4295178"/>
            <a:ext cx="654051" cy="609036"/>
          </a:xfrm>
          <a:prstGeom prst="notchedRightArrow">
            <a:avLst/>
          </a:prstGeom>
          <a:solidFill>
            <a:srgbClr val="00FFFF"/>
          </a:solidFill>
          <a:ln/>
        </p:spPr>
        <p:style>
          <a:lnRef idx="1">
            <a:schemeClr val="accent1"/>
          </a:lnRef>
          <a:fillRef idx="3">
            <a:schemeClr val="accent1"/>
          </a:fillRef>
          <a:effectRef idx="2">
            <a:schemeClr val="accent1"/>
          </a:effectRef>
          <a:fontRef idx="minor">
            <a:schemeClr val="lt1"/>
          </a:fontRef>
        </p:style>
        <p:txBody>
          <a:bodyPr/>
          <a:lstStyle/>
          <a:p>
            <a:endParaRPr lang="ja-JP" altLang="en-US">
              <a:solidFill>
                <a:prstClr val="white"/>
              </a:solidFill>
              <a:latin typeface="Calibri"/>
              <a:ea typeface="ＭＳ Ｐゴシック"/>
            </a:endParaRPr>
          </a:p>
        </p:txBody>
      </p:sp>
      <p:sp>
        <p:nvSpPr>
          <p:cNvPr id="274" name="V 字形矢印 273"/>
          <p:cNvSpPr/>
          <p:nvPr/>
        </p:nvSpPr>
        <p:spPr>
          <a:xfrm rot="9022490">
            <a:off x="8391327" y="2723768"/>
            <a:ext cx="654051" cy="609036"/>
          </a:xfrm>
          <a:prstGeom prst="notchedRightArrow">
            <a:avLst/>
          </a:prstGeom>
          <a:solidFill>
            <a:srgbClr val="00FFFF"/>
          </a:solidFill>
          <a:ln/>
        </p:spPr>
        <p:style>
          <a:lnRef idx="1">
            <a:schemeClr val="accent1"/>
          </a:lnRef>
          <a:fillRef idx="3">
            <a:schemeClr val="accent1"/>
          </a:fillRef>
          <a:effectRef idx="2">
            <a:schemeClr val="accent1"/>
          </a:effectRef>
          <a:fontRef idx="minor">
            <a:schemeClr val="lt1"/>
          </a:fontRef>
        </p:style>
        <p:txBody>
          <a:bodyPr/>
          <a:lstStyle/>
          <a:p>
            <a:endParaRPr lang="ja-JP" altLang="en-US">
              <a:solidFill>
                <a:prstClr val="white"/>
              </a:solidFill>
              <a:latin typeface="Calibri"/>
              <a:ea typeface="ＭＳ Ｐゴシック"/>
            </a:endParaRPr>
          </a:p>
        </p:txBody>
      </p:sp>
      <p:sp>
        <p:nvSpPr>
          <p:cNvPr id="275" name="V 字形矢印 274"/>
          <p:cNvSpPr/>
          <p:nvPr/>
        </p:nvSpPr>
        <p:spPr>
          <a:xfrm rot="9022490">
            <a:off x="6640012" y="4030858"/>
            <a:ext cx="654051" cy="609036"/>
          </a:xfrm>
          <a:prstGeom prst="notchedRightArrow">
            <a:avLst/>
          </a:prstGeom>
          <a:solidFill>
            <a:srgbClr val="00FFFF"/>
          </a:solidFill>
          <a:ln/>
        </p:spPr>
        <p:style>
          <a:lnRef idx="1">
            <a:schemeClr val="accent1"/>
          </a:lnRef>
          <a:fillRef idx="3">
            <a:schemeClr val="accent1"/>
          </a:fillRef>
          <a:effectRef idx="2">
            <a:schemeClr val="accent1"/>
          </a:effectRef>
          <a:fontRef idx="minor">
            <a:schemeClr val="lt1"/>
          </a:fontRef>
        </p:style>
        <p:txBody>
          <a:bodyPr/>
          <a:lstStyle/>
          <a:p>
            <a:endParaRPr lang="ja-JP" altLang="en-US">
              <a:solidFill>
                <a:prstClr val="white"/>
              </a:solidFill>
              <a:latin typeface="Calibri"/>
              <a:ea typeface="ＭＳ Ｐゴシック"/>
            </a:endParaRPr>
          </a:p>
        </p:txBody>
      </p:sp>
      <p:sp>
        <p:nvSpPr>
          <p:cNvPr id="276" name="V 字形矢印 275"/>
          <p:cNvSpPr/>
          <p:nvPr/>
        </p:nvSpPr>
        <p:spPr>
          <a:xfrm rot="20128019">
            <a:off x="7529138" y="3979918"/>
            <a:ext cx="654051" cy="609036"/>
          </a:xfrm>
          <a:prstGeom prst="notchedRightArrow">
            <a:avLst/>
          </a:prstGeom>
          <a:solidFill>
            <a:srgbClr val="00FFFF"/>
          </a:solidFill>
          <a:ln/>
        </p:spPr>
        <p:style>
          <a:lnRef idx="1">
            <a:schemeClr val="accent1"/>
          </a:lnRef>
          <a:fillRef idx="3">
            <a:schemeClr val="accent1"/>
          </a:fillRef>
          <a:effectRef idx="2">
            <a:schemeClr val="accent1"/>
          </a:effectRef>
          <a:fontRef idx="minor">
            <a:schemeClr val="lt1"/>
          </a:fontRef>
        </p:style>
        <p:txBody>
          <a:bodyPr/>
          <a:lstStyle/>
          <a:p>
            <a:endParaRPr lang="ja-JP" altLang="en-US">
              <a:solidFill>
                <a:prstClr val="white"/>
              </a:solidFill>
              <a:latin typeface="Calibri"/>
              <a:ea typeface="ＭＳ Ｐゴシック"/>
            </a:endParaRPr>
          </a:p>
        </p:txBody>
      </p:sp>
      <p:sp>
        <p:nvSpPr>
          <p:cNvPr id="277" name="右矢印 276"/>
          <p:cNvSpPr/>
          <p:nvPr/>
        </p:nvSpPr>
        <p:spPr>
          <a:xfrm>
            <a:off x="7847257" y="2858090"/>
            <a:ext cx="182664" cy="822960"/>
          </a:xfrm>
          <a:prstGeom prst="rightArrow">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ja-JP" altLang="en-US" dirty="0">
              <a:solidFill>
                <a:prstClr val="white"/>
              </a:solidFill>
              <a:latin typeface="Calibri"/>
              <a:ea typeface="ＭＳ Ｐゴシック"/>
            </a:endParaRPr>
          </a:p>
        </p:txBody>
      </p:sp>
      <p:sp>
        <p:nvSpPr>
          <p:cNvPr id="278" name="右矢印 277"/>
          <p:cNvSpPr/>
          <p:nvPr/>
        </p:nvSpPr>
        <p:spPr>
          <a:xfrm rot="10800000">
            <a:off x="6705603" y="2818514"/>
            <a:ext cx="182664" cy="822960"/>
          </a:xfrm>
          <a:prstGeom prst="rightArrow">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ja-JP" altLang="en-US" dirty="0">
              <a:solidFill>
                <a:prstClr val="white"/>
              </a:solidFill>
              <a:latin typeface="Calibri"/>
              <a:ea typeface="ＭＳ Ｐゴシック"/>
            </a:endParaRPr>
          </a:p>
        </p:txBody>
      </p:sp>
      <p:sp>
        <p:nvSpPr>
          <p:cNvPr id="279" name="右矢印 278"/>
          <p:cNvSpPr/>
          <p:nvPr/>
        </p:nvSpPr>
        <p:spPr>
          <a:xfrm rot="5400000">
            <a:off x="7380192" y="3482869"/>
            <a:ext cx="182664" cy="822960"/>
          </a:xfrm>
          <a:prstGeom prst="rightArrow">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ja-JP" altLang="en-US" dirty="0">
              <a:solidFill>
                <a:prstClr val="white"/>
              </a:solidFill>
              <a:latin typeface="Calibri"/>
              <a:ea typeface="ＭＳ Ｐゴシック"/>
            </a:endParaRPr>
          </a:p>
        </p:txBody>
      </p:sp>
      <p:sp>
        <p:nvSpPr>
          <p:cNvPr id="16" name="テキスト ボックス 15"/>
          <p:cNvSpPr txBox="1"/>
          <p:nvPr/>
        </p:nvSpPr>
        <p:spPr>
          <a:xfrm>
            <a:off x="1081716" y="5480447"/>
            <a:ext cx="7122475" cy="1231106"/>
          </a:xfrm>
          <a:prstGeom prst="rect">
            <a:avLst/>
          </a:prstGeom>
          <a:solidFill>
            <a:schemeClr val="bg1"/>
          </a:solidFill>
          <a:ln>
            <a:solidFill>
              <a:schemeClr val="tx1"/>
            </a:solidFill>
          </a:ln>
        </p:spPr>
        <p:txBody>
          <a:bodyPr wrap="none" rtlCol="0">
            <a:spAutoFit/>
          </a:bodyPr>
          <a:lstStyle/>
          <a:p>
            <a:r>
              <a:rPr kumimoji="1" lang="en-US" altLang="ja-JP" i="1" dirty="0" smtClean="0"/>
              <a:t>Confirmation of hybrid shield’s strategy:</a:t>
            </a:r>
          </a:p>
          <a:p>
            <a:pPr algn="ctr"/>
            <a:r>
              <a:rPr lang="ja-JP" altLang="en-US" sz="2800" b="1" dirty="0" smtClean="0">
                <a:solidFill>
                  <a:srgbClr val="0000FF"/>
                </a:solidFill>
              </a:rPr>
              <a:t>高透磁率シールド</a:t>
            </a:r>
            <a:r>
              <a:rPr lang="en-US" altLang="ja-JP" sz="2800" b="1" dirty="0" smtClean="0">
                <a:solidFill>
                  <a:srgbClr val="0000FF"/>
                </a:solidFill>
              </a:rPr>
              <a:t>(</a:t>
            </a:r>
            <a:r>
              <a:rPr lang="en-US" altLang="ja-JP" sz="2800" b="1" dirty="0" smtClean="0">
                <a:solidFill>
                  <a:srgbClr val="0000FF"/>
                </a:solidFill>
              </a:rPr>
              <a:t>e.g., </a:t>
            </a:r>
            <a:r>
              <a:rPr lang="ja-JP" altLang="en-US" sz="2800" b="1" dirty="0" smtClean="0">
                <a:solidFill>
                  <a:srgbClr val="0000FF"/>
                </a:solidFill>
              </a:rPr>
              <a:t>ファインメット</a:t>
            </a:r>
            <a:r>
              <a:rPr lang="en-US" altLang="ja-JP" sz="2800" b="1" dirty="0" smtClean="0">
                <a:solidFill>
                  <a:srgbClr val="0000FF"/>
                </a:solidFill>
              </a:rPr>
              <a:t>) </a:t>
            </a:r>
            <a:r>
              <a:rPr lang="en-US" altLang="ja-JP" sz="2800" b="1" dirty="0" smtClean="0">
                <a:solidFill>
                  <a:srgbClr val="0000FF"/>
                </a:solidFill>
              </a:rPr>
              <a:t>in </a:t>
            </a:r>
            <a:r>
              <a:rPr lang="ja-JP" altLang="en-US" sz="2800" b="1" dirty="0" smtClean="0">
                <a:solidFill>
                  <a:srgbClr val="0000FF"/>
                </a:solidFill>
              </a:rPr>
              <a:t>室温</a:t>
            </a:r>
            <a:r>
              <a:rPr kumimoji="1" lang="en-US" altLang="ja-JP" sz="2800" b="1" dirty="0" smtClean="0">
                <a:solidFill>
                  <a:srgbClr val="0000FF"/>
                </a:solidFill>
              </a:rPr>
              <a:t>	</a:t>
            </a:r>
            <a:endParaRPr kumimoji="1" lang="en-US" altLang="ja-JP" sz="2800" b="1" dirty="0" smtClean="0">
              <a:solidFill>
                <a:srgbClr val="0000FF"/>
              </a:solidFill>
            </a:endParaRPr>
          </a:p>
          <a:p>
            <a:pPr algn="ctr"/>
            <a:r>
              <a:rPr lang="ja-JP" altLang="ja-JP" sz="2800" b="1" dirty="0">
                <a:solidFill>
                  <a:srgbClr val="0000FF"/>
                </a:solidFill>
              </a:rPr>
              <a:t>　</a:t>
            </a:r>
            <a:r>
              <a:rPr kumimoji="1" lang="en-US" altLang="ja-JP" sz="2800" b="1" dirty="0" smtClean="0">
                <a:solidFill>
                  <a:srgbClr val="0000FF"/>
                </a:solidFill>
              </a:rPr>
              <a:t>+ </a:t>
            </a:r>
            <a:r>
              <a:rPr kumimoji="1" lang="ja-JP" altLang="en-US" sz="2800" b="1" dirty="0" smtClean="0">
                <a:solidFill>
                  <a:srgbClr val="0000FF"/>
                </a:solidFill>
              </a:rPr>
              <a:t>超伝導シールド</a:t>
            </a:r>
            <a:r>
              <a:rPr kumimoji="1" lang="en-US" altLang="ja-JP" sz="2800" b="1" dirty="0" smtClean="0">
                <a:solidFill>
                  <a:srgbClr val="0000FF"/>
                </a:solidFill>
              </a:rPr>
              <a:t>(</a:t>
            </a:r>
            <a:r>
              <a:rPr kumimoji="1" lang="en-US" altLang="ja-JP" sz="2800" b="1" dirty="0" smtClean="0">
                <a:solidFill>
                  <a:srgbClr val="0000FF"/>
                </a:solidFill>
              </a:rPr>
              <a:t>e.g., </a:t>
            </a:r>
            <a:r>
              <a:rPr kumimoji="1" lang="en-US" altLang="ja-JP" sz="2800" b="1" dirty="0" err="1" smtClean="0">
                <a:solidFill>
                  <a:srgbClr val="0000FF"/>
                </a:solidFill>
              </a:rPr>
              <a:t>Pb</a:t>
            </a:r>
            <a:r>
              <a:rPr kumimoji="1" lang="en-US" altLang="ja-JP" sz="2800" b="1" dirty="0" smtClean="0">
                <a:solidFill>
                  <a:srgbClr val="0000FF"/>
                </a:solidFill>
              </a:rPr>
              <a:t>) at 4K</a:t>
            </a:r>
            <a:endParaRPr kumimoji="1" lang="ja-JP" altLang="en-US" sz="2800" b="1" dirty="0">
              <a:solidFill>
                <a:srgbClr val="0000FF"/>
              </a:solidFill>
            </a:endParaRPr>
          </a:p>
        </p:txBody>
      </p:sp>
      <p:sp>
        <p:nvSpPr>
          <p:cNvPr id="8" name="日付プレースホルダー 7"/>
          <p:cNvSpPr>
            <a:spLocks noGrp="1"/>
          </p:cNvSpPr>
          <p:nvPr>
            <p:ph type="dt" sz="half" idx="10"/>
          </p:nvPr>
        </p:nvSpPr>
        <p:spPr/>
        <p:txBody>
          <a:bodyPr/>
          <a:lstStyle/>
          <a:p>
            <a:r>
              <a:rPr kumimoji="1" lang="en-US" altLang="ja-JP" smtClean="0"/>
              <a:t>2016/3/8</a:t>
            </a:r>
            <a:endParaRPr kumimoji="1" lang="ja-JP" altLang="en-US"/>
          </a:p>
        </p:txBody>
      </p:sp>
    </p:spTree>
    <p:extLst>
      <p:ext uri="{BB962C8B-B14F-4D97-AF65-F5344CB8AC3E}">
        <p14:creationId xmlns:p14="http://schemas.microsoft.com/office/powerpoint/2010/main" val="229692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53"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9"/>
                                        </p:tgtEl>
                                        <p:attrNameLst>
                                          <p:attrName>style.visibility</p:attrName>
                                        </p:attrNameLst>
                                      </p:cBhvr>
                                      <p:to>
                                        <p:strVal val="visible"/>
                                      </p:to>
                                    </p:set>
                                    <p:animEffect transition="in" filter="barn(inVertical)">
                                      <p:cBhvr>
                                        <p:cTn id="19" dur="500"/>
                                        <p:tgtEl>
                                          <p:spTgt spid="19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3"/>
                                        </p:tgtEl>
                                        <p:attrNameLst>
                                          <p:attrName>style.visibility</p:attrName>
                                        </p:attrNameLst>
                                      </p:cBhvr>
                                      <p:to>
                                        <p:strVal val="visible"/>
                                      </p:to>
                                    </p:set>
                                    <p:animEffect transition="in" filter="barn(inVertical)">
                                      <p:cBhvr>
                                        <p:cTn id="22" dur="500"/>
                                        <p:tgtEl>
                                          <p:spTgt spid="27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5"/>
                                        </p:tgtEl>
                                        <p:attrNameLst>
                                          <p:attrName>style.visibility</p:attrName>
                                        </p:attrNameLst>
                                      </p:cBhvr>
                                      <p:to>
                                        <p:strVal val="visible"/>
                                      </p:to>
                                    </p:set>
                                    <p:animEffect transition="in" filter="barn(inVertical)">
                                      <p:cBhvr>
                                        <p:cTn id="25" dur="500"/>
                                        <p:tgtEl>
                                          <p:spTgt spid="27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6"/>
                                        </p:tgtEl>
                                        <p:attrNameLst>
                                          <p:attrName>style.visibility</p:attrName>
                                        </p:attrNameLst>
                                      </p:cBhvr>
                                      <p:to>
                                        <p:strVal val="visible"/>
                                      </p:to>
                                    </p:set>
                                    <p:animEffect transition="in" filter="barn(inVertical)">
                                      <p:cBhvr>
                                        <p:cTn id="28" dur="500"/>
                                        <p:tgtEl>
                                          <p:spTgt spid="27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4"/>
                                        </p:tgtEl>
                                        <p:attrNameLst>
                                          <p:attrName>style.visibility</p:attrName>
                                        </p:attrNameLst>
                                      </p:cBhvr>
                                      <p:to>
                                        <p:strVal val="visible"/>
                                      </p:to>
                                    </p:set>
                                    <p:animEffect transition="in" filter="barn(inVertical)">
                                      <p:cBhvr>
                                        <p:cTn id="31" dur="500"/>
                                        <p:tgtEl>
                                          <p:spTgt spid="274"/>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278"/>
                                        </p:tgtEl>
                                        <p:attrNameLst>
                                          <p:attrName>style.visibility</p:attrName>
                                        </p:attrNameLst>
                                      </p:cBhvr>
                                      <p:to>
                                        <p:strVal val="visible"/>
                                      </p:to>
                                    </p:set>
                                    <p:anim calcmode="lin" valueType="num">
                                      <p:cBhvr additive="base">
                                        <p:cTn id="36" dur="500"/>
                                        <p:tgtEl>
                                          <p:spTgt spid="278"/>
                                        </p:tgtEl>
                                        <p:attrNameLst>
                                          <p:attrName>ppt_x</p:attrName>
                                        </p:attrNameLst>
                                      </p:cBhvr>
                                      <p:tavLst>
                                        <p:tav tm="0">
                                          <p:val>
                                            <p:strVal val="#ppt_x+#ppt_w*1.125000"/>
                                          </p:val>
                                        </p:tav>
                                        <p:tav tm="100000">
                                          <p:val>
                                            <p:strVal val="#ppt_x"/>
                                          </p:val>
                                        </p:tav>
                                      </p:tavLst>
                                    </p:anim>
                                    <p:animEffect transition="in" filter="wipe(left)">
                                      <p:cBhvr>
                                        <p:cTn id="37" dur="500"/>
                                        <p:tgtEl>
                                          <p:spTgt spid="278"/>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279"/>
                                        </p:tgtEl>
                                        <p:attrNameLst>
                                          <p:attrName>style.visibility</p:attrName>
                                        </p:attrNameLst>
                                      </p:cBhvr>
                                      <p:to>
                                        <p:strVal val="visible"/>
                                      </p:to>
                                    </p:set>
                                    <p:anim calcmode="lin" valueType="num">
                                      <p:cBhvr additive="base">
                                        <p:cTn id="40" dur="500"/>
                                        <p:tgtEl>
                                          <p:spTgt spid="279"/>
                                        </p:tgtEl>
                                        <p:attrNameLst>
                                          <p:attrName>ppt_y</p:attrName>
                                        </p:attrNameLst>
                                      </p:cBhvr>
                                      <p:tavLst>
                                        <p:tav tm="0">
                                          <p:val>
                                            <p:strVal val="#ppt_y-#ppt_h*1.125000"/>
                                          </p:val>
                                        </p:tav>
                                        <p:tav tm="100000">
                                          <p:val>
                                            <p:strVal val="#ppt_y"/>
                                          </p:val>
                                        </p:tav>
                                      </p:tavLst>
                                    </p:anim>
                                    <p:animEffect transition="in" filter="wipe(down)">
                                      <p:cBhvr>
                                        <p:cTn id="41" dur="500"/>
                                        <p:tgtEl>
                                          <p:spTgt spid="279"/>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77"/>
                                        </p:tgtEl>
                                        <p:attrNameLst>
                                          <p:attrName>style.visibility</p:attrName>
                                        </p:attrNameLst>
                                      </p:cBhvr>
                                      <p:to>
                                        <p:strVal val="visible"/>
                                      </p:to>
                                    </p:set>
                                    <p:anim calcmode="lin" valueType="num">
                                      <p:cBhvr additive="base">
                                        <p:cTn id="44" dur="500"/>
                                        <p:tgtEl>
                                          <p:spTgt spid="277"/>
                                        </p:tgtEl>
                                        <p:attrNameLst>
                                          <p:attrName>ppt_x</p:attrName>
                                        </p:attrNameLst>
                                      </p:cBhvr>
                                      <p:tavLst>
                                        <p:tav tm="0">
                                          <p:val>
                                            <p:strVal val="#ppt_x-#ppt_w*1.125000"/>
                                          </p:val>
                                        </p:tav>
                                        <p:tav tm="100000">
                                          <p:val>
                                            <p:strVal val="#ppt_x"/>
                                          </p:val>
                                        </p:tav>
                                      </p:tavLst>
                                    </p:anim>
                                    <p:animEffect transition="in" filter="wipe(right)">
                                      <p:cBhvr>
                                        <p:cTn id="45" dur="500"/>
                                        <p:tgtEl>
                                          <p:spTgt spid="277"/>
                                        </p:tgtEl>
                                      </p:cBhvr>
                                    </p:animEffect>
                                  </p:childTnLst>
                                </p:cTn>
                              </p:par>
                              <p:par>
                                <p:cTn id="46" presetID="22" presetClass="entr" presetSubtype="4" fill="hold" nodeType="withEffect">
                                  <p:stCondLst>
                                    <p:cond delay="0"/>
                                  </p:stCondLst>
                                  <p:childTnLst>
                                    <p:set>
                                      <p:cBhvr>
                                        <p:cTn id="47" dur="1" fill="hold">
                                          <p:stCondLst>
                                            <p:cond delay="0"/>
                                          </p:stCondLst>
                                        </p:cTn>
                                        <p:tgtEl>
                                          <p:spTgt spid="233"/>
                                        </p:tgtEl>
                                        <p:attrNameLst>
                                          <p:attrName>style.visibility</p:attrName>
                                        </p:attrNameLst>
                                      </p:cBhvr>
                                      <p:to>
                                        <p:strVal val="visible"/>
                                      </p:to>
                                    </p:set>
                                    <p:animEffect transition="in" filter="wipe(down)">
                                      <p:cBhvr>
                                        <p:cTn id="48" dur="500"/>
                                        <p:tgtEl>
                                          <p:spTgt spid="2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17"/>
                                        </p:tgtEl>
                                      </p:cBhvr>
                                    </p:cmd>
                                  </p:childTnLst>
                                </p:cTn>
                              </p:par>
                            </p:childTnLst>
                          </p:cTn>
                        </p:par>
                      </p:childTnLst>
                    </p:cTn>
                  </p:par>
                </p:childTnLst>
              </p:cTn>
              <p:nextCondLst>
                <p:cond evt="onClick" delay="0">
                  <p:tgtEl>
                    <p:spTgt spid="17"/>
                  </p:tgtEl>
                </p:cond>
              </p:nextCondLst>
            </p:seq>
            <p:video>
              <p:cMediaNode vol="80000" mute="1">
                <p:cTn id="61" repeatCount="indefinite" fill="hold" display="0">
                  <p:stCondLst>
                    <p:cond delay="indefinite"/>
                  </p:stCondLst>
                </p:cTn>
                <p:tgtEl>
                  <p:spTgt spid="17"/>
                </p:tgtEl>
              </p:cMediaNode>
            </p:video>
          </p:childTnLst>
        </p:cTn>
      </p:par>
    </p:tnLst>
    <p:bldLst>
      <p:bldP spid="21" grpId="0"/>
      <p:bldP spid="273" grpId="0" animBg="1"/>
      <p:bldP spid="274" grpId="0" animBg="1"/>
      <p:bldP spid="275" grpId="0" animBg="1"/>
      <p:bldP spid="276" grpId="0" animBg="1"/>
      <p:bldP spid="277" grpId="0" animBg="1"/>
      <p:bldP spid="278" grpId="0" animBg="1"/>
      <p:bldP spid="27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 2014-04-22 14.33.20.png"/>
          <p:cNvPicPr>
            <a:picLocks noChangeAspect="1"/>
          </p:cNvPicPr>
          <p:nvPr/>
        </p:nvPicPr>
        <p:blipFill rotWithShape="1">
          <a:blip r:embed="rId2">
            <a:extLst>
              <a:ext uri="{28A0092B-C50C-407E-A947-70E740481C1C}">
                <a14:useLocalDpi xmlns:a14="http://schemas.microsoft.com/office/drawing/2010/main" val="0"/>
              </a:ext>
            </a:extLst>
          </a:blip>
          <a:srcRect r="683"/>
          <a:stretch/>
        </p:blipFill>
        <p:spPr>
          <a:xfrm>
            <a:off x="2750015" y="1116296"/>
            <a:ext cx="4000967" cy="5093626"/>
          </a:xfrm>
          <a:prstGeom prst="rect">
            <a:avLst/>
          </a:prstGeom>
        </p:spPr>
      </p:pic>
      <p:sp>
        <p:nvSpPr>
          <p:cNvPr id="4" name="タイトル 3"/>
          <p:cNvSpPr>
            <a:spLocks noGrp="1"/>
          </p:cNvSpPr>
          <p:nvPr>
            <p:ph type="title"/>
          </p:nvPr>
        </p:nvSpPr>
        <p:spPr>
          <a:xfrm>
            <a:off x="457200" y="-57180"/>
            <a:ext cx="8229600" cy="906955"/>
          </a:xfrm>
        </p:spPr>
        <p:txBody>
          <a:bodyPr>
            <a:normAutofit/>
          </a:bodyPr>
          <a:lstStyle/>
          <a:p>
            <a:r>
              <a:rPr kumimoji="1" lang="en-US" altLang="ja-JP" sz="4800" b="1" dirty="0" err="1" smtClean="0">
                <a:solidFill>
                  <a:srgbClr val="0000FF"/>
                </a:solidFill>
              </a:rPr>
              <a:t>GroundBIRD</a:t>
            </a:r>
            <a:r>
              <a:rPr lang="en-US" altLang="ja-JP" dirty="0"/>
              <a:t> </a:t>
            </a:r>
            <a:r>
              <a:rPr lang="en-US" altLang="ja-JP" sz="3600" i="1" dirty="0" smtClean="0"/>
              <a:t>– </a:t>
            </a:r>
            <a:r>
              <a:rPr lang="ja-JP" altLang="en-US" sz="3600" i="1" dirty="0" smtClean="0"/>
              <a:t>オーバービュー</a:t>
            </a:r>
            <a:endParaRPr kumimoji="1" lang="ja-JP" altLang="en-US" b="1" i="1" dirty="0">
              <a:solidFill>
                <a:srgbClr val="FF0000"/>
              </a:solidFill>
            </a:endParaRPr>
          </a:p>
        </p:txBody>
      </p:sp>
      <p:grpSp>
        <p:nvGrpSpPr>
          <p:cNvPr id="7" name="図形グループ 6"/>
          <p:cNvGrpSpPr/>
          <p:nvPr/>
        </p:nvGrpSpPr>
        <p:grpSpPr>
          <a:xfrm>
            <a:off x="2" y="1161979"/>
            <a:ext cx="3821195" cy="2788491"/>
            <a:chOff x="104771" y="2342168"/>
            <a:chExt cx="3821195" cy="2788491"/>
          </a:xfrm>
        </p:grpSpPr>
        <p:pic>
          <p:nvPicPr>
            <p:cNvPr id="8" name="図 7" descr="P1140063.JPG"/>
            <p:cNvPicPr>
              <a:picLocks noChangeAspect="1"/>
            </p:cNvPicPr>
            <p:nvPr/>
          </p:nvPicPr>
          <p:blipFill rotWithShape="1">
            <a:blip r:embed="rId3"/>
            <a:srcRect l="3973" r="15726" b="9410"/>
            <a:stretch/>
          </p:blipFill>
          <p:spPr>
            <a:xfrm>
              <a:off x="520994" y="2342168"/>
              <a:ext cx="2242261" cy="1897174"/>
            </a:xfrm>
            <a:prstGeom prst="rect">
              <a:avLst/>
            </a:prstGeom>
          </p:spPr>
        </p:pic>
        <p:cxnSp>
          <p:nvCxnSpPr>
            <p:cNvPr id="9" name="直線コネクタ 8"/>
            <p:cNvCxnSpPr/>
            <p:nvPr/>
          </p:nvCxnSpPr>
          <p:spPr>
            <a:xfrm>
              <a:off x="2660286" y="3279313"/>
              <a:ext cx="1265680" cy="521075"/>
            </a:xfrm>
            <a:prstGeom prst="line">
              <a:avLst/>
            </a:prstGeom>
            <a:ln w="76200" cmpd="sng">
              <a:solidFill>
                <a:srgbClr val="FF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104771" y="4134626"/>
              <a:ext cx="3294926" cy="996033"/>
            </a:xfrm>
            <a:prstGeom prst="rect">
              <a:avLst/>
            </a:prstGeom>
            <a:solidFill>
              <a:schemeClr val="bg1"/>
            </a:solidFill>
            <a:ln w="57150" cmpd="sng">
              <a:solidFill>
                <a:srgbClr val="00FF00"/>
              </a:solidFill>
            </a:ln>
          </p:spPr>
          <p:txBody>
            <a:bodyPr wrap="square" lIns="36000" tIns="36000" rIns="36000" bIns="36000" rtlCol="0">
              <a:spAutoFit/>
            </a:bodyPr>
            <a:lstStyle/>
            <a:p>
              <a:pPr algn="ctr"/>
              <a:r>
                <a:rPr lang="ja-JP" altLang="en-US" sz="2800" b="1" dirty="0">
                  <a:solidFill>
                    <a:srgbClr val="FF0000"/>
                  </a:solidFill>
                </a:rPr>
                <a:t>冷却光学系</a:t>
              </a:r>
              <a:r>
                <a:rPr lang="de-DE" altLang="ja-JP" dirty="0">
                  <a:solidFill>
                    <a:prstClr val="black"/>
                  </a:solidFill>
                </a:rPr>
                <a:t> </a:t>
              </a:r>
              <a:r>
                <a:rPr lang="de-DE" altLang="ja-JP" dirty="0" err="1">
                  <a:solidFill>
                    <a:prstClr val="black"/>
                  </a:solidFill>
                </a:rPr>
                <a:t>at</a:t>
              </a:r>
              <a:r>
                <a:rPr lang="de-DE" altLang="ja-JP" dirty="0">
                  <a:solidFill>
                    <a:prstClr val="black"/>
                  </a:solidFill>
                </a:rPr>
                <a:t> 4 K, </a:t>
              </a:r>
              <a:r>
                <a:rPr lang="de-DE" altLang="ja-JP" sz="1600" dirty="0" err="1">
                  <a:solidFill>
                    <a:prstClr val="black"/>
                  </a:solidFill>
                </a:rPr>
                <a:t>Mizuguchi-Dragone</a:t>
              </a:r>
              <a:r>
                <a:rPr lang="de-DE" altLang="ja-JP" sz="1600" dirty="0">
                  <a:solidFill>
                    <a:prstClr val="black"/>
                  </a:solidFill>
                </a:rPr>
                <a:t>  dual</a:t>
              </a:r>
              <a:r>
                <a:rPr lang="en-US" altLang="ja-JP" sz="1600" dirty="0">
                  <a:solidFill>
                    <a:prstClr val="black"/>
                  </a:solidFill>
                </a:rPr>
                <a:t>-</a:t>
              </a:r>
              <a:r>
                <a:rPr lang="de-DE" altLang="ja-JP" sz="1600" dirty="0" err="1">
                  <a:solidFill>
                    <a:prstClr val="black"/>
                  </a:solidFill>
                </a:rPr>
                <a:t>reflector</a:t>
              </a:r>
              <a:r>
                <a:rPr lang="de-DE" altLang="ja-JP" sz="1600" dirty="0">
                  <a:solidFill>
                    <a:prstClr val="black"/>
                  </a:solidFill>
                </a:rPr>
                <a:t>, 20</a:t>
              </a:r>
              <a:r>
                <a:rPr lang="de-DE" altLang="ja-JP" sz="1600" baseline="45000" dirty="0">
                  <a:solidFill>
                    <a:prstClr val="black"/>
                  </a:solidFill>
                </a:rPr>
                <a:t>o</a:t>
              </a:r>
              <a:r>
                <a:rPr lang="de-DE" altLang="ja-JP" sz="1600" dirty="0">
                  <a:solidFill>
                    <a:prstClr val="black"/>
                  </a:solidFill>
                </a:rPr>
                <a:t> </a:t>
              </a:r>
              <a:r>
                <a:rPr lang="de-DE" altLang="ja-JP" sz="1600" dirty="0" err="1">
                  <a:solidFill>
                    <a:prstClr val="black"/>
                  </a:solidFill>
                </a:rPr>
                <a:t>FoV</a:t>
              </a:r>
              <a:r>
                <a:rPr lang="de-DE" altLang="ja-JP" sz="1600" dirty="0">
                  <a:solidFill>
                    <a:prstClr val="black"/>
                  </a:solidFill>
                </a:rPr>
                <a:t>,</a:t>
              </a:r>
              <a:r>
                <a:rPr lang="ja-JP" altLang="en-US" sz="1600" dirty="0">
                  <a:solidFill>
                    <a:prstClr val="black"/>
                  </a:solidFill>
                </a:rPr>
                <a:t>角度分解能</a:t>
              </a:r>
              <a:r>
                <a:rPr lang="de-DE" altLang="ja-JP" sz="1600" dirty="0">
                  <a:solidFill>
                    <a:prstClr val="black"/>
                  </a:solidFill>
                </a:rPr>
                <a:t> 0.6</a:t>
              </a:r>
              <a:r>
                <a:rPr lang="de-DE" altLang="ja-JP" sz="1600" baseline="45000" dirty="0">
                  <a:solidFill>
                    <a:prstClr val="black"/>
                  </a:solidFill>
                </a:rPr>
                <a:t>o</a:t>
              </a:r>
              <a:r>
                <a:rPr lang="de-DE" altLang="ja-JP" sz="1600" dirty="0">
                  <a:solidFill>
                    <a:prstClr val="black"/>
                  </a:solidFill>
                </a:rPr>
                <a:t> </a:t>
              </a:r>
              <a:r>
                <a:rPr lang="de-DE" altLang="ja-JP" sz="1600" dirty="0" err="1">
                  <a:solidFill>
                    <a:prstClr val="black"/>
                  </a:solidFill>
                </a:rPr>
                <a:t>at</a:t>
              </a:r>
              <a:r>
                <a:rPr lang="de-DE" altLang="ja-JP" sz="1600" dirty="0">
                  <a:solidFill>
                    <a:prstClr val="black"/>
                  </a:solidFill>
                </a:rPr>
                <a:t> 145 GHz</a:t>
              </a:r>
            </a:p>
          </p:txBody>
        </p:sp>
      </p:grpSp>
      <p:grpSp>
        <p:nvGrpSpPr>
          <p:cNvPr id="11" name="図形グループ 10"/>
          <p:cNvGrpSpPr/>
          <p:nvPr/>
        </p:nvGrpSpPr>
        <p:grpSpPr>
          <a:xfrm>
            <a:off x="-3571" y="3996830"/>
            <a:ext cx="3298499" cy="2542600"/>
            <a:chOff x="21113" y="4414024"/>
            <a:chExt cx="3298499" cy="2542600"/>
          </a:xfrm>
        </p:grpSpPr>
        <p:pic>
          <p:nvPicPr>
            <p:cNvPr id="12" name="図 11" descr="スクリーンショット 2013-11-05 14.36.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88" y="4414024"/>
              <a:ext cx="2261683" cy="2071664"/>
            </a:xfrm>
            <a:prstGeom prst="rect">
              <a:avLst/>
            </a:prstGeom>
          </p:spPr>
        </p:pic>
        <p:cxnSp>
          <p:nvCxnSpPr>
            <p:cNvPr id="13" name="直線コネクタ 12"/>
            <p:cNvCxnSpPr/>
            <p:nvPr/>
          </p:nvCxnSpPr>
          <p:spPr>
            <a:xfrm flipV="1">
              <a:off x="2580201" y="5470772"/>
              <a:ext cx="739411" cy="173598"/>
            </a:xfrm>
            <a:prstGeom prst="line">
              <a:avLst/>
            </a:prstGeom>
            <a:ln w="76200" cmpd="sng">
              <a:solidFill>
                <a:srgbClr val="FF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21113" y="6297607"/>
              <a:ext cx="3260605" cy="659017"/>
            </a:xfrm>
            <a:prstGeom prst="rect">
              <a:avLst/>
            </a:prstGeom>
            <a:solidFill>
              <a:schemeClr val="bg1"/>
            </a:solidFill>
            <a:ln w="57150" cmpd="sng">
              <a:solidFill>
                <a:srgbClr val="00FF00"/>
              </a:solidFill>
            </a:ln>
          </p:spPr>
          <p:txBody>
            <a:bodyPr wrap="square" lIns="36000" tIns="36000" rIns="36000" bIns="36000" rtlCol="0">
              <a:spAutoFit/>
            </a:bodyPr>
            <a:lstStyle/>
            <a:p>
              <a:pPr algn="ctr">
                <a:lnSpc>
                  <a:spcPct val="90000"/>
                </a:lnSpc>
              </a:pPr>
              <a:r>
                <a:rPr lang="ja-JP" altLang="en-US" sz="2400" b="1" dirty="0" smtClean="0">
                  <a:solidFill>
                    <a:srgbClr val="FF0000"/>
                  </a:solidFill>
                  <a:latin typeface="Calibri"/>
                  <a:ea typeface="ＭＳ Ｐゴシック"/>
                </a:rPr>
                <a:t>高速回転スキャン</a:t>
              </a:r>
              <a:endParaRPr lang="en-US" altLang="ja-JP" sz="2400" b="1" dirty="0" smtClean="0">
                <a:solidFill>
                  <a:srgbClr val="FF0000"/>
                </a:solidFill>
                <a:latin typeface="Calibri"/>
                <a:ea typeface="ＭＳ Ｐゴシック"/>
              </a:endParaRPr>
            </a:p>
            <a:p>
              <a:pPr algn="ctr">
                <a:lnSpc>
                  <a:spcPct val="90000"/>
                </a:lnSpc>
              </a:pPr>
              <a:r>
                <a:rPr lang="en-US" altLang="ja-JP" dirty="0" smtClean="0">
                  <a:solidFill>
                    <a:srgbClr val="000000"/>
                  </a:solidFill>
                  <a:latin typeface="Calibri"/>
                  <a:ea typeface="ＭＳ Ｐゴシック"/>
                </a:rPr>
                <a:t>Scan speed of 120</a:t>
              </a:r>
              <a:r>
                <a:rPr lang="en-US" altLang="ja-JP" baseline="45000" dirty="0" smtClean="0">
                  <a:solidFill>
                    <a:srgbClr val="000000"/>
                  </a:solidFill>
                  <a:latin typeface="Calibri"/>
                  <a:ea typeface="ＭＳ Ｐゴシック"/>
                </a:rPr>
                <a:t>o</a:t>
              </a:r>
              <a:r>
                <a:rPr lang="en-US" altLang="ja-JP" dirty="0" smtClean="0">
                  <a:solidFill>
                    <a:srgbClr val="000000"/>
                  </a:solidFill>
                  <a:latin typeface="Calibri"/>
                  <a:ea typeface="ＭＳ Ｐゴシック"/>
                </a:rPr>
                <a:t>/s, i.e., 20 rpm</a:t>
              </a:r>
              <a:endParaRPr lang="ja-JP" altLang="en-US" dirty="0">
                <a:solidFill>
                  <a:srgbClr val="000000"/>
                </a:solidFill>
                <a:latin typeface="Calibri"/>
                <a:ea typeface="ＭＳ Ｐゴシック"/>
              </a:endParaRPr>
            </a:p>
          </p:txBody>
        </p:sp>
      </p:grpSp>
      <p:grpSp>
        <p:nvGrpSpPr>
          <p:cNvPr id="19" name="図形グループ 18"/>
          <p:cNvGrpSpPr/>
          <p:nvPr/>
        </p:nvGrpSpPr>
        <p:grpSpPr>
          <a:xfrm>
            <a:off x="5159766" y="3883631"/>
            <a:ext cx="3972582" cy="2623202"/>
            <a:chOff x="4953404" y="4044361"/>
            <a:chExt cx="3972582" cy="2623202"/>
          </a:xfrm>
        </p:grpSpPr>
        <p:pic>
          <p:nvPicPr>
            <p:cNvPr id="20" name="図 19"/>
            <p:cNvPicPr>
              <a:picLocks noChangeAspect="1"/>
            </p:cNvPicPr>
            <p:nvPr/>
          </p:nvPicPr>
          <p:blipFill>
            <a:blip r:embed="rId5"/>
            <a:stretch>
              <a:fillRect/>
            </a:stretch>
          </p:blipFill>
          <p:spPr>
            <a:xfrm>
              <a:off x="6586241" y="4387236"/>
              <a:ext cx="1925698" cy="1892857"/>
            </a:xfrm>
            <a:prstGeom prst="rect">
              <a:avLst/>
            </a:prstGeom>
            <a:ln>
              <a:noFill/>
            </a:ln>
          </p:spPr>
        </p:pic>
        <p:cxnSp>
          <p:nvCxnSpPr>
            <p:cNvPr id="21" name="直線コネクタ 20"/>
            <p:cNvCxnSpPr/>
            <p:nvPr/>
          </p:nvCxnSpPr>
          <p:spPr>
            <a:xfrm flipH="1" flipV="1">
              <a:off x="4953404" y="4044361"/>
              <a:ext cx="1685102" cy="1438050"/>
            </a:xfrm>
            <a:prstGeom prst="line">
              <a:avLst/>
            </a:prstGeom>
            <a:ln w="76200" cmpd="sng">
              <a:solidFill>
                <a:srgbClr val="FF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6388210" y="5758734"/>
              <a:ext cx="2537776" cy="908829"/>
            </a:xfrm>
            <a:prstGeom prst="rect">
              <a:avLst/>
            </a:prstGeom>
            <a:solidFill>
              <a:srgbClr val="FFFFFF"/>
            </a:solidFill>
            <a:ln w="57150" cmpd="sng">
              <a:solidFill>
                <a:srgbClr val="00FF00"/>
              </a:solidFill>
            </a:ln>
          </p:spPr>
          <p:txBody>
            <a:bodyPr wrap="square" lIns="108000" tIns="36000" rIns="36000" bIns="36000" rtlCol="0">
              <a:spAutoFit/>
            </a:bodyPr>
            <a:lstStyle/>
            <a:p>
              <a:pPr>
                <a:lnSpc>
                  <a:spcPct val="90000"/>
                </a:lnSpc>
              </a:pPr>
              <a:r>
                <a:rPr lang="ja-JP" altLang="en-US" sz="2000" dirty="0" smtClean="0">
                  <a:solidFill>
                    <a:srgbClr val="000000"/>
                  </a:solidFill>
                  <a:latin typeface="Calibri"/>
                  <a:ea typeface="ＭＳ Ｐゴシック"/>
                </a:rPr>
                <a:t>クライオスタットは</a:t>
              </a:r>
              <a:r>
                <a:rPr lang="en-US" altLang="ja-JP" sz="2000" dirty="0" smtClean="0">
                  <a:solidFill>
                    <a:srgbClr val="000000"/>
                  </a:solidFill>
                  <a:latin typeface="Calibri"/>
                  <a:ea typeface="ＭＳ Ｐゴシック"/>
                </a:rPr>
                <a:t>PTC</a:t>
              </a:r>
              <a:r>
                <a:rPr lang="ja-JP" altLang="en-US" sz="2000" dirty="0" smtClean="0">
                  <a:solidFill>
                    <a:srgbClr val="000000"/>
                  </a:solidFill>
                  <a:latin typeface="Calibri"/>
                  <a:ea typeface="ＭＳ Ｐゴシック"/>
                </a:rPr>
                <a:t>と</a:t>
              </a:r>
              <a:r>
                <a:rPr lang="ja-JP" altLang="en-US" sz="2000" dirty="0" smtClean="0">
                  <a:solidFill>
                    <a:srgbClr val="000000"/>
                  </a:solidFill>
                  <a:latin typeface="Calibri"/>
                  <a:ea typeface="ＭＳ Ｐゴシック"/>
                </a:rPr>
                <a:t>ソープション冷凍機で冷却</a:t>
              </a:r>
              <a:endParaRPr lang="en-US" altLang="ja-JP" sz="2000" dirty="0" smtClean="0">
                <a:solidFill>
                  <a:srgbClr val="000000"/>
                </a:solidFill>
                <a:latin typeface="Calibri"/>
                <a:ea typeface="ＭＳ Ｐゴシック"/>
              </a:endParaRPr>
            </a:p>
          </p:txBody>
        </p:sp>
      </p:grpSp>
      <p:sp>
        <p:nvSpPr>
          <p:cNvPr id="42" name="テキスト ボックス 41"/>
          <p:cNvSpPr txBox="1"/>
          <p:nvPr/>
        </p:nvSpPr>
        <p:spPr>
          <a:xfrm>
            <a:off x="968175" y="700709"/>
            <a:ext cx="4563056" cy="523220"/>
          </a:xfrm>
          <a:prstGeom prst="rect">
            <a:avLst/>
          </a:prstGeom>
          <a:noFill/>
        </p:spPr>
        <p:txBody>
          <a:bodyPr wrap="none" rtlCol="0">
            <a:spAutoFit/>
          </a:bodyPr>
          <a:lstStyle/>
          <a:p>
            <a:pPr algn="r"/>
            <a:r>
              <a:rPr lang="en-US" altLang="ja-JP" sz="1400" i="1" dirty="0" smtClean="0"/>
              <a:t>Details are described in J. Low Temp. Phys. 176, 691 (</a:t>
            </a:r>
            <a:r>
              <a:rPr lang="en-US" altLang="ja-JP" sz="1400" i="1" dirty="0"/>
              <a:t>2014</a:t>
            </a:r>
            <a:r>
              <a:rPr lang="en-US" altLang="ja-JP" sz="1400" i="1" dirty="0" smtClean="0"/>
              <a:t>),</a:t>
            </a:r>
          </a:p>
          <a:p>
            <a:pPr algn="r"/>
            <a:r>
              <a:rPr lang="en-US" altLang="ja-JP" sz="1400" i="1" dirty="0" smtClean="0"/>
              <a:t>and Proc. SPIE 8452</a:t>
            </a:r>
            <a:r>
              <a:rPr lang="en-US" altLang="ja-JP" sz="1400" i="1" dirty="0"/>
              <a:t>, </a:t>
            </a:r>
            <a:r>
              <a:rPr lang="en-US" altLang="ja-JP" sz="1400" i="1" dirty="0" smtClean="0"/>
              <a:t>84521M (2012).</a:t>
            </a:r>
            <a:endParaRPr kumimoji="1" lang="ja-JP" altLang="en-US" sz="1400" i="1" dirty="0"/>
          </a:p>
        </p:txBody>
      </p:sp>
      <p:sp>
        <p:nvSpPr>
          <p:cNvPr id="43" name="テキスト ボックス 42"/>
          <p:cNvSpPr txBox="1"/>
          <p:nvPr/>
        </p:nvSpPr>
        <p:spPr>
          <a:xfrm>
            <a:off x="3387520" y="6106944"/>
            <a:ext cx="3108543" cy="651460"/>
          </a:xfrm>
          <a:prstGeom prst="rect">
            <a:avLst/>
          </a:prstGeom>
          <a:noFill/>
        </p:spPr>
        <p:txBody>
          <a:bodyPr wrap="none" rtlCol="0">
            <a:spAutoFit/>
          </a:bodyPr>
          <a:lstStyle/>
          <a:p>
            <a:pPr algn="ctr">
              <a:lnSpc>
                <a:spcPct val="90000"/>
              </a:lnSpc>
            </a:pPr>
            <a:r>
              <a:rPr kumimoji="1" lang="en-US" altLang="ja-JP" sz="2000" b="1" dirty="0" smtClean="0">
                <a:solidFill>
                  <a:srgbClr val="FF0000"/>
                </a:solidFill>
              </a:rPr>
              <a:t>+ </a:t>
            </a:r>
            <a:r>
              <a:rPr kumimoji="1" lang="ja-JP" altLang="en-US" sz="2000" b="1" dirty="0" smtClean="0">
                <a:solidFill>
                  <a:srgbClr val="FF0000"/>
                </a:solidFill>
              </a:rPr>
              <a:t>スパースワイヤーグリッド</a:t>
            </a:r>
            <a:endParaRPr kumimoji="1" lang="en-US" altLang="ja-JP" sz="2000" b="1" dirty="0" smtClean="0">
              <a:solidFill>
                <a:srgbClr val="FF0000"/>
              </a:solidFill>
            </a:endParaRPr>
          </a:p>
          <a:p>
            <a:pPr algn="ctr">
              <a:lnSpc>
                <a:spcPct val="90000"/>
              </a:lnSpc>
            </a:pPr>
            <a:r>
              <a:rPr lang="ja-JP" altLang="en-US" sz="2000" b="1" dirty="0" smtClean="0">
                <a:solidFill>
                  <a:srgbClr val="FF0000"/>
                </a:solidFill>
              </a:rPr>
              <a:t>を使ったキャリブレーション</a:t>
            </a:r>
            <a:endParaRPr kumimoji="1" lang="ja-JP" altLang="en-US" sz="2000" b="1" dirty="0">
              <a:solidFill>
                <a:srgbClr val="FF0000"/>
              </a:solidFill>
            </a:endParaRPr>
          </a:p>
        </p:txBody>
      </p:sp>
      <p:sp>
        <p:nvSpPr>
          <p:cNvPr id="2" name="スライド番号プレースホルダー 1"/>
          <p:cNvSpPr>
            <a:spLocks noGrp="1"/>
          </p:cNvSpPr>
          <p:nvPr>
            <p:ph type="sldNum" sz="quarter" idx="12"/>
          </p:nvPr>
        </p:nvSpPr>
        <p:spPr/>
        <p:txBody>
          <a:bodyPr/>
          <a:lstStyle/>
          <a:p>
            <a:fld id="{CE1BC3D7-AD65-1A41-A425-59EA1C89460A}" type="slidenum">
              <a:rPr kumimoji="1" lang="ja-JP" altLang="en-US" smtClean="0"/>
              <a:t>12</a:t>
            </a:fld>
            <a:endParaRPr kumimoji="1" lang="ja-JP" altLang="en-US" dirty="0"/>
          </a:p>
        </p:txBody>
      </p:sp>
      <p:grpSp>
        <p:nvGrpSpPr>
          <p:cNvPr id="40" name="図形グループ 39"/>
          <p:cNvGrpSpPr>
            <a:grpSpLocks noChangeAspect="1"/>
          </p:cNvGrpSpPr>
          <p:nvPr/>
        </p:nvGrpSpPr>
        <p:grpSpPr>
          <a:xfrm>
            <a:off x="6237169" y="768548"/>
            <a:ext cx="2821357" cy="2683906"/>
            <a:chOff x="137289" y="2026310"/>
            <a:chExt cx="3558331" cy="3384976"/>
          </a:xfrm>
        </p:grpSpPr>
        <p:pic>
          <p:nvPicPr>
            <p:cNvPr id="41" name="図 40" descr="mae.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137289" y="2026310"/>
              <a:ext cx="3558331" cy="3384976"/>
            </a:xfrm>
            <a:prstGeom prst="rect">
              <a:avLst/>
            </a:prstGeom>
            <a:ln w="76200" cmpd="sng">
              <a:noFill/>
            </a:ln>
          </p:spPr>
        </p:pic>
        <p:sp>
          <p:nvSpPr>
            <p:cNvPr id="44" name="テキスト ボックス 43"/>
            <p:cNvSpPr txBox="1"/>
            <p:nvPr/>
          </p:nvSpPr>
          <p:spPr>
            <a:xfrm>
              <a:off x="2469018" y="3166978"/>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5" name="テキスト ボックス 44"/>
            <p:cNvSpPr txBox="1"/>
            <p:nvPr/>
          </p:nvSpPr>
          <p:spPr>
            <a:xfrm>
              <a:off x="1900836" y="4164685"/>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6" name="テキスト ボックス 45"/>
            <p:cNvSpPr txBox="1"/>
            <p:nvPr/>
          </p:nvSpPr>
          <p:spPr>
            <a:xfrm>
              <a:off x="777267" y="4190027"/>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7" name="テキスト ボックス 46"/>
            <p:cNvSpPr txBox="1"/>
            <p:nvPr/>
          </p:nvSpPr>
          <p:spPr>
            <a:xfrm>
              <a:off x="180433" y="3165684"/>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8" name="テキスト ボックス 47"/>
            <p:cNvSpPr txBox="1"/>
            <p:nvPr/>
          </p:nvSpPr>
          <p:spPr>
            <a:xfrm>
              <a:off x="764472" y="2173985"/>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9" name="テキスト ボックス 48"/>
            <p:cNvSpPr txBox="1"/>
            <p:nvPr/>
          </p:nvSpPr>
          <p:spPr>
            <a:xfrm>
              <a:off x="1900835" y="2157414"/>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50" name="テキスト ボックス 49"/>
            <p:cNvSpPr txBox="1"/>
            <p:nvPr/>
          </p:nvSpPr>
          <p:spPr>
            <a:xfrm>
              <a:off x="1351120" y="3127574"/>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FF"/>
                  </a:solidFill>
                  <a:latin typeface="Chalkboard"/>
                  <a:cs typeface="Chalkboard"/>
                  <a:sym typeface="Wingdings"/>
                </a:rPr>
                <a:t>220</a:t>
              </a:r>
            </a:p>
            <a:p>
              <a:pPr algn="ctr"/>
              <a:r>
                <a:rPr lang="en-US" altLang="ja-JP" sz="2000" b="1" dirty="0">
                  <a:solidFill>
                    <a:srgbClr val="00FFFF"/>
                  </a:solidFill>
                  <a:latin typeface="Chalkboard"/>
                  <a:cs typeface="Chalkboard"/>
                  <a:sym typeface="Wingdings"/>
                </a:rPr>
                <a:t>GHz</a:t>
              </a:r>
              <a:endParaRPr lang="ja-JP" altLang="en-US" sz="2000" b="1" dirty="0">
                <a:solidFill>
                  <a:srgbClr val="00FFFF"/>
                </a:solidFill>
                <a:latin typeface="Chalkboard"/>
                <a:cs typeface="Chalkboard"/>
              </a:endParaRPr>
            </a:p>
          </p:txBody>
        </p:sp>
      </p:grpSp>
      <p:sp>
        <p:nvSpPr>
          <p:cNvPr id="17" name="テキスト ボックス 16"/>
          <p:cNvSpPr txBox="1"/>
          <p:nvPr/>
        </p:nvSpPr>
        <p:spPr>
          <a:xfrm>
            <a:off x="6499699" y="3162663"/>
            <a:ext cx="2598537" cy="996033"/>
          </a:xfrm>
          <a:prstGeom prst="rect">
            <a:avLst/>
          </a:prstGeom>
          <a:solidFill>
            <a:srgbClr val="FFFFFF"/>
          </a:solidFill>
          <a:ln w="57150" cmpd="sng">
            <a:solidFill>
              <a:srgbClr val="00FF00"/>
            </a:solidFill>
          </a:ln>
        </p:spPr>
        <p:txBody>
          <a:bodyPr wrap="square" lIns="36000" tIns="36000" rIns="36000" bIns="36000" rtlCol="0">
            <a:spAutoFit/>
          </a:bodyPr>
          <a:lstStyle/>
          <a:p>
            <a:pPr algn="ctr"/>
            <a:r>
              <a:rPr lang="en-US" altLang="ja-JP" sz="2400" b="1" dirty="0" smtClean="0">
                <a:solidFill>
                  <a:srgbClr val="FF0000"/>
                </a:solidFill>
                <a:latin typeface="Calibri"/>
                <a:ea typeface="ＭＳ Ｐゴシック"/>
              </a:rPr>
              <a:t>MKIDs array</a:t>
            </a:r>
            <a:r>
              <a:rPr lang="en-US" altLang="ja-JP" dirty="0" smtClean="0">
                <a:solidFill>
                  <a:prstClr val="black"/>
                </a:solidFill>
                <a:latin typeface="Calibri"/>
                <a:ea typeface="ＭＳ Ｐゴシック"/>
              </a:rPr>
              <a:t> on 0.25 K</a:t>
            </a:r>
          </a:p>
          <a:p>
            <a:pPr algn="ctr"/>
            <a:r>
              <a:rPr lang="en-US" altLang="ja-JP" dirty="0" smtClean="0">
                <a:solidFill>
                  <a:prstClr val="black"/>
                </a:solidFill>
                <a:latin typeface="Calibri"/>
                <a:ea typeface="ＭＳ Ｐゴシック"/>
              </a:rPr>
              <a:t>660 kids for </a:t>
            </a:r>
            <a:r>
              <a:rPr lang="en-US" altLang="ja-JP" b="1" dirty="0" smtClean="0">
                <a:solidFill>
                  <a:prstClr val="black"/>
                </a:solidFill>
                <a:latin typeface="Calibri"/>
                <a:ea typeface="ＭＳ Ｐゴシック"/>
              </a:rPr>
              <a:t>145 GHz</a:t>
            </a:r>
            <a:r>
              <a:rPr lang="en-US" altLang="ja-JP" dirty="0" smtClean="0">
                <a:solidFill>
                  <a:prstClr val="black"/>
                </a:solidFill>
                <a:latin typeface="Calibri"/>
                <a:ea typeface="ＭＳ Ｐゴシック"/>
              </a:rPr>
              <a:t>,</a:t>
            </a:r>
          </a:p>
          <a:p>
            <a:pPr algn="ctr"/>
            <a:r>
              <a:rPr lang="en-US" altLang="ja-JP" dirty="0" smtClean="0">
                <a:solidFill>
                  <a:prstClr val="black"/>
                </a:solidFill>
                <a:latin typeface="Calibri"/>
                <a:ea typeface="ＭＳ Ｐゴシック"/>
              </a:rPr>
              <a:t>224 kids for </a:t>
            </a:r>
            <a:r>
              <a:rPr lang="en-US" altLang="ja-JP" b="1" dirty="0" smtClean="0">
                <a:solidFill>
                  <a:prstClr val="black"/>
                </a:solidFill>
                <a:latin typeface="Calibri"/>
                <a:ea typeface="ＭＳ Ｐゴシック"/>
              </a:rPr>
              <a:t>220 GHz</a:t>
            </a:r>
            <a:r>
              <a:rPr lang="en-US" altLang="ja-JP" dirty="0" smtClean="0">
                <a:solidFill>
                  <a:prstClr val="black"/>
                </a:solidFill>
                <a:latin typeface="Calibri"/>
                <a:ea typeface="ＭＳ Ｐゴシック"/>
              </a:rPr>
              <a:t>. </a:t>
            </a:r>
            <a:endParaRPr lang="en-US" altLang="ja-JP" dirty="0">
              <a:solidFill>
                <a:prstClr val="black"/>
              </a:solidFill>
              <a:latin typeface="Calibri"/>
              <a:ea typeface="ＭＳ Ｐゴシック"/>
            </a:endParaRPr>
          </a:p>
        </p:txBody>
      </p:sp>
      <p:cxnSp>
        <p:nvCxnSpPr>
          <p:cNvPr id="18" name="直線コネクタ 17"/>
          <p:cNvCxnSpPr/>
          <p:nvPr/>
        </p:nvCxnSpPr>
        <p:spPr>
          <a:xfrm flipH="1">
            <a:off x="4759342" y="2402802"/>
            <a:ext cx="1487294" cy="397606"/>
          </a:xfrm>
          <a:prstGeom prst="line">
            <a:avLst/>
          </a:prstGeom>
          <a:ln w="76200" cmpd="sng">
            <a:solidFill>
              <a:srgbClr val="FF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9286866" y="4490930"/>
            <a:ext cx="741833" cy="276999"/>
          </a:xfrm>
          <a:prstGeom prst="rect">
            <a:avLst/>
          </a:prstGeom>
          <a:solidFill>
            <a:schemeClr val="bg1"/>
          </a:solidFill>
          <a:ln>
            <a:solidFill>
              <a:schemeClr val="tx1"/>
            </a:solidFill>
          </a:ln>
        </p:spPr>
        <p:txBody>
          <a:bodyPr wrap="square" rtlCol="0">
            <a:spAutoFit/>
          </a:bodyPr>
          <a:lstStyle/>
          <a:p>
            <a:pPr algn="ctr"/>
            <a:r>
              <a:rPr kumimoji="1" lang="en-US" altLang="ja-JP" sz="1200" dirty="0" err="1" smtClean="0"/>
              <a:t>Nozomu</a:t>
            </a:r>
            <a:endParaRPr kumimoji="1" lang="ja-JP" altLang="en-US" sz="1200" dirty="0"/>
          </a:p>
        </p:txBody>
      </p:sp>
      <p:sp>
        <p:nvSpPr>
          <p:cNvPr id="3" name="日付プレースホルダー 2"/>
          <p:cNvSpPr>
            <a:spLocks noGrp="1"/>
          </p:cNvSpPr>
          <p:nvPr>
            <p:ph type="dt" sz="half" idx="10"/>
          </p:nvPr>
        </p:nvSpPr>
        <p:spPr/>
        <p:txBody>
          <a:bodyPr/>
          <a:lstStyle/>
          <a:p>
            <a:r>
              <a:rPr kumimoji="1" lang="en-US" altLang="ja-JP" smtClean="0"/>
              <a:t>2016/3/8</a:t>
            </a:r>
            <a:endParaRPr kumimoji="1" lang="ja-JP" altLang="en-US"/>
          </a:p>
        </p:txBody>
      </p:sp>
      <p:sp>
        <p:nvSpPr>
          <p:cNvPr id="32" name="テキスト ボックス 31"/>
          <p:cNvSpPr txBox="1"/>
          <p:nvPr/>
        </p:nvSpPr>
        <p:spPr>
          <a:xfrm>
            <a:off x="-100037" y="3994548"/>
            <a:ext cx="2313454" cy="2646878"/>
          </a:xfrm>
          <a:prstGeom prst="rect">
            <a:avLst/>
          </a:prstGeom>
          <a:noFill/>
        </p:spPr>
        <p:txBody>
          <a:bodyPr wrap="none" rtlCol="0">
            <a:spAutoFit/>
          </a:bodyPr>
          <a:lstStyle/>
          <a:p>
            <a:r>
              <a:rPr kumimoji="1" lang="ja-JP" altLang="en-US" sz="16600" dirty="0" smtClean="0">
                <a:solidFill>
                  <a:srgbClr val="FF00FF"/>
                </a:solidFill>
              </a:rPr>
              <a:t>✓</a:t>
            </a:r>
            <a:endParaRPr kumimoji="1" lang="ja-JP" altLang="en-US" sz="16600" dirty="0">
              <a:solidFill>
                <a:srgbClr val="FF00FF"/>
              </a:solidFill>
            </a:endParaRPr>
          </a:p>
        </p:txBody>
      </p:sp>
      <p:sp>
        <p:nvSpPr>
          <p:cNvPr id="33" name="テキスト ボックス 32"/>
          <p:cNvSpPr txBox="1"/>
          <p:nvPr/>
        </p:nvSpPr>
        <p:spPr>
          <a:xfrm>
            <a:off x="2707411" y="4301218"/>
            <a:ext cx="2313454" cy="2646878"/>
          </a:xfrm>
          <a:prstGeom prst="rect">
            <a:avLst/>
          </a:prstGeom>
          <a:noFill/>
        </p:spPr>
        <p:txBody>
          <a:bodyPr wrap="none" rtlCol="0">
            <a:spAutoFit/>
          </a:bodyPr>
          <a:lstStyle/>
          <a:p>
            <a:r>
              <a:rPr kumimoji="1" lang="ja-JP" altLang="en-US" sz="16600" dirty="0" smtClean="0">
                <a:solidFill>
                  <a:srgbClr val="FF00FF"/>
                </a:solidFill>
              </a:rPr>
              <a:t>✓</a:t>
            </a:r>
            <a:endParaRPr kumimoji="1" lang="ja-JP" altLang="en-US" sz="16600" dirty="0">
              <a:solidFill>
                <a:srgbClr val="FF00FF"/>
              </a:solidFill>
            </a:endParaRPr>
          </a:p>
        </p:txBody>
      </p:sp>
    </p:spTree>
    <p:extLst>
      <p:ext uri="{BB962C8B-B14F-4D97-AF65-F5344CB8AC3E}">
        <p14:creationId xmlns:p14="http://schemas.microsoft.com/office/powerpoint/2010/main" val="2243112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203" y="171660"/>
            <a:ext cx="9041033" cy="1143000"/>
          </a:xfrm>
        </p:spPr>
        <p:txBody>
          <a:bodyPr>
            <a:normAutofit/>
          </a:bodyPr>
          <a:lstStyle/>
          <a:p>
            <a:r>
              <a:rPr lang="ja-JP" altLang="en-US" dirty="0">
                <a:solidFill>
                  <a:srgbClr val="2C7C9F"/>
                </a:solidFill>
                <a:latin typeface="News Gothic MT"/>
                <a:ea typeface="ＭＳ Ｐゴシック"/>
              </a:rPr>
              <a:t>焦点面デザインと観測</a:t>
            </a:r>
          </a:p>
        </p:txBody>
      </p:sp>
      <p:grpSp>
        <p:nvGrpSpPr>
          <p:cNvPr id="3" name="図形グループ 2"/>
          <p:cNvGrpSpPr/>
          <p:nvPr/>
        </p:nvGrpSpPr>
        <p:grpSpPr>
          <a:xfrm>
            <a:off x="3695621" y="1685379"/>
            <a:ext cx="5570159" cy="4106575"/>
            <a:chOff x="4244789" y="1490865"/>
            <a:chExt cx="5570159" cy="4106575"/>
          </a:xfrm>
        </p:grpSpPr>
        <p:grpSp>
          <p:nvGrpSpPr>
            <p:cNvPr id="4" name="図形グループ 3"/>
            <p:cNvGrpSpPr/>
            <p:nvPr/>
          </p:nvGrpSpPr>
          <p:grpSpPr>
            <a:xfrm>
              <a:off x="4244789" y="1750132"/>
              <a:ext cx="5570159" cy="3847308"/>
              <a:chOff x="3615107" y="1907464"/>
              <a:chExt cx="5570159" cy="3847308"/>
            </a:xfrm>
          </p:grpSpPr>
          <p:sp>
            <p:nvSpPr>
              <p:cNvPr id="7" name="正方形/長方形 6"/>
              <p:cNvSpPr/>
              <p:nvPr/>
            </p:nvSpPr>
            <p:spPr>
              <a:xfrm>
                <a:off x="6728206" y="2382460"/>
                <a:ext cx="307567" cy="2528554"/>
              </a:xfrm>
              <a:prstGeom prst="rect">
                <a:avLst/>
              </a:prstGeom>
              <a:solidFill>
                <a:schemeClr val="accent4">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6060160" y="2388766"/>
                <a:ext cx="308398" cy="2528554"/>
              </a:xfrm>
              <a:prstGeom prst="rect">
                <a:avLst/>
              </a:prstGeom>
              <a:solidFill>
                <a:srgbClr val="00FF00">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cxnSp>
            <p:nvCxnSpPr>
              <p:cNvPr id="9" name="直線矢印コネクタ 8"/>
              <p:cNvCxnSpPr/>
              <p:nvPr/>
            </p:nvCxnSpPr>
            <p:spPr>
              <a:xfrm>
                <a:off x="4868648" y="2891122"/>
                <a:ext cx="3138322" cy="0"/>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a:off x="4864029" y="3403138"/>
                <a:ext cx="3138322" cy="0"/>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p:nvPr/>
            </p:nvCxnSpPr>
            <p:spPr>
              <a:xfrm>
                <a:off x="4859083" y="3915154"/>
                <a:ext cx="3138322" cy="0"/>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4854137" y="4438408"/>
                <a:ext cx="3138322" cy="0"/>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4852790" y="2382460"/>
                <a:ext cx="3138322" cy="0"/>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5755358" y="2399545"/>
                <a:ext cx="0" cy="2539484"/>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6649532" y="2383375"/>
                <a:ext cx="0" cy="2539484"/>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a:off x="7554945" y="2389681"/>
                <a:ext cx="0" cy="2539484"/>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a:off x="8010805" y="2382768"/>
                <a:ext cx="0" cy="2539484"/>
              </a:xfrm>
              <a:prstGeom prst="straightConnector1">
                <a:avLst/>
              </a:prstGeom>
              <a:ln w="6350"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 name="フリーフォーム 17"/>
              <p:cNvSpPr/>
              <p:nvPr/>
            </p:nvSpPr>
            <p:spPr>
              <a:xfrm>
                <a:off x="5293690" y="2652172"/>
                <a:ext cx="2708661" cy="2258842"/>
              </a:xfrm>
              <a:custGeom>
                <a:avLst/>
                <a:gdLst>
                  <a:gd name="connsiteX0" fmla="*/ 0 w 2708661"/>
                  <a:gd name="connsiteY0" fmla="*/ 2258842 h 2258842"/>
                  <a:gd name="connsiteX1" fmla="*/ 460810 w 2708661"/>
                  <a:gd name="connsiteY1" fmla="*/ 1730655 h 2258842"/>
                  <a:gd name="connsiteX2" fmla="*/ 1348711 w 2708661"/>
                  <a:gd name="connsiteY2" fmla="*/ 1000184 h 2258842"/>
                  <a:gd name="connsiteX3" fmla="*/ 2259091 w 2708661"/>
                  <a:gd name="connsiteY3" fmla="*/ 337141 h 2258842"/>
                  <a:gd name="connsiteX4" fmla="*/ 2708661 w 2708661"/>
                  <a:gd name="connsiteY4" fmla="*/ 0 h 2258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661" h="2258842">
                    <a:moveTo>
                      <a:pt x="0" y="2258842"/>
                    </a:moveTo>
                    <a:lnTo>
                      <a:pt x="460810" y="1730655"/>
                    </a:lnTo>
                    <a:lnTo>
                      <a:pt x="1348711" y="1000184"/>
                    </a:lnTo>
                    <a:lnTo>
                      <a:pt x="2259091" y="337141"/>
                    </a:lnTo>
                    <a:lnTo>
                      <a:pt x="2708661" y="0"/>
                    </a:lnTo>
                  </a:path>
                </a:pathLst>
              </a:custGeom>
              <a:ln w="1270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cxnSp>
            <p:nvCxnSpPr>
              <p:cNvPr id="19" name="直線矢印コネクタ 18"/>
              <p:cNvCxnSpPr/>
              <p:nvPr/>
            </p:nvCxnSpPr>
            <p:spPr>
              <a:xfrm>
                <a:off x="4821641" y="4933490"/>
                <a:ext cx="350963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H="1" flipV="1">
                <a:off x="4841551" y="1989129"/>
                <a:ext cx="2568" cy="2966837"/>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7174527" y="4950267"/>
                <a:ext cx="791293" cy="461665"/>
              </a:xfrm>
              <a:prstGeom prst="rect">
                <a:avLst/>
              </a:prstGeom>
              <a:noFill/>
            </p:spPr>
            <p:txBody>
              <a:bodyPr wrap="none" rtlCol="0">
                <a:spAutoFit/>
              </a:bodyPr>
              <a:lstStyle/>
              <a:p>
                <a:r>
                  <a:rPr lang="en-US" altLang="ja-JP" sz="2400" dirty="0" smtClean="0">
                    <a:solidFill>
                      <a:prstClr val="black"/>
                    </a:solidFill>
                    <a:latin typeface="ヒラギノ角ゴ Pro W3"/>
                    <a:ea typeface="ヒラギノ角ゴ Pro W3"/>
                    <a:cs typeface="ヒラギノ角ゴ Pro W3"/>
                  </a:rPr>
                  <a:t>300</a:t>
                </a:r>
                <a:endParaRPr lang="ja-JP" altLang="en-US" sz="2400" dirty="0">
                  <a:solidFill>
                    <a:prstClr val="black"/>
                  </a:solidFill>
                  <a:latin typeface="ヒラギノ角ゴ Pro W3"/>
                  <a:ea typeface="ヒラギノ角ゴ Pro W3"/>
                  <a:cs typeface="ヒラギノ角ゴ Pro W3"/>
                </a:endParaRPr>
              </a:p>
            </p:txBody>
          </p:sp>
          <p:sp>
            <p:nvSpPr>
              <p:cNvPr id="22" name="テキスト ボックス 21"/>
              <p:cNvSpPr txBox="1"/>
              <p:nvPr/>
            </p:nvSpPr>
            <p:spPr>
              <a:xfrm>
                <a:off x="6292918" y="4926876"/>
                <a:ext cx="791293" cy="461665"/>
              </a:xfrm>
              <a:prstGeom prst="rect">
                <a:avLst/>
              </a:prstGeom>
              <a:noFill/>
            </p:spPr>
            <p:txBody>
              <a:bodyPr wrap="none" rtlCol="0">
                <a:spAutoFit/>
              </a:bodyPr>
              <a:lstStyle/>
              <a:p>
                <a:r>
                  <a:rPr lang="en-US" altLang="ja-JP" sz="2400" dirty="0" smtClean="0">
                    <a:solidFill>
                      <a:prstClr val="black"/>
                    </a:solidFill>
                    <a:latin typeface="ヒラギノ角ゴ Pro W3"/>
                    <a:ea typeface="ヒラギノ角ゴ Pro W3"/>
                    <a:cs typeface="ヒラギノ角ゴ Pro W3"/>
                  </a:rPr>
                  <a:t>200</a:t>
                </a:r>
                <a:endParaRPr lang="ja-JP" altLang="en-US" sz="2400" dirty="0">
                  <a:solidFill>
                    <a:prstClr val="black"/>
                  </a:solidFill>
                  <a:latin typeface="ヒラギノ角ゴ Pro W3"/>
                  <a:ea typeface="ヒラギノ角ゴ Pro W3"/>
                  <a:cs typeface="ヒラギノ角ゴ Pro W3"/>
                </a:endParaRPr>
              </a:p>
            </p:txBody>
          </p:sp>
          <p:sp>
            <p:nvSpPr>
              <p:cNvPr id="23" name="テキスト ボックス 22"/>
              <p:cNvSpPr txBox="1"/>
              <p:nvPr/>
            </p:nvSpPr>
            <p:spPr>
              <a:xfrm>
                <a:off x="5355111" y="4921944"/>
                <a:ext cx="791293" cy="461665"/>
              </a:xfrm>
              <a:prstGeom prst="rect">
                <a:avLst/>
              </a:prstGeom>
              <a:noFill/>
            </p:spPr>
            <p:txBody>
              <a:bodyPr wrap="none" rtlCol="0">
                <a:spAutoFit/>
              </a:bodyPr>
              <a:lstStyle/>
              <a:p>
                <a:r>
                  <a:rPr lang="en-US" altLang="ja-JP" sz="2400" dirty="0" smtClean="0">
                    <a:solidFill>
                      <a:prstClr val="black"/>
                    </a:solidFill>
                    <a:latin typeface="ヒラギノ角ゴ Pro W3"/>
                    <a:ea typeface="ヒラギノ角ゴ Pro W3"/>
                    <a:cs typeface="ヒラギノ角ゴ Pro W3"/>
                  </a:rPr>
                  <a:t>100</a:t>
                </a:r>
                <a:endParaRPr lang="ja-JP" altLang="en-US" sz="2400" dirty="0">
                  <a:solidFill>
                    <a:prstClr val="black"/>
                  </a:solidFill>
                  <a:latin typeface="ヒラギノ角ゴ Pro W3"/>
                  <a:ea typeface="ヒラギノ角ゴ Pro W3"/>
                  <a:cs typeface="ヒラギノ角ゴ Pro W3"/>
                </a:endParaRPr>
              </a:p>
            </p:txBody>
          </p:sp>
          <p:sp>
            <p:nvSpPr>
              <p:cNvPr id="24" name="フリーフォーム 23"/>
              <p:cNvSpPr/>
              <p:nvPr/>
            </p:nvSpPr>
            <p:spPr>
              <a:xfrm>
                <a:off x="5135268" y="2589368"/>
                <a:ext cx="1416147" cy="2348746"/>
              </a:xfrm>
              <a:custGeom>
                <a:avLst/>
                <a:gdLst>
                  <a:gd name="connsiteX0" fmla="*/ 0 w 1416147"/>
                  <a:gd name="connsiteY0" fmla="*/ 0 h 2348746"/>
                  <a:gd name="connsiteX1" fmla="*/ 157350 w 1416147"/>
                  <a:gd name="connsiteY1" fmla="*/ 663043 h 2348746"/>
                  <a:gd name="connsiteX2" fmla="*/ 325939 w 1416147"/>
                  <a:gd name="connsiteY2" fmla="*/ 1135040 h 2348746"/>
                  <a:gd name="connsiteX3" fmla="*/ 472049 w 1416147"/>
                  <a:gd name="connsiteY3" fmla="*/ 1449704 h 2348746"/>
                  <a:gd name="connsiteX4" fmla="*/ 629399 w 1416147"/>
                  <a:gd name="connsiteY4" fmla="*/ 1719417 h 2348746"/>
                  <a:gd name="connsiteX5" fmla="*/ 887902 w 1416147"/>
                  <a:gd name="connsiteY5" fmla="*/ 1989129 h 2348746"/>
                  <a:gd name="connsiteX6" fmla="*/ 1180122 w 1416147"/>
                  <a:gd name="connsiteY6" fmla="*/ 2213889 h 2348746"/>
                  <a:gd name="connsiteX7" fmla="*/ 1416147 w 1416147"/>
                  <a:gd name="connsiteY7" fmla="*/ 2348746 h 2348746"/>
                  <a:gd name="connsiteX8" fmla="*/ 1416147 w 1416147"/>
                  <a:gd name="connsiteY8" fmla="*/ 2348746 h 234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147" h="2348746">
                    <a:moveTo>
                      <a:pt x="0" y="0"/>
                    </a:moveTo>
                    <a:lnTo>
                      <a:pt x="157350" y="663043"/>
                    </a:lnTo>
                    <a:lnTo>
                      <a:pt x="325939" y="1135040"/>
                    </a:lnTo>
                    <a:lnTo>
                      <a:pt x="472049" y="1449704"/>
                    </a:lnTo>
                    <a:lnTo>
                      <a:pt x="629399" y="1719417"/>
                    </a:lnTo>
                    <a:lnTo>
                      <a:pt x="887902" y="1989129"/>
                    </a:lnTo>
                    <a:lnTo>
                      <a:pt x="1180122" y="2213889"/>
                    </a:lnTo>
                    <a:lnTo>
                      <a:pt x="1416147" y="2348746"/>
                    </a:lnTo>
                    <a:lnTo>
                      <a:pt x="1416147" y="2348746"/>
                    </a:lnTo>
                  </a:path>
                </a:pathLst>
              </a:custGeom>
              <a:ln w="76200" cmpd="sng">
                <a:solidFill>
                  <a:srgbClr val="336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25" name="テキスト ボックス 24"/>
              <p:cNvSpPr txBox="1"/>
              <p:nvPr/>
            </p:nvSpPr>
            <p:spPr>
              <a:xfrm>
                <a:off x="5253960" y="5293107"/>
                <a:ext cx="2738287" cy="461665"/>
              </a:xfrm>
              <a:prstGeom prst="rect">
                <a:avLst/>
              </a:prstGeom>
              <a:noFill/>
            </p:spPr>
            <p:txBody>
              <a:bodyPr wrap="none" rtlCol="0">
                <a:spAutoFit/>
              </a:bodyPr>
              <a:lstStyle/>
              <a:p>
                <a:r>
                  <a:rPr lang="en-US" altLang="ja-JP" sz="2400" dirty="0" smtClean="0">
                    <a:solidFill>
                      <a:prstClr val="black"/>
                    </a:solidFill>
                    <a:latin typeface="ヒラギノ角ゴ Pro W3"/>
                    <a:ea typeface="ヒラギノ角ゴ Pro W3"/>
                    <a:cs typeface="ヒラギノ角ゴ Pro W3"/>
                  </a:rPr>
                  <a:t>Frequency (GHz)</a:t>
                </a:r>
                <a:endParaRPr lang="ja-JP" altLang="en-US" sz="2400" dirty="0">
                  <a:solidFill>
                    <a:prstClr val="black"/>
                  </a:solidFill>
                  <a:latin typeface="ヒラギノ角ゴ Pro W3"/>
                  <a:ea typeface="ヒラギノ角ゴ Pro W3"/>
                  <a:cs typeface="ヒラギノ角ゴ Pro W3"/>
                </a:endParaRPr>
              </a:p>
            </p:txBody>
          </p:sp>
          <p:cxnSp>
            <p:nvCxnSpPr>
              <p:cNvPr id="26" name="直線矢印コネクタ 25"/>
              <p:cNvCxnSpPr/>
              <p:nvPr/>
            </p:nvCxnSpPr>
            <p:spPr>
              <a:xfrm>
                <a:off x="4855358" y="4018278"/>
                <a:ext cx="3146993" cy="0"/>
              </a:xfrm>
              <a:prstGeom prst="straightConnector1">
                <a:avLst/>
              </a:prstGeom>
              <a:ln w="7620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7093027" y="3459114"/>
                <a:ext cx="2092239" cy="461665"/>
              </a:xfrm>
              <a:prstGeom prst="rect">
                <a:avLst/>
              </a:prstGeom>
              <a:solidFill>
                <a:srgbClr val="FF0000"/>
              </a:solidFill>
            </p:spPr>
            <p:txBody>
              <a:bodyPr wrap="none" rtlCol="0">
                <a:spAutoFit/>
              </a:bodyPr>
              <a:lstStyle/>
              <a:p>
                <a:pPr algn="ctr"/>
                <a:r>
                  <a:rPr lang="en-US" altLang="ja-JP" sz="2400" dirty="0" smtClean="0">
                    <a:solidFill>
                      <a:prstClr val="white"/>
                    </a:solidFill>
                  </a:rPr>
                  <a:t>B-mode</a:t>
                </a:r>
                <a:r>
                  <a:rPr lang="ja-JP" altLang="en-US" sz="2400" dirty="0" smtClean="0">
                    <a:solidFill>
                      <a:prstClr val="white"/>
                    </a:solidFill>
                  </a:rPr>
                  <a:t>の上限</a:t>
                </a:r>
                <a:endParaRPr lang="en-US" altLang="ja-JP" sz="2400" dirty="0" smtClean="0">
                  <a:solidFill>
                    <a:prstClr val="white"/>
                  </a:solidFill>
                </a:endParaRPr>
              </a:p>
            </p:txBody>
          </p:sp>
          <p:sp>
            <p:nvSpPr>
              <p:cNvPr id="28" name="テキスト ボックス 27"/>
              <p:cNvSpPr txBox="1"/>
              <p:nvPr/>
            </p:nvSpPr>
            <p:spPr>
              <a:xfrm>
                <a:off x="7964976" y="2356758"/>
                <a:ext cx="946093" cy="461665"/>
              </a:xfrm>
              <a:prstGeom prst="rect">
                <a:avLst/>
              </a:prstGeom>
              <a:noFill/>
            </p:spPr>
            <p:txBody>
              <a:bodyPr wrap="none" rtlCol="0">
                <a:spAutoFit/>
              </a:bodyPr>
              <a:lstStyle/>
              <a:p>
                <a:pPr algn="ctr"/>
                <a:r>
                  <a:rPr lang="ja-JP" altLang="en-US" sz="2400" dirty="0" smtClean="0">
                    <a:solidFill>
                      <a:prstClr val="black"/>
                    </a:solidFill>
                  </a:rPr>
                  <a:t>ダスト</a:t>
                </a:r>
                <a:endParaRPr lang="en-US" altLang="ja-JP" sz="2400" dirty="0" smtClean="0">
                  <a:solidFill>
                    <a:prstClr val="black"/>
                  </a:solidFill>
                </a:endParaRPr>
              </a:p>
            </p:txBody>
          </p:sp>
          <p:sp>
            <p:nvSpPr>
              <p:cNvPr id="29" name="テキスト ボックス 28"/>
              <p:cNvSpPr txBox="1"/>
              <p:nvPr/>
            </p:nvSpPr>
            <p:spPr>
              <a:xfrm rot="4425235">
                <a:off x="4637461" y="2544337"/>
                <a:ext cx="1673856" cy="400110"/>
              </a:xfrm>
              <a:prstGeom prst="rect">
                <a:avLst/>
              </a:prstGeom>
              <a:noFill/>
            </p:spPr>
            <p:txBody>
              <a:bodyPr wrap="none" rtlCol="0">
                <a:spAutoFit/>
              </a:bodyPr>
              <a:lstStyle/>
              <a:p>
                <a:pPr algn="ctr"/>
                <a:r>
                  <a:rPr lang="ja-JP" altLang="en-US" sz="2000" dirty="0" smtClean="0">
                    <a:solidFill>
                      <a:srgbClr val="3366FF"/>
                    </a:solidFill>
                  </a:rPr>
                  <a:t>シンクロトロン</a:t>
                </a:r>
                <a:endParaRPr lang="en-US" altLang="ja-JP" sz="2000" dirty="0" smtClean="0">
                  <a:solidFill>
                    <a:srgbClr val="3366FF"/>
                  </a:solidFill>
                </a:endParaRPr>
              </a:p>
            </p:txBody>
          </p:sp>
          <p:sp>
            <p:nvSpPr>
              <p:cNvPr id="30" name="テキスト ボックス 29"/>
              <p:cNvSpPr txBox="1"/>
              <p:nvPr/>
            </p:nvSpPr>
            <p:spPr>
              <a:xfrm>
                <a:off x="4034900" y="2130366"/>
                <a:ext cx="864339" cy="461665"/>
              </a:xfrm>
              <a:prstGeom prst="rect">
                <a:avLst/>
              </a:prstGeom>
              <a:noFill/>
            </p:spPr>
            <p:txBody>
              <a:bodyPr wrap="none" rtlCol="0">
                <a:spAutoFit/>
              </a:bodyPr>
              <a:lstStyle/>
              <a:p>
                <a:r>
                  <a:rPr lang="en-US" altLang="ja-JP" sz="2400" dirty="0" smtClean="0">
                    <a:solidFill>
                      <a:prstClr val="black"/>
                    </a:solidFill>
                    <a:latin typeface="ヒラギノ角ゴ Pro W3"/>
                    <a:ea typeface="ヒラギノ角ゴ Pro W3"/>
                    <a:cs typeface="ヒラギノ角ゴ Pro W3"/>
                  </a:rPr>
                  <a:t>10</a:t>
                </a:r>
                <a:r>
                  <a:rPr lang="en-US" altLang="ja-JP" sz="2400" baseline="45000" dirty="0" smtClean="0">
                    <a:solidFill>
                      <a:prstClr val="black"/>
                    </a:solidFill>
                    <a:latin typeface="ヒラギノ角ゴ Pro W3"/>
                    <a:ea typeface="ヒラギノ角ゴ Pro W3"/>
                    <a:cs typeface="ヒラギノ角ゴ Pro W3"/>
                  </a:rPr>
                  <a:t>−2</a:t>
                </a:r>
                <a:endParaRPr lang="ja-JP" altLang="en-US" sz="2400" baseline="45000" dirty="0">
                  <a:solidFill>
                    <a:prstClr val="black"/>
                  </a:solidFill>
                  <a:latin typeface="ヒラギノ角ゴ Pro W3"/>
                  <a:ea typeface="ヒラギノ角ゴ Pro W3"/>
                  <a:cs typeface="ヒラギノ角ゴ Pro W3"/>
                </a:endParaRPr>
              </a:p>
            </p:txBody>
          </p:sp>
          <p:sp>
            <p:nvSpPr>
              <p:cNvPr id="31" name="テキスト ボックス 30"/>
              <p:cNvSpPr txBox="1"/>
              <p:nvPr/>
            </p:nvSpPr>
            <p:spPr>
              <a:xfrm>
                <a:off x="4025008" y="3109446"/>
                <a:ext cx="877163" cy="461665"/>
              </a:xfrm>
              <a:prstGeom prst="rect">
                <a:avLst/>
              </a:prstGeom>
              <a:noFill/>
            </p:spPr>
            <p:txBody>
              <a:bodyPr wrap="none" rtlCol="0">
                <a:spAutoFit/>
              </a:bodyPr>
              <a:lstStyle/>
              <a:p>
                <a:r>
                  <a:rPr lang="en-US" altLang="ja-JP" sz="2400" dirty="0" smtClean="0">
                    <a:solidFill>
                      <a:prstClr val="black"/>
                    </a:solidFill>
                    <a:latin typeface="ヒラギノ角ゴ Pro W3"/>
                    <a:ea typeface="ヒラギノ角ゴ Pro W3"/>
                    <a:cs typeface="ヒラギノ角ゴ Pro W3"/>
                  </a:rPr>
                  <a:t>10</a:t>
                </a:r>
                <a:r>
                  <a:rPr lang="en-US" altLang="ja-JP" sz="2400" baseline="45000" dirty="0" smtClean="0">
                    <a:solidFill>
                      <a:prstClr val="black"/>
                    </a:solidFill>
                    <a:latin typeface="ヒラギノ角ゴ Pro W3"/>
                    <a:ea typeface="ヒラギノ角ゴ Pro W3"/>
                    <a:cs typeface="ヒラギノ角ゴ Pro W3"/>
                  </a:rPr>
                  <a:t>−4</a:t>
                </a:r>
                <a:endParaRPr lang="ja-JP" altLang="en-US" sz="2400" baseline="45000" dirty="0">
                  <a:solidFill>
                    <a:prstClr val="black"/>
                  </a:solidFill>
                  <a:latin typeface="ヒラギノ角ゴ Pro W3"/>
                  <a:ea typeface="ヒラギノ角ゴ Pro W3"/>
                  <a:cs typeface="ヒラギノ角ゴ Pro W3"/>
                </a:endParaRPr>
              </a:p>
            </p:txBody>
          </p:sp>
          <p:sp>
            <p:nvSpPr>
              <p:cNvPr id="32" name="テキスト ボックス 31"/>
              <p:cNvSpPr txBox="1"/>
              <p:nvPr/>
            </p:nvSpPr>
            <p:spPr>
              <a:xfrm>
                <a:off x="4037594" y="4167192"/>
                <a:ext cx="858491" cy="461665"/>
              </a:xfrm>
              <a:prstGeom prst="rect">
                <a:avLst/>
              </a:prstGeom>
              <a:noFill/>
            </p:spPr>
            <p:txBody>
              <a:bodyPr wrap="none" rtlCol="0">
                <a:spAutoFit/>
              </a:bodyPr>
              <a:lstStyle/>
              <a:p>
                <a:r>
                  <a:rPr lang="en-US" altLang="ja-JP" sz="2400" dirty="0" smtClean="0">
                    <a:solidFill>
                      <a:prstClr val="black"/>
                    </a:solidFill>
                    <a:latin typeface="ヒラギノ角ゴ Pro W3"/>
                    <a:ea typeface="ヒラギノ角ゴ Pro W3"/>
                    <a:cs typeface="ヒラギノ角ゴ Pro W3"/>
                  </a:rPr>
                  <a:t>10</a:t>
                </a:r>
                <a:r>
                  <a:rPr lang="en-US" altLang="ja-JP" sz="2400" baseline="45000" dirty="0" smtClean="0">
                    <a:solidFill>
                      <a:prstClr val="black"/>
                    </a:solidFill>
                    <a:latin typeface="ヒラギノ角ゴ Pro W3"/>
                    <a:ea typeface="ヒラギノ角ゴ Pro W3"/>
                    <a:cs typeface="ヒラギノ角ゴ Pro W3"/>
                  </a:rPr>
                  <a:t>−6</a:t>
                </a:r>
                <a:endParaRPr lang="ja-JP" altLang="en-US" sz="2400" baseline="45000" dirty="0">
                  <a:solidFill>
                    <a:prstClr val="black"/>
                  </a:solidFill>
                  <a:latin typeface="ヒラギノ角ゴ Pro W3"/>
                  <a:ea typeface="ヒラギノ角ゴ Pro W3"/>
                  <a:cs typeface="ヒラギノ角ゴ Pro W3"/>
                </a:endParaRPr>
              </a:p>
            </p:txBody>
          </p:sp>
          <p:sp>
            <p:nvSpPr>
              <p:cNvPr id="33" name="テキスト ボックス 32"/>
              <p:cNvSpPr txBox="1"/>
              <p:nvPr/>
            </p:nvSpPr>
            <p:spPr>
              <a:xfrm rot="16200000">
                <a:off x="2848129" y="3239519"/>
                <a:ext cx="1995622" cy="461665"/>
              </a:xfrm>
              <a:prstGeom prst="rect">
                <a:avLst/>
              </a:prstGeom>
              <a:noFill/>
            </p:spPr>
            <p:txBody>
              <a:bodyPr wrap="none" rtlCol="0">
                <a:spAutoFit/>
              </a:bodyPr>
              <a:lstStyle/>
              <a:p>
                <a:r>
                  <a:rPr lang="en-US" altLang="ja-JP" sz="2400" dirty="0" smtClean="0">
                    <a:solidFill>
                      <a:prstClr val="black"/>
                    </a:solidFill>
                    <a:latin typeface="ヒラギノ角ゴ Pro W3"/>
                    <a:ea typeface="ヒラギノ角ゴ Pro W3"/>
                    <a:cs typeface="ヒラギノ角ゴ Pro W3"/>
                  </a:rPr>
                  <a:t>Power (µK</a:t>
                </a:r>
                <a:r>
                  <a:rPr lang="en-US" altLang="ja-JP" sz="2400" baseline="30000" dirty="0" smtClean="0">
                    <a:solidFill>
                      <a:prstClr val="black"/>
                    </a:solidFill>
                    <a:latin typeface="ヒラギノ角ゴ Pro W3"/>
                    <a:ea typeface="ヒラギノ角ゴ Pro W3"/>
                    <a:cs typeface="ヒラギノ角ゴ Pro W3"/>
                  </a:rPr>
                  <a:t>2</a:t>
                </a:r>
                <a:r>
                  <a:rPr lang="en-US" altLang="ja-JP" sz="2400" dirty="0" smtClean="0">
                    <a:solidFill>
                      <a:prstClr val="black"/>
                    </a:solidFill>
                    <a:latin typeface="ヒラギノ角ゴ Pro W3"/>
                    <a:ea typeface="ヒラギノ角ゴ Pro W3"/>
                    <a:cs typeface="ヒラギノ角ゴ Pro W3"/>
                  </a:rPr>
                  <a:t>)</a:t>
                </a:r>
                <a:endParaRPr lang="ja-JP" altLang="en-US" sz="2400" dirty="0">
                  <a:solidFill>
                    <a:prstClr val="black"/>
                  </a:solidFill>
                  <a:latin typeface="ヒラギノ角ゴ Pro W3"/>
                  <a:ea typeface="ヒラギノ角ゴ Pro W3"/>
                  <a:cs typeface="ヒラギノ角ゴ Pro W3"/>
                </a:endParaRPr>
              </a:p>
            </p:txBody>
          </p:sp>
          <p:sp>
            <p:nvSpPr>
              <p:cNvPr id="34" name="下矢印 33"/>
              <p:cNvSpPr/>
              <p:nvPr/>
            </p:nvSpPr>
            <p:spPr>
              <a:xfrm>
                <a:off x="5936291" y="2236366"/>
                <a:ext cx="558186" cy="1591132"/>
              </a:xfrm>
              <a:prstGeom prst="downArrow">
                <a:avLst>
                  <a:gd name="adj1" fmla="val 50000"/>
                  <a:gd name="adj2" fmla="val 62194"/>
                </a:avLst>
              </a:prstGeom>
              <a:solidFill>
                <a:srgbClr val="00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endParaRPr lang="ja-JP" altLang="en-US" dirty="0">
                  <a:solidFill>
                    <a:prstClr val="white"/>
                  </a:solidFill>
                </a:endParaRPr>
              </a:p>
            </p:txBody>
          </p:sp>
          <p:sp>
            <p:nvSpPr>
              <p:cNvPr id="35" name="下矢印 34"/>
              <p:cNvSpPr/>
              <p:nvPr/>
            </p:nvSpPr>
            <p:spPr>
              <a:xfrm>
                <a:off x="6601739" y="2236366"/>
                <a:ext cx="558186" cy="1102213"/>
              </a:xfrm>
              <a:prstGeom prst="downArrow">
                <a:avLst>
                  <a:gd name="adj1" fmla="val 50000"/>
                  <a:gd name="adj2" fmla="val 62194"/>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grpSp>
        <p:sp>
          <p:nvSpPr>
            <p:cNvPr id="5" name="テキスト ボックス 4"/>
            <p:cNvSpPr txBox="1"/>
            <p:nvPr/>
          </p:nvSpPr>
          <p:spPr>
            <a:xfrm>
              <a:off x="6535922" y="1490865"/>
              <a:ext cx="635764" cy="584776"/>
            </a:xfrm>
            <a:prstGeom prst="rect">
              <a:avLst/>
            </a:prstGeom>
            <a:noFill/>
          </p:spPr>
          <p:txBody>
            <a:bodyPr wrap="none" rtlCol="0">
              <a:spAutoFit/>
            </a:bodyPr>
            <a:lstStyle/>
            <a:p>
              <a:pPr algn="ctr"/>
              <a:r>
                <a:rPr lang="en-US" altLang="ja-JP" sz="1600" dirty="0" smtClean="0">
                  <a:solidFill>
                    <a:srgbClr val="4BACC6">
                      <a:lumMod val="75000"/>
                    </a:srgbClr>
                  </a:solidFill>
                  <a:latin typeface="ヒラギノ角ゴ Pro W6"/>
                  <a:ea typeface="ヒラギノ角ゴ Pro W6"/>
                  <a:cs typeface="ヒラギノ角ゴ Pro W6"/>
                  <a:sym typeface="Wingdings"/>
                </a:rPr>
                <a:t>145</a:t>
              </a:r>
            </a:p>
            <a:p>
              <a:pPr algn="ctr"/>
              <a:r>
                <a:rPr lang="en-US" altLang="ja-JP" sz="1600" dirty="0" smtClean="0">
                  <a:solidFill>
                    <a:srgbClr val="4BACC6">
                      <a:lumMod val="75000"/>
                    </a:srgbClr>
                  </a:solidFill>
                  <a:latin typeface="ヒラギノ角ゴ Pro W6"/>
                  <a:ea typeface="ヒラギノ角ゴ Pro W6"/>
                  <a:cs typeface="ヒラギノ角ゴ Pro W6"/>
                  <a:sym typeface="Wingdings"/>
                </a:rPr>
                <a:t>GHz</a:t>
              </a:r>
              <a:endParaRPr lang="ja-JP" altLang="en-US" sz="1600" dirty="0">
                <a:solidFill>
                  <a:srgbClr val="4BACC6">
                    <a:lumMod val="75000"/>
                  </a:srgbClr>
                </a:solidFill>
                <a:latin typeface="ヒラギノ角ゴ Pro W6"/>
                <a:ea typeface="ヒラギノ角ゴ Pro W6"/>
                <a:cs typeface="ヒラギノ角ゴ Pro W6"/>
              </a:endParaRPr>
            </a:p>
          </p:txBody>
        </p:sp>
        <p:sp>
          <p:nvSpPr>
            <p:cNvPr id="6" name="テキスト ボックス 5"/>
            <p:cNvSpPr txBox="1"/>
            <p:nvPr/>
          </p:nvSpPr>
          <p:spPr>
            <a:xfrm>
              <a:off x="7235732" y="1503473"/>
              <a:ext cx="633507" cy="584776"/>
            </a:xfrm>
            <a:prstGeom prst="rect">
              <a:avLst/>
            </a:prstGeom>
            <a:noFill/>
          </p:spPr>
          <p:txBody>
            <a:bodyPr wrap="none" rtlCol="0">
              <a:spAutoFit/>
            </a:bodyPr>
            <a:lstStyle/>
            <a:p>
              <a:pPr algn="ctr"/>
              <a:r>
                <a:rPr lang="en-US" altLang="ja-JP" sz="1600" dirty="0" smtClean="0">
                  <a:solidFill>
                    <a:srgbClr val="3366FF"/>
                  </a:solidFill>
                  <a:latin typeface="ヒラギノ角ゴ Pro W6"/>
                  <a:ea typeface="ヒラギノ角ゴ Pro W6"/>
                  <a:cs typeface="ヒラギノ角ゴ Pro W6"/>
                  <a:sym typeface="Wingdings"/>
                </a:rPr>
                <a:t>220</a:t>
              </a:r>
            </a:p>
            <a:p>
              <a:pPr algn="ctr"/>
              <a:r>
                <a:rPr lang="en-US" altLang="ja-JP" sz="1600" dirty="0" smtClean="0">
                  <a:solidFill>
                    <a:srgbClr val="3366FF"/>
                  </a:solidFill>
                  <a:latin typeface="ヒラギノ角ゴ Pro W6"/>
                  <a:ea typeface="ヒラギノ角ゴ Pro W6"/>
                  <a:cs typeface="ヒラギノ角ゴ Pro W6"/>
                  <a:sym typeface="Wingdings"/>
                </a:rPr>
                <a:t>GHz</a:t>
              </a:r>
              <a:endParaRPr lang="ja-JP" altLang="en-US" sz="1600" dirty="0">
                <a:solidFill>
                  <a:srgbClr val="3366FF"/>
                </a:solidFill>
                <a:latin typeface="ヒラギノ角ゴ Pro W6"/>
                <a:ea typeface="ヒラギノ角ゴ Pro W6"/>
                <a:cs typeface="ヒラギノ角ゴ Pro W6"/>
              </a:endParaRPr>
            </a:p>
          </p:txBody>
        </p:sp>
      </p:grpSp>
      <p:pic>
        <p:nvPicPr>
          <p:cNvPr id="37" name="図 36" descr="mae.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137289" y="2026310"/>
            <a:ext cx="3558331" cy="3384976"/>
          </a:xfrm>
          <a:prstGeom prst="rect">
            <a:avLst/>
          </a:prstGeom>
          <a:ln w="76200" cmpd="sng">
            <a:noFill/>
          </a:ln>
        </p:spPr>
      </p:pic>
      <p:sp>
        <p:nvSpPr>
          <p:cNvPr id="38" name="テキスト ボックス 37"/>
          <p:cNvSpPr txBox="1"/>
          <p:nvPr/>
        </p:nvSpPr>
        <p:spPr>
          <a:xfrm>
            <a:off x="275013" y="1278876"/>
            <a:ext cx="3969493" cy="503590"/>
          </a:xfrm>
          <a:prstGeom prst="rect">
            <a:avLst/>
          </a:prstGeom>
          <a:noFill/>
          <a:ln w="57150" cmpd="sng">
            <a:noFill/>
          </a:ln>
        </p:spPr>
        <p:txBody>
          <a:bodyPr wrap="square" lIns="36000" tIns="36000" rIns="36000" bIns="36000" rtlCol="0">
            <a:spAutoFit/>
          </a:bodyPr>
          <a:lstStyle/>
          <a:p>
            <a:pPr algn="ctr"/>
            <a:r>
              <a:rPr lang="en-US" altLang="ja-JP" sz="2800" b="1" dirty="0" smtClean="0">
                <a:solidFill>
                  <a:srgbClr val="FF0000"/>
                </a:solidFill>
              </a:rPr>
              <a:t>GB</a:t>
            </a:r>
            <a:r>
              <a:rPr lang="ja-JP" altLang="en-US" sz="2800" b="1" dirty="0" smtClean="0">
                <a:solidFill>
                  <a:srgbClr val="FF0000"/>
                </a:solidFill>
              </a:rPr>
              <a:t>焦点面デザイン</a:t>
            </a:r>
            <a:endParaRPr lang="en-US" altLang="ja-JP" sz="2400" dirty="0">
              <a:solidFill>
                <a:prstClr val="black"/>
              </a:solidFill>
            </a:endParaRPr>
          </a:p>
        </p:txBody>
      </p:sp>
      <p:sp>
        <p:nvSpPr>
          <p:cNvPr id="39" name="テキスト ボックス 38"/>
          <p:cNvSpPr txBox="1"/>
          <p:nvPr/>
        </p:nvSpPr>
        <p:spPr>
          <a:xfrm>
            <a:off x="2469017" y="3341435"/>
            <a:ext cx="1136363" cy="830977"/>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400" b="1" dirty="0">
                <a:solidFill>
                  <a:srgbClr val="00FF00"/>
                </a:solidFill>
                <a:latin typeface="Chalkboard"/>
                <a:cs typeface="Chalkboard"/>
                <a:sym typeface="Wingdings"/>
              </a:rPr>
              <a:t>GHz</a:t>
            </a:r>
            <a:endParaRPr lang="ja-JP" altLang="en-US" sz="2400" b="1" dirty="0">
              <a:solidFill>
                <a:srgbClr val="00FF00"/>
              </a:solidFill>
              <a:latin typeface="Chalkboard"/>
              <a:cs typeface="Chalkboard"/>
            </a:endParaRPr>
          </a:p>
        </p:txBody>
      </p:sp>
      <p:sp>
        <p:nvSpPr>
          <p:cNvPr id="40" name="テキスト ボックス 39"/>
          <p:cNvSpPr txBox="1"/>
          <p:nvPr/>
        </p:nvSpPr>
        <p:spPr>
          <a:xfrm>
            <a:off x="1900836" y="4339142"/>
            <a:ext cx="1136363" cy="830977"/>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400" b="1" dirty="0">
                <a:solidFill>
                  <a:srgbClr val="00FF00"/>
                </a:solidFill>
                <a:latin typeface="Chalkboard"/>
                <a:cs typeface="Chalkboard"/>
                <a:sym typeface="Wingdings"/>
              </a:rPr>
              <a:t>GHz</a:t>
            </a:r>
            <a:endParaRPr lang="ja-JP" altLang="en-US" sz="2400" b="1" dirty="0">
              <a:solidFill>
                <a:srgbClr val="00FF00"/>
              </a:solidFill>
              <a:latin typeface="Chalkboard"/>
              <a:cs typeface="Chalkboard"/>
            </a:endParaRPr>
          </a:p>
        </p:txBody>
      </p:sp>
      <p:sp>
        <p:nvSpPr>
          <p:cNvPr id="41" name="テキスト ボックス 40"/>
          <p:cNvSpPr txBox="1"/>
          <p:nvPr/>
        </p:nvSpPr>
        <p:spPr>
          <a:xfrm>
            <a:off x="682124" y="4364485"/>
            <a:ext cx="1136363" cy="830977"/>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400" b="1" dirty="0">
                <a:solidFill>
                  <a:srgbClr val="00FF00"/>
                </a:solidFill>
                <a:latin typeface="Chalkboard"/>
                <a:cs typeface="Chalkboard"/>
                <a:sym typeface="Wingdings"/>
              </a:rPr>
              <a:t>GHz</a:t>
            </a:r>
            <a:endParaRPr lang="ja-JP" altLang="en-US" sz="2400" b="1" dirty="0">
              <a:solidFill>
                <a:srgbClr val="00FF00"/>
              </a:solidFill>
              <a:latin typeface="Chalkboard"/>
              <a:cs typeface="Chalkboard"/>
            </a:endParaRPr>
          </a:p>
        </p:txBody>
      </p:sp>
      <p:sp>
        <p:nvSpPr>
          <p:cNvPr id="42" name="テキスト ボックス 41"/>
          <p:cNvSpPr txBox="1"/>
          <p:nvPr/>
        </p:nvSpPr>
        <p:spPr>
          <a:xfrm>
            <a:off x="196290" y="3340142"/>
            <a:ext cx="1136363" cy="830977"/>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400" b="1" dirty="0">
                <a:solidFill>
                  <a:srgbClr val="00FF00"/>
                </a:solidFill>
                <a:latin typeface="Chalkboard"/>
                <a:cs typeface="Chalkboard"/>
                <a:sym typeface="Wingdings"/>
              </a:rPr>
              <a:t>GHz</a:t>
            </a:r>
            <a:endParaRPr lang="ja-JP" altLang="en-US" sz="2400" b="1" dirty="0">
              <a:solidFill>
                <a:srgbClr val="00FF00"/>
              </a:solidFill>
              <a:latin typeface="Chalkboard"/>
              <a:cs typeface="Chalkboard"/>
            </a:endParaRPr>
          </a:p>
        </p:txBody>
      </p:sp>
      <p:sp>
        <p:nvSpPr>
          <p:cNvPr id="43" name="テキスト ボックス 42"/>
          <p:cNvSpPr txBox="1"/>
          <p:nvPr/>
        </p:nvSpPr>
        <p:spPr>
          <a:xfrm>
            <a:off x="764472" y="2348443"/>
            <a:ext cx="1136363" cy="830977"/>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400" b="1" dirty="0">
                <a:solidFill>
                  <a:srgbClr val="00FF00"/>
                </a:solidFill>
                <a:latin typeface="Chalkboard"/>
                <a:cs typeface="Chalkboard"/>
                <a:sym typeface="Wingdings"/>
              </a:rPr>
              <a:t>GHz</a:t>
            </a:r>
            <a:endParaRPr lang="ja-JP" altLang="en-US" sz="2400" b="1" dirty="0">
              <a:solidFill>
                <a:srgbClr val="00FF00"/>
              </a:solidFill>
              <a:latin typeface="Chalkboard"/>
              <a:cs typeface="Chalkboard"/>
            </a:endParaRPr>
          </a:p>
        </p:txBody>
      </p:sp>
      <p:sp>
        <p:nvSpPr>
          <p:cNvPr id="44" name="テキスト ボックス 43"/>
          <p:cNvSpPr txBox="1"/>
          <p:nvPr/>
        </p:nvSpPr>
        <p:spPr>
          <a:xfrm>
            <a:off x="1900835" y="2331872"/>
            <a:ext cx="1136363" cy="830977"/>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400" b="1" dirty="0">
                <a:solidFill>
                  <a:srgbClr val="00FF00"/>
                </a:solidFill>
                <a:latin typeface="Chalkboard"/>
                <a:cs typeface="Chalkboard"/>
                <a:sym typeface="Wingdings"/>
              </a:rPr>
              <a:t>GHz</a:t>
            </a:r>
            <a:endParaRPr lang="ja-JP" altLang="en-US" sz="2400" b="1" dirty="0">
              <a:solidFill>
                <a:srgbClr val="00FF00"/>
              </a:solidFill>
              <a:latin typeface="Chalkboard"/>
              <a:cs typeface="Chalkboard"/>
            </a:endParaRPr>
          </a:p>
        </p:txBody>
      </p:sp>
      <p:sp>
        <p:nvSpPr>
          <p:cNvPr id="45" name="テキスト ボックス 44"/>
          <p:cNvSpPr txBox="1"/>
          <p:nvPr/>
        </p:nvSpPr>
        <p:spPr>
          <a:xfrm>
            <a:off x="1366978" y="3302032"/>
            <a:ext cx="1136363" cy="830977"/>
          </a:xfrm>
          <a:prstGeom prst="rect">
            <a:avLst/>
          </a:prstGeom>
          <a:noFill/>
          <a:effectLst/>
        </p:spPr>
        <p:txBody>
          <a:bodyPr wrap="square" lIns="91419" tIns="45710" rIns="91419" bIns="45710" rtlCol="0">
            <a:spAutoFit/>
          </a:bodyPr>
          <a:lstStyle/>
          <a:p>
            <a:pPr algn="ctr"/>
            <a:r>
              <a:rPr lang="en-US" altLang="ja-JP" sz="2400" b="1" dirty="0">
                <a:solidFill>
                  <a:srgbClr val="00FFFF"/>
                </a:solidFill>
                <a:latin typeface="Chalkboard"/>
                <a:cs typeface="Chalkboard"/>
                <a:sym typeface="Wingdings"/>
              </a:rPr>
              <a:t>220</a:t>
            </a:r>
          </a:p>
          <a:p>
            <a:pPr algn="ctr"/>
            <a:r>
              <a:rPr lang="en-US" altLang="ja-JP" sz="2400" b="1" dirty="0">
                <a:solidFill>
                  <a:srgbClr val="00FFFF"/>
                </a:solidFill>
                <a:latin typeface="Chalkboard"/>
                <a:cs typeface="Chalkboard"/>
                <a:sym typeface="Wingdings"/>
              </a:rPr>
              <a:t>GHz</a:t>
            </a:r>
            <a:endParaRPr lang="ja-JP" altLang="en-US" sz="2400" b="1" dirty="0">
              <a:solidFill>
                <a:srgbClr val="00FFFF"/>
              </a:solidFill>
              <a:latin typeface="Chalkboard"/>
              <a:cs typeface="Chalkboard"/>
            </a:endParaRPr>
          </a:p>
        </p:txBody>
      </p:sp>
      <p:sp>
        <p:nvSpPr>
          <p:cNvPr id="48" name="テキスト ボックス 47"/>
          <p:cNvSpPr txBox="1"/>
          <p:nvPr/>
        </p:nvSpPr>
        <p:spPr>
          <a:xfrm>
            <a:off x="238343" y="5534236"/>
            <a:ext cx="1910883" cy="461665"/>
          </a:xfrm>
          <a:prstGeom prst="rect">
            <a:avLst/>
          </a:prstGeom>
          <a:solidFill>
            <a:srgbClr val="00FF00"/>
          </a:solidFill>
        </p:spPr>
        <p:txBody>
          <a:bodyPr wrap="square" rtlCol="0">
            <a:spAutoFit/>
          </a:bodyPr>
          <a:lstStyle/>
          <a:p>
            <a:pPr algn="ctr" defTabSz="914400">
              <a:defRPr/>
            </a:pPr>
            <a:r>
              <a:rPr lang="en-US" altLang="ja-JP" sz="2400" kern="0" dirty="0" smtClean="0">
                <a:solidFill>
                  <a:sysClr val="windowText" lastClr="000000"/>
                </a:solidFill>
                <a:latin typeface="ヒラギノ角ゴ Pro W6"/>
                <a:ea typeface="ヒラギノ角ゴ Pro W6"/>
                <a:cs typeface="ヒラギノ角ゴ Pro W6"/>
              </a:rPr>
              <a:t>CMB</a:t>
            </a:r>
            <a:endParaRPr lang="ja-JP" altLang="en-US" sz="2400" kern="0" dirty="0">
              <a:solidFill>
                <a:sysClr val="windowText" lastClr="000000"/>
              </a:solidFill>
              <a:latin typeface="ヒラギノ角ゴ Pro W6"/>
              <a:ea typeface="ヒラギノ角ゴ Pro W6"/>
              <a:cs typeface="ヒラギノ角ゴ Pro W6"/>
            </a:endParaRPr>
          </a:p>
        </p:txBody>
      </p:sp>
      <p:sp>
        <p:nvSpPr>
          <p:cNvPr id="49" name="テキスト ボックス 48"/>
          <p:cNvSpPr txBox="1"/>
          <p:nvPr/>
        </p:nvSpPr>
        <p:spPr>
          <a:xfrm>
            <a:off x="2495508" y="5547393"/>
            <a:ext cx="946092" cy="461665"/>
          </a:xfrm>
          <a:prstGeom prst="rect">
            <a:avLst/>
          </a:prstGeom>
          <a:solidFill>
            <a:srgbClr val="00FFFF"/>
          </a:solidFill>
        </p:spPr>
        <p:txBody>
          <a:bodyPr wrap="none" rtlCol="0">
            <a:spAutoFit/>
          </a:bodyPr>
          <a:lstStyle/>
          <a:p>
            <a:pPr algn="ctr" defTabSz="914400">
              <a:defRPr/>
            </a:pPr>
            <a:r>
              <a:rPr lang="ja-JP" altLang="en-US" sz="2400" kern="0" dirty="0" smtClean="0">
                <a:solidFill>
                  <a:sysClr val="windowText" lastClr="000000"/>
                </a:solidFill>
                <a:latin typeface="ヒラギノ角ゴ Pro W6"/>
                <a:ea typeface="ヒラギノ角ゴ Pro W6"/>
                <a:cs typeface="ヒラギノ角ゴ Pro W6"/>
              </a:rPr>
              <a:t>ダスト</a:t>
            </a:r>
            <a:endParaRPr lang="ja-JP" altLang="en-US" sz="2400" kern="0" dirty="0">
              <a:solidFill>
                <a:sysClr val="windowText" lastClr="000000"/>
              </a:solidFill>
              <a:latin typeface="ヒラギノ角ゴ Pro W6"/>
              <a:ea typeface="ヒラギノ角ゴ Pro W6"/>
              <a:cs typeface="ヒラギノ角ゴ Pro W6"/>
            </a:endParaRPr>
          </a:p>
        </p:txBody>
      </p:sp>
      <p:sp>
        <p:nvSpPr>
          <p:cNvPr id="36" name="日付プレースホルダー 35"/>
          <p:cNvSpPr>
            <a:spLocks noGrp="1"/>
          </p:cNvSpPr>
          <p:nvPr>
            <p:ph type="dt" sz="half" idx="10"/>
          </p:nvPr>
        </p:nvSpPr>
        <p:spPr/>
        <p:txBody>
          <a:bodyPr/>
          <a:lstStyle/>
          <a:p>
            <a:fld id="{FB6944BC-6FD2-0942-9408-FE845BB69326}" type="datetime1">
              <a:rPr lang="ja-JP" altLang="en-US" smtClean="0">
                <a:solidFill>
                  <a:prstClr val="black">
                    <a:tint val="75000"/>
                  </a:prstClr>
                </a:solidFill>
              </a:rPr>
              <a:t>16/03/08</a:t>
            </a:fld>
            <a:endParaRPr lang="ja-JP" altLang="en-US">
              <a:solidFill>
                <a:prstClr val="black">
                  <a:tint val="75000"/>
                </a:prstClr>
              </a:solidFill>
            </a:endParaRPr>
          </a:p>
        </p:txBody>
      </p:sp>
      <p:sp>
        <p:nvSpPr>
          <p:cNvPr id="46" name="フッター プレースホルダー 45"/>
          <p:cNvSpPr>
            <a:spLocks noGrp="1"/>
          </p:cNvSpPr>
          <p:nvPr>
            <p:ph type="ftr" sz="quarter" idx="11"/>
          </p:nvPr>
        </p:nvSpPr>
        <p:spPr/>
        <p:txBody>
          <a:bodyPr/>
          <a:lstStyle/>
          <a:p>
            <a:r>
              <a:rPr lang="en-US" altLang="ja-JP" smtClean="0">
                <a:solidFill>
                  <a:prstClr val="black">
                    <a:tint val="75000"/>
                  </a:prstClr>
                </a:solidFill>
              </a:rPr>
              <a:t>SCE</a:t>
            </a:r>
            <a:r>
              <a:rPr lang="ja-JP" altLang="en-US" smtClean="0">
                <a:solidFill>
                  <a:prstClr val="black">
                    <a:tint val="75000"/>
                  </a:prstClr>
                </a:solidFill>
              </a:rPr>
              <a:t>研究会＠東北大</a:t>
            </a:r>
            <a:endParaRPr lang="ja-JP" altLang="en-US">
              <a:solidFill>
                <a:prstClr val="black">
                  <a:tint val="75000"/>
                </a:prstClr>
              </a:solidFill>
            </a:endParaRPr>
          </a:p>
        </p:txBody>
      </p:sp>
      <p:sp>
        <p:nvSpPr>
          <p:cNvPr id="47" name="スライド番号プレースホルダー 46"/>
          <p:cNvSpPr>
            <a:spLocks noGrp="1"/>
          </p:cNvSpPr>
          <p:nvPr>
            <p:ph type="sldNum" sz="quarter" idx="12"/>
          </p:nvPr>
        </p:nvSpPr>
        <p:spPr/>
        <p:txBody>
          <a:bodyPr/>
          <a:lstStyle/>
          <a:p>
            <a:fld id="{CE1BC3D7-AD65-1A41-A425-59EA1C89460A}" type="slidenum">
              <a:rPr lang="ja-JP" altLang="en-US" smtClean="0">
                <a:solidFill>
                  <a:prstClr val="black">
                    <a:tint val="75000"/>
                  </a:prstClr>
                </a:solidFill>
              </a:rPr>
              <a:pPr/>
              <a:t>13</a:t>
            </a:fld>
            <a:endParaRPr lang="ja-JP" altLang="en-US">
              <a:solidFill>
                <a:prstClr val="black">
                  <a:tint val="75000"/>
                </a:prstClr>
              </a:solidFill>
            </a:endParaRPr>
          </a:p>
        </p:txBody>
      </p:sp>
    </p:spTree>
    <p:extLst>
      <p:ext uri="{BB962C8B-B14F-4D97-AF65-F5344CB8AC3E}">
        <p14:creationId xmlns:p14="http://schemas.microsoft.com/office/powerpoint/2010/main" val="3667934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dissolve">
                                      <p:cBhvr>
                                        <p:cTn id="10" dur="500"/>
                                        <p:tgtEl>
                                          <p:spTgt spid="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dissolve">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図形グループ 89"/>
          <p:cNvGrpSpPr/>
          <p:nvPr/>
        </p:nvGrpSpPr>
        <p:grpSpPr>
          <a:xfrm>
            <a:off x="7279997" y="3150292"/>
            <a:ext cx="2114751" cy="3501885"/>
            <a:chOff x="7352151" y="3049280"/>
            <a:chExt cx="2114751" cy="3501885"/>
          </a:xfrm>
        </p:grpSpPr>
        <p:grpSp>
          <p:nvGrpSpPr>
            <p:cNvPr id="91" name="グループ化 56"/>
            <p:cNvGrpSpPr/>
            <p:nvPr/>
          </p:nvGrpSpPr>
          <p:grpSpPr>
            <a:xfrm>
              <a:off x="7433241" y="3778788"/>
              <a:ext cx="2033661" cy="2772377"/>
              <a:chOff x="9960654" y="2527723"/>
              <a:chExt cx="2033661" cy="2772377"/>
            </a:xfrm>
          </p:grpSpPr>
          <p:grpSp>
            <p:nvGrpSpPr>
              <p:cNvPr id="93" name="グループ化 60"/>
              <p:cNvGrpSpPr/>
              <p:nvPr/>
            </p:nvGrpSpPr>
            <p:grpSpPr>
              <a:xfrm>
                <a:off x="9960654" y="2527723"/>
                <a:ext cx="1663925" cy="2772377"/>
                <a:chOff x="1276350" y="1500174"/>
                <a:chExt cx="1571614" cy="1942124"/>
              </a:xfrm>
            </p:grpSpPr>
            <p:cxnSp>
              <p:nvCxnSpPr>
                <p:cNvPr id="95" name="直線矢印コネクタ 94"/>
                <p:cNvCxnSpPr/>
                <p:nvPr/>
              </p:nvCxnSpPr>
              <p:spPr>
                <a:xfrm>
                  <a:off x="2143108" y="1571612"/>
                  <a:ext cx="472361" cy="790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96" name="正方形/長方形 95"/>
                <p:cNvSpPr/>
                <p:nvPr/>
              </p:nvSpPr>
              <p:spPr>
                <a:xfrm>
                  <a:off x="1285852" y="1500174"/>
                  <a:ext cx="1562112" cy="13477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prstClr val="white"/>
                    </a:solidFill>
                    <a:latin typeface="Calibri"/>
                    <a:ea typeface="ＭＳ Ｐゴシック"/>
                  </a:endParaRPr>
                </a:p>
                <a:p>
                  <a:pPr algn="ctr"/>
                  <a:endParaRPr lang="en-US" altLang="ja-JP" dirty="0">
                    <a:solidFill>
                      <a:prstClr val="white"/>
                    </a:solidFill>
                    <a:latin typeface="Calibri"/>
                    <a:ea typeface="ＭＳ Ｐゴシック"/>
                  </a:endParaRPr>
                </a:p>
                <a:p>
                  <a:pPr algn="ctr"/>
                  <a:endParaRPr lang="en-US" altLang="ja-JP" dirty="0">
                    <a:solidFill>
                      <a:prstClr val="white"/>
                    </a:solidFill>
                    <a:latin typeface="Calibri"/>
                    <a:ea typeface="ＭＳ Ｐゴシック"/>
                  </a:endParaRPr>
                </a:p>
                <a:p>
                  <a:pPr algn="ctr"/>
                  <a:endParaRPr lang="en-US" altLang="ja-JP" dirty="0">
                    <a:solidFill>
                      <a:prstClr val="white"/>
                    </a:solidFill>
                    <a:latin typeface="Calibri"/>
                    <a:ea typeface="ＭＳ Ｐゴシック"/>
                  </a:endParaRPr>
                </a:p>
                <a:p>
                  <a:pPr algn="ctr"/>
                  <a:endParaRPr lang="en-US" altLang="ja-JP" dirty="0">
                    <a:solidFill>
                      <a:prstClr val="white"/>
                    </a:solidFill>
                    <a:latin typeface="Calibri"/>
                    <a:ea typeface="ＭＳ Ｐゴシック"/>
                  </a:endParaRPr>
                </a:p>
                <a:p>
                  <a:pPr algn="ctr"/>
                  <a:endParaRPr lang="ja-JP" altLang="en-US" dirty="0">
                    <a:solidFill>
                      <a:prstClr val="white"/>
                    </a:solidFill>
                    <a:latin typeface="Calibri"/>
                    <a:ea typeface="ＭＳ Ｐゴシック"/>
                  </a:endParaRPr>
                </a:p>
              </p:txBody>
            </p:sp>
            <p:sp>
              <p:nvSpPr>
                <p:cNvPr id="97" name="テキスト ボックス 96"/>
                <p:cNvSpPr txBox="1"/>
                <p:nvPr/>
              </p:nvSpPr>
              <p:spPr>
                <a:xfrm>
                  <a:off x="1415318" y="3118889"/>
                  <a:ext cx="1340303" cy="323409"/>
                </a:xfrm>
                <a:prstGeom prst="rect">
                  <a:avLst/>
                </a:prstGeom>
                <a:noFill/>
              </p:spPr>
              <p:txBody>
                <a:bodyPr wrap="none" rtlCol="0">
                  <a:spAutoFit/>
                </a:bodyPr>
                <a:lstStyle/>
                <a:p>
                  <a:r>
                    <a:rPr lang="en-US" altLang="ja-JP" sz="2400" dirty="0" err="1">
                      <a:solidFill>
                        <a:prstClr val="black"/>
                      </a:solidFill>
                      <a:latin typeface="Calibri"/>
                      <a:ea typeface="ＭＳ Ｐゴシック"/>
                    </a:rPr>
                    <a:t>f</a:t>
                  </a:r>
                  <a:r>
                    <a:rPr lang="en-US" altLang="ja-JP" sz="2400" baseline="-25000" dirty="0" err="1">
                      <a:solidFill>
                        <a:prstClr val="black"/>
                      </a:solidFill>
                      <a:latin typeface="Calibri"/>
                      <a:ea typeface="ＭＳ Ｐゴシック"/>
                    </a:rPr>
                    <a:t>feed</a:t>
                  </a:r>
                  <a:r>
                    <a:rPr lang="en-US" altLang="ja-JP" sz="2400" dirty="0">
                      <a:solidFill>
                        <a:prstClr val="black"/>
                      </a:solidFill>
                      <a:latin typeface="Calibri"/>
                      <a:ea typeface="ＭＳ Ｐゴシック"/>
                    </a:rPr>
                    <a:t> [GHz]</a:t>
                  </a:r>
                  <a:endParaRPr lang="ja-JP" altLang="en-US" sz="2400" baseline="-25000" dirty="0">
                    <a:solidFill>
                      <a:prstClr val="black"/>
                    </a:solidFill>
                    <a:latin typeface="Calibri"/>
                    <a:ea typeface="ＭＳ Ｐゴシック"/>
                  </a:endParaRPr>
                </a:p>
              </p:txBody>
            </p:sp>
            <p:cxnSp>
              <p:nvCxnSpPr>
                <p:cNvPr id="98" name="直線コネクタ 97"/>
                <p:cNvCxnSpPr>
                  <a:stCxn id="96" idx="0"/>
                  <a:endCxn id="96" idx="2"/>
                </p:cNvCxnSpPr>
                <p:nvPr/>
              </p:nvCxnSpPr>
              <p:spPr>
                <a:xfrm rot="16200000" flipH="1">
                  <a:off x="1393009" y="2174073"/>
                  <a:ext cx="1347798" cy="0"/>
                </a:xfrm>
                <a:prstGeom prst="line">
                  <a:avLst/>
                </a:prstGeom>
                <a:ln w="3175" cmpd="sng">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9" name="フリーフォーム 98"/>
                <p:cNvSpPr/>
                <p:nvPr/>
              </p:nvSpPr>
              <p:spPr>
                <a:xfrm>
                  <a:off x="1276350" y="1657350"/>
                  <a:ext cx="1562100" cy="977900"/>
                </a:xfrm>
                <a:custGeom>
                  <a:avLst/>
                  <a:gdLst>
                    <a:gd name="connsiteX0" fmla="*/ 0 w 1562100"/>
                    <a:gd name="connsiteY0" fmla="*/ 0 h 977900"/>
                    <a:gd name="connsiteX1" fmla="*/ 495300 w 1562100"/>
                    <a:gd name="connsiteY1" fmla="*/ 285750 h 977900"/>
                    <a:gd name="connsiteX2" fmla="*/ 781050 w 1562100"/>
                    <a:gd name="connsiteY2" fmla="*/ 971550 h 977900"/>
                    <a:gd name="connsiteX3" fmla="*/ 1066800 w 1562100"/>
                    <a:gd name="connsiteY3" fmla="*/ 247650 h 977900"/>
                    <a:gd name="connsiteX4" fmla="*/ 1562100 w 1562100"/>
                    <a:gd name="connsiteY4" fmla="*/ 0 h 97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977900">
                      <a:moveTo>
                        <a:pt x="0" y="0"/>
                      </a:moveTo>
                      <a:cubicBezTo>
                        <a:pt x="182562" y="61912"/>
                        <a:pt x="365125" y="123825"/>
                        <a:pt x="495300" y="285750"/>
                      </a:cubicBezTo>
                      <a:cubicBezTo>
                        <a:pt x="625475" y="447675"/>
                        <a:pt x="685800" y="977900"/>
                        <a:pt x="781050" y="971550"/>
                      </a:cubicBezTo>
                      <a:cubicBezTo>
                        <a:pt x="876300" y="965200"/>
                        <a:pt x="936625" y="409575"/>
                        <a:pt x="1066800" y="247650"/>
                      </a:cubicBezTo>
                      <a:cubicBezTo>
                        <a:pt x="1196975" y="85725"/>
                        <a:pt x="1379537" y="42862"/>
                        <a:pt x="1562100" y="0"/>
                      </a:cubicBezTo>
                    </a:path>
                  </a:pathLst>
                </a:custGeom>
                <a:ln w="38100" cmpd="sng">
                  <a:solidFill>
                    <a:srgbClr val="33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Calibri"/>
                    <a:ea typeface="ＭＳ Ｐゴシック"/>
                  </a:endParaRPr>
                </a:p>
              </p:txBody>
            </p:sp>
          </p:grpSp>
          <p:sp>
            <p:nvSpPr>
              <p:cNvPr id="94" name="テキスト ボックス 93"/>
              <p:cNvSpPr txBox="1"/>
              <p:nvPr/>
            </p:nvSpPr>
            <p:spPr>
              <a:xfrm>
                <a:off x="10555913" y="4384530"/>
                <a:ext cx="1438402" cy="461665"/>
              </a:xfrm>
              <a:prstGeom prst="rect">
                <a:avLst/>
              </a:prstGeom>
              <a:noFill/>
            </p:spPr>
            <p:txBody>
              <a:bodyPr wrap="square" rtlCol="0">
                <a:spAutoFit/>
              </a:bodyPr>
              <a:lstStyle/>
              <a:p>
                <a:r>
                  <a:rPr lang="en-US" altLang="ja-JP" sz="2400" dirty="0" err="1">
                    <a:solidFill>
                      <a:srgbClr val="4F81BD"/>
                    </a:solidFill>
                    <a:latin typeface="Calibri"/>
                    <a:ea typeface="ＭＳ Ｐゴシック"/>
                  </a:rPr>
                  <a:t>f</a:t>
                </a:r>
                <a:r>
                  <a:rPr lang="en-US" altLang="ja-JP" sz="2400" baseline="-25000" dirty="0" err="1">
                    <a:solidFill>
                      <a:srgbClr val="4F81BD"/>
                    </a:solidFill>
                    <a:latin typeface="Calibri"/>
                    <a:ea typeface="ＭＳ Ｐゴシック"/>
                  </a:rPr>
                  <a:t>detector</a:t>
                </a:r>
                <a:endParaRPr lang="ja-JP" altLang="en-US" sz="2400" baseline="-25000" dirty="0">
                  <a:solidFill>
                    <a:srgbClr val="4F81BD"/>
                  </a:solidFill>
                  <a:latin typeface="Calibri"/>
                  <a:ea typeface="ＭＳ Ｐゴシック"/>
                </a:endParaRPr>
              </a:p>
            </p:txBody>
          </p:sp>
        </p:grpSp>
        <p:sp>
          <p:nvSpPr>
            <p:cNvPr id="92" name="テキスト ボックス 91"/>
            <p:cNvSpPr txBox="1"/>
            <p:nvPr/>
          </p:nvSpPr>
          <p:spPr>
            <a:xfrm>
              <a:off x="7352151" y="3049280"/>
              <a:ext cx="1482197" cy="646331"/>
            </a:xfrm>
            <a:prstGeom prst="rect">
              <a:avLst/>
            </a:prstGeom>
            <a:noFill/>
          </p:spPr>
          <p:txBody>
            <a:bodyPr wrap="none" rtlCol="0">
              <a:spAutoFit/>
            </a:bodyPr>
            <a:lstStyle/>
            <a:p>
              <a:r>
                <a:rPr lang="ja-JP" altLang="en-US" dirty="0">
                  <a:solidFill>
                    <a:prstClr val="black"/>
                  </a:solidFill>
                  <a:latin typeface="Calibri"/>
                  <a:ea typeface="ＭＳ Ｐゴシック"/>
                </a:rPr>
                <a:t>フィードライン</a:t>
              </a:r>
              <a:endParaRPr lang="en-US" altLang="ja-JP" dirty="0">
                <a:solidFill>
                  <a:prstClr val="black"/>
                </a:solidFill>
                <a:latin typeface="Calibri"/>
                <a:ea typeface="ＭＳ Ｐゴシック"/>
              </a:endParaRPr>
            </a:p>
            <a:p>
              <a:r>
                <a:rPr lang="ja-JP" altLang="en-US" dirty="0">
                  <a:solidFill>
                    <a:prstClr val="black"/>
                  </a:solidFill>
                  <a:latin typeface="Calibri"/>
                  <a:ea typeface="ＭＳ Ｐゴシック"/>
                </a:rPr>
                <a:t>透過率</a:t>
              </a:r>
              <a:r>
                <a:rPr lang="en-US" altLang="ja-JP" dirty="0">
                  <a:solidFill>
                    <a:prstClr val="black"/>
                  </a:solidFill>
                  <a:latin typeface="Calibri"/>
                  <a:ea typeface="ＭＳ Ｐゴシック"/>
                </a:rPr>
                <a:t> (S</a:t>
              </a:r>
              <a:r>
                <a:rPr lang="en-US" altLang="ja-JP" baseline="-25000" dirty="0">
                  <a:solidFill>
                    <a:prstClr val="black"/>
                  </a:solidFill>
                  <a:latin typeface="Calibri"/>
                  <a:ea typeface="ＭＳ Ｐゴシック"/>
                </a:rPr>
                <a:t>21</a:t>
              </a:r>
              <a:r>
                <a:rPr lang="en-US" altLang="ja-JP" dirty="0">
                  <a:solidFill>
                    <a:prstClr val="black"/>
                  </a:solidFill>
                  <a:latin typeface="Calibri"/>
                  <a:ea typeface="ＭＳ Ｐゴシック"/>
                </a:rPr>
                <a:t>)</a:t>
              </a:r>
              <a:endParaRPr lang="ja-JP" altLang="en-US" dirty="0">
                <a:solidFill>
                  <a:prstClr val="black"/>
                </a:solidFill>
                <a:latin typeface="Calibri"/>
                <a:ea typeface="ＭＳ Ｐゴシック"/>
              </a:endParaRPr>
            </a:p>
          </p:txBody>
        </p:sp>
      </p:grpSp>
      <p:pic>
        <p:nvPicPr>
          <p:cNvPr id="86" name="図 8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8401" y="1811508"/>
            <a:ext cx="4455042" cy="3978103"/>
          </a:xfrm>
          <a:prstGeom prst="rect">
            <a:avLst/>
          </a:prstGeom>
        </p:spPr>
      </p:pic>
      <p:sp>
        <p:nvSpPr>
          <p:cNvPr id="56" name="正方形/長方形 55"/>
          <p:cNvSpPr/>
          <p:nvPr/>
        </p:nvSpPr>
        <p:spPr>
          <a:xfrm>
            <a:off x="2899340" y="3578891"/>
            <a:ext cx="1474254" cy="1966811"/>
          </a:xfrm>
          <a:prstGeom prst="rect">
            <a:avLst/>
          </a:prstGeom>
          <a:noFill/>
          <a:ln w="38100" cmpd="sng">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57" name="正方形/長方形 56"/>
          <p:cNvSpPr/>
          <p:nvPr/>
        </p:nvSpPr>
        <p:spPr>
          <a:xfrm>
            <a:off x="2725917" y="5544751"/>
            <a:ext cx="4425057" cy="181642"/>
          </a:xfrm>
          <a:prstGeom prst="rect">
            <a:avLst/>
          </a:prstGeom>
          <a:noFill/>
          <a:ln w="3810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sp>
        <p:nvSpPr>
          <p:cNvPr id="54" name="テキスト ボックス 53"/>
          <p:cNvSpPr txBox="1"/>
          <p:nvPr/>
        </p:nvSpPr>
        <p:spPr>
          <a:xfrm>
            <a:off x="3991771" y="3725017"/>
            <a:ext cx="2792435" cy="369332"/>
          </a:xfrm>
          <a:prstGeom prst="rect">
            <a:avLst/>
          </a:prstGeom>
          <a:solidFill>
            <a:srgbClr val="00FF00"/>
          </a:solidFill>
          <a:ln w="28575">
            <a:noFill/>
          </a:ln>
        </p:spPr>
        <p:txBody>
          <a:bodyPr wrap="square" rtlCol="0">
            <a:spAutoFit/>
          </a:bodyPr>
          <a:lstStyle/>
          <a:p>
            <a:r>
              <a:rPr lang="ja-JP" altLang="en-US" dirty="0">
                <a:solidFill>
                  <a:prstClr val="black"/>
                </a:solidFill>
                <a:latin typeface="Calibri"/>
                <a:ea typeface="ＭＳ Ｐゴシック"/>
              </a:rPr>
              <a:t>超伝導共振器</a:t>
            </a:r>
            <a:endParaRPr lang="en-US" altLang="ja-JP" dirty="0">
              <a:solidFill>
                <a:prstClr val="black"/>
              </a:solidFill>
              <a:latin typeface="Calibri"/>
              <a:ea typeface="ＭＳ Ｐゴシック"/>
            </a:endParaRPr>
          </a:p>
        </p:txBody>
      </p:sp>
      <p:sp>
        <p:nvSpPr>
          <p:cNvPr id="35" name="テキスト ボックス 34"/>
          <p:cNvSpPr txBox="1"/>
          <p:nvPr/>
        </p:nvSpPr>
        <p:spPr>
          <a:xfrm>
            <a:off x="4513958" y="5732351"/>
            <a:ext cx="1482197" cy="369332"/>
          </a:xfrm>
          <a:prstGeom prst="rect">
            <a:avLst/>
          </a:prstGeom>
          <a:solidFill>
            <a:srgbClr val="FF0000"/>
          </a:solidFill>
          <a:ln w="28575">
            <a:noFill/>
          </a:ln>
        </p:spPr>
        <p:txBody>
          <a:bodyPr wrap="none" rtlCol="0">
            <a:spAutoFit/>
          </a:bodyPr>
          <a:lstStyle/>
          <a:p>
            <a:r>
              <a:rPr lang="ja-JP" altLang="en-US" dirty="0">
                <a:solidFill>
                  <a:prstClr val="black"/>
                </a:solidFill>
                <a:latin typeface="Calibri"/>
                <a:ea typeface="ＭＳ Ｐゴシック"/>
              </a:rPr>
              <a:t>フィードライン</a:t>
            </a:r>
          </a:p>
        </p:txBody>
      </p:sp>
      <p:grpSp>
        <p:nvGrpSpPr>
          <p:cNvPr id="18" name="図形グループ 17"/>
          <p:cNvGrpSpPr/>
          <p:nvPr/>
        </p:nvGrpSpPr>
        <p:grpSpPr>
          <a:xfrm>
            <a:off x="136269" y="1056884"/>
            <a:ext cx="2345687" cy="5107077"/>
            <a:chOff x="136268" y="1056884"/>
            <a:chExt cx="2345687" cy="5107077"/>
          </a:xfrm>
        </p:grpSpPr>
        <p:grpSp>
          <p:nvGrpSpPr>
            <p:cNvPr id="14" name="図形グループ 13"/>
            <p:cNvGrpSpPr/>
            <p:nvPr/>
          </p:nvGrpSpPr>
          <p:grpSpPr>
            <a:xfrm>
              <a:off x="293056" y="1056884"/>
              <a:ext cx="2188899" cy="4692728"/>
              <a:chOff x="125596" y="1112712"/>
              <a:chExt cx="2188899" cy="4692728"/>
            </a:xfrm>
          </p:grpSpPr>
          <p:grpSp>
            <p:nvGrpSpPr>
              <p:cNvPr id="38" name="グループ化 36"/>
              <p:cNvGrpSpPr/>
              <p:nvPr/>
            </p:nvGrpSpPr>
            <p:grpSpPr>
              <a:xfrm>
                <a:off x="136109" y="2295992"/>
                <a:ext cx="2178386" cy="3509448"/>
                <a:chOff x="347460" y="316787"/>
                <a:chExt cx="2820892" cy="5648940"/>
              </a:xfrm>
              <a:solidFill>
                <a:schemeClr val="bg1"/>
              </a:solidFill>
            </p:grpSpPr>
            <p:grpSp>
              <p:nvGrpSpPr>
                <p:cNvPr id="39" name="グループ化 26"/>
                <p:cNvGrpSpPr/>
                <p:nvPr/>
              </p:nvGrpSpPr>
              <p:grpSpPr>
                <a:xfrm rot="10800000">
                  <a:off x="347460" y="2525457"/>
                  <a:ext cx="2388844" cy="3224247"/>
                  <a:chOff x="467544" y="1988838"/>
                  <a:chExt cx="2388844" cy="3224247"/>
                </a:xfrm>
                <a:grpFill/>
              </p:grpSpPr>
              <p:pic>
                <p:nvPicPr>
                  <p:cNvPr id="46" name="図 4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0800000">
                    <a:off x="467544" y="1988838"/>
                    <a:ext cx="2380956" cy="3199848"/>
                  </a:xfrm>
                  <a:prstGeom prst="rect">
                    <a:avLst/>
                  </a:prstGeom>
                  <a:grpFill/>
                </p:spPr>
              </p:pic>
              <p:sp>
                <p:nvSpPr>
                  <p:cNvPr id="47" name="正方形/長方形 46"/>
                  <p:cNvSpPr/>
                  <p:nvPr/>
                </p:nvSpPr>
                <p:spPr>
                  <a:xfrm>
                    <a:off x="2402269" y="3844934"/>
                    <a:ext cx="454119" cy="136815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52" name="フリーフォーム 51"/>
                  <p:cNvSpPr/>
                  <p:nvPr/>
                </p:nvSpPr>
                <p:spPr>
                  <a:xfrm>
                    <a:off x="2330450" y="3765550"/>
                    <a:ext cx="158750" cy="120650"/>
                  </a:xfrm>
                  <a:custGeom>
                    <a:avLst/>
                    <a:gdLst>
                      <a:gd name="connsiteX0" fmla="*/ 0 w 158750"/>
                      <a:gd name="connsiteY0" fmla="*/ 114300 h 120650"/>
                      <a:gd name="connsiteX1" fmla="*/ 0 w 158750"/>
                      <a:gd name="connsiteY1" fmla="*/ 114300 h 120650"/>
                      <a:gd name="connsiteX2" fmla="*/ 82550 w 158750"/>
                      <a:gd name="connsiteY2" fmla="*/ 0 h 120650"/>
                      <a:gd name="connsiteX3" fmla="*/ 158750 w 158750"/>
                      <a:gd name="connsiteY3" fmla="*/ 120650 h 120650"/>
                      <a:gd name="connsiteX4" fmla="*/ 0 w 158750"/>
                      <a:gd name="connsiteY4" fmla="*/ 114300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120650">
                        <a:moveTo>
                          <a:pt x="0" y="114300"/>
                        </a:moveTo>
                        <a:lnTo>
                          <a:pt x="0" y="114300"/>
                        </a:lnTo>
                        <a:lnTo>
                          <a:pt x="82550" y="0"/>
                        </a:lnTo>
                        <a:lnTo>
                          <a:pt x="158750" y="120650"/>
                        </a:lnTo>
                        <a:lnTo>
                          <a:pt x="0" y="11430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pic>
              <p:nvPicPr>
                <p:cNvPr id="40" name="図 39"/>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0800000">
                  <a:off x="432047" y="5237601"/>
                  <a:ext cx="2736305" cy="728126"/>
                </a:xfrm>
                <a:prstGeom prst="rect">
                  <a:avLst/>
                </a:prstGeom>
                <a:grpFill/>
              </p:spPr>
            </p:pic>
            <p:sp>
              <p:nvSpPr>
                <p:cNvPr id="41" name="正方形/長方形 40"/>
                <p:cNvSpPr/>
                <p:nvPr/>
              </p:nvSpPr>
              <p:spPr>
                <a:xfrm>
                  <a:off x="2411760" y="4509120"/>
                  <a:ext cx="648072" cy="79208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43" name="正方形/長方形 42"/>
                <p:cNvSpPr/>
                <p:nvPr/>
              </p:nvSpPr>
              <p:spPr>
                <a:xfrm>
                  <a:off x="366039" y="4700250"/>
                  <a:ext cx="381717" cy="79208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pic>
              <p:nvPicPr>
                <p:cNvPr id="45" name="図 4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10800000">
                  <a:off x="450911" y="316787"/>
                  <a:ext cx="2448273" cy="593380"/>
                </a:xfrm>
                <a:prstGeom prst="rect">
                  <a:avLst/>
                </a:prstGeom>
                <a:grpFill/>
              </p:spPr>
            </p:pic>
          </p:grpSp>
          <p:sp>
            <p:nvSpPr>
              <p:cNvPr id="36" name="テキスト ボックス 35"/>
              <p:cNvSpPr txBox="1"/>
              <p:nvPr/>
            </p:nvSpPr>
            <p:spPr>
              <a:xfrm flipH="1">
                <a:off x="188877" y="4421930"/>
                <a:ext cx="261515" cy="369332"/>
              </a:xfrm>
              <a:prstGeom prst="rect">
                <a:avLst/>
              </a:prstGeom>
              <a:solidFill>
                <a:schemeClr val="bg1"/>
              </a:solidFill>
            </p:spPr>
            <p:txBody>
              <a:bodyPr wrap="square" rtlCol="0">
                <a:spAutoFit/>
              </a:bodyPr>
              <a:lstStyle/>
              <a:p>
                <a:r>
                  <a:rPr lang="ja-JP" altLang="en-US" dirty="0">
                    <a:solidFill>
                      <a:prstClr val="black"/>
                    </a:solidFill>
                    <a:latin typeface="Calibri"/>
                    <a:ea typeface="ＭＳ Ｐゴシック"/>
                  </a:rPr>
                  <a:t>Ｌ</a:t>
                </a:r>
              </a:p>
            </p:txBody>
          </p:sp>
          <p:sp>
            <p:nvSpPr>
              <p:cNvPr id="23" name="テキスト ボックス 22"/>
              <p:cNvSpPr txBox="1"/>
              <p:nvPr/>
            </p:nvSpPr>
            <p:spPr>
              <a:xfrm>
                <a:off x="178366" y="1112712"/>
                <a:ext cx="1107996" cy="369332"/>
              </a:xfrm>
              <a:prstGeom prst="rect">
                <a:avLst/>
              </a:prstGeom>
              <a:solidFill>
                <a:srgbClr val="CCFFCC"/>
              </a:solidFill>
            </p:spPr>
            <p:txBody>
              <a:bodyPr wrap="none" rtlCol="0">
                <a:spAutoFit/>
              </a:bodyPr>
              <a:lstStyle/>
              <a:p>
                <a:r>
                  <a:rPr lang="ja-JP" altLang="en-US" dirty="0">
                    <a:solidFill>
                      <a:prstClr val="black"/>
                    </a:solidFill>
                    <a:latin typeface="Calibri"/>
                    <a:ea typeface="ＭＳ Ｐゴシック"/>
                  </a:rPr>
                  <a:t>等価回路</a:t>
                </a:r>
              </a:p>
            </p:txBody>
          </p:sp>
          <p:sp>
            <p:nvSpPr>
              <p:cNvPr id="49" name="正方形/長方形 48"/>
              <p:cNvSpPr/>
              <p:nvPr/>
            </p:nvSpPr>
            <p:spPr>
              <a:xfrm>
                <a:off x="192471" y="5563921"/>
                <a:ext cx="1865704" cy="238142"/>
              </a:xfrm>
              <a:prstGeom prst="rect">
                <a:avLst/>
              </a:prstGeom>
              <a:noFill/>
              <a:ln w="3810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pic>
            <p:nvPicPr>
              <p:cNvPr id="66" name="図 6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0800000">
                <a:off x="215991" y="2650205"/>
                <a:ext cx="1890637" cy="1074812"/>
              </a:xfrm>
              <a:prstGeom prst="rect">
                <a:avLst/>
              </a:prstGeom>
              <a:solidFill>
                <a:schemeClr val="bg1"/>
              </a:solidFill>
            </p:spPr>
          </p:pic>
          <p:sp>
            <p:nvSpPr>
              <p:cNvPr id="44" name="正方形/長方形 43"/>
              <p:cNvSpPr/>
              <p:nvPr/>
            </p:nvSpPr>
            <p:spPr>
              <a:xfrm>
                <a:off x="235764" y="2151691"/>
                <a:ext cx="1865704" cy="680729"/>
              </a:xfrm>
              <a:prstGeom prst="rect">
                <a:avLst/>
              </a:prstGeom>
              <a:noFill/>
              <a:ln w="38100" cmpd="sng">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sp>
            <p:nvSpPr>
              <p:cNvPr id="48" name="正方形/長方形 47"/>
              <p:cNvSpPr/>
              <p:nvPr/>
            </p:nvSpPr>
            <p:spPr>
              <a:xfrm>
                <a:off x="125596" y="3634717"/>
                <a:ext cx="1855257" cy="1714738"/>
              </a:xfrm>
              <a:prstGeom prst="rect">
                <a:avLst/>
              </a:prstGeom>
              <a:noFill/>
              <a:ln w="38100" cmpd="sng">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grpSp>
        <p:sp>
          <p:nvSpPr>
            <p:cNvPr id="17" name="テキスト ボックス 16"/>
            <p:cNvSpPr txBox="1"/>
            <p:nvPr/>
          </p:nvSpPr>
          <p:spPr>
            <a:xfrm>
              <a:off x="695761" y="5794629"/>
              <a:ext cx="1482197" cy="369332"/>
            </a:xfrm>
            <a:prstGeom prst="rect">
              <a:avLst/>
            </a:prstGeom>
            <a:solidFill>
              <a:srgbClr val="FF0000"/>
            </a:solidFill>
          </p:spPr>
          <p:txBody>
            <a:bodyPr wrap="none" rtlCol="0">
              <a:spAutoFit/>
            </a:bodyPr>
            <a:lstStyle/>
            <a:p>
              <a:r>
                <a:rPr lang="ja-JP" altLang="en-US" dirty="0">
                  <a:solidFill>
                    <a:prstClr val="black"/>
                  </a:solidFill>
                  <a:latin typeface="Calibri"/>
                  <a:ea typeface="ＭＳ Ｐゴシック"/>
                </a:rPr>
                <a:t>フィードライン</a:t>
              </a:r>
            </a:p>
          </p:txBody>
        </p:sp>
        <p:sp>
          <p:nvSpPr>
            <p:cNvPr id="69" name="テキスト ボックス 68"/>
            <p:cNvSpPr txBox="1"/>
            <p:nvPr/>
          </p:nvSpPr>
          <p:spPr>
            <a:xfrm>
              <a:off x="136268" y="3157406"/>
              <a:ext cx="877163" cy="369332"/>
            </a:xfrm>
            <a:prstGeom prst="rect">
              <a:avLst/>
            </a:prstGeom>
            <a:solidFill>
              <a:srgbClr val="00FF00"/>
            </a:solidFill>
          </p:spPr>
          <p:txBody>
            <a:bodyPr wrap="none" rtlCol="0">
              <a:spAutoFit/>
            </a:bodyPr>
            <a:lstStyle/>
            <a:p>
              <a:r>
                <a:rPr lang="ja-JP" altLang="en-US" dirty="0">
                  <a:solidFill>
                    <a:prstClr val="black"/>
                  </a:solidFill>
                  <a:latin typeface="Calibri"/>
                  <a:ea typeface="ＭＳ Ｐゴシック"/>
                </a:rPr>
                <a:t>共振器</a:t>
              </a:r>
            </a:p>
          </p:txBody>
        </p:sp>
        <p:sp>
          <p:nvSpPr>
            <p:cNvPr id="70" name="テキスト ボックス 69"/>
            <p:cNvSpPr txBox="1"/>
            <p:nvPr/>
          </p:nvSpPr>
          <p:spPr>
            <a:xfrm>
              <a:off x="1417601" y="1733965"/>
              <a:ext cx="1013318" cy="369332"/>
            </a:xfrm>
            <a:prstGeom prst="rect">
              <a:avLst/>
            </a:prstGeom>
            <a:solidFill>
              <a:srgbClr val="FF00FF"/>
            </a:solidFill>
          </p:spPr>
          <p:txBody>
            <a:bodyPr wrap="none" rtlCol="0">
              <a:spAutoFit/>
            </a:bodyPr>
            <a:lstStyle/>
            <a:p>
              <a:r>
                <a:rPr lang="ja-JP" altLang="en-US" dirty="0">
                  <a:solidFill>
                    <a:prstClr val="black"/>
                  </a:solidFill>
                  <a:latin typeface="Calibri"/>
                  <a:ea typeface="ＭＳ Ｐゴシック"/>
                </a:rPr>
                <a:t>アンテナ</a:t>
              </a:r>
            </a:p>
          </p:txBody>
        </p:sp>
      </p:grpSp>
      <p:grpSp>
        <p:nvGrpSpPr>
          <p:cNvPr id="80" name="グループ化 15"/>
          <p:cNvGrpSpPr/>
          <p:nvPr/>
        </p:nvGrpSpPr>
        <p:grpSpPr>
          <a:xfrm>
            <a:off x="53441" y="5401092"/>
            <a:ext cx="428628" cy="428628"/>
            <a:chOff x="4214810" y="3286124"/>
            <a:chExt cx="785818" cy="785818"/>
          </a:xfrm>
        </p:grpSpPr>
        <p:sp>
          <p:nvSpPr>
            <p:cNvPr id="81" name="円/楕円 80"/>
            <p:cNvSpPr/>
            <p:nvPr/>
          </p:nvSpPr>
          <p:spPr>
            <a:xfrm>
              <a:off x="4214810" y="3286124"/>
              <a:ext cx="785818" cy="785818"/>
            </a:xfrm>
            <a:prstGeom prst="ellipse">
              <a:avLst/>
            </a:prstGeom>
            <a:solidFill>
              <a:srgbClr val="00FFFF"/>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82" name="フリーフォーム 81"/>
            <p:cNvSpPr/>
            <p:nvPr/>
          </p:nvSpPr>
          <p:spPr>
            <a:xfrm>
              <a:off x="4229100" y="3438525"/>
              <a:ext cx="742950" cy="450850"/>
            </a:xfrm>
            <a:custGeom>
              <a:avLst/>
              <a:gdLst>
                <a:gd name="connsiteX0" fmla="*/ 0 w 742950"/>
                <a:gd name="connsiteY0" fmla="*/ 238125 h 450850"/>
                <a:gd name="connsiteX1" fmla="*/ 190500 w 742950"/>
                <a:gd name="connsiteY1" fmla="*/ 28575 h 450850"/>
                <a:gd name="connsiteX2" fmla="*/ 533400 w 742950"/>
                <a:gd name="connsiteY2" fmla="*/ 409575 h 450850"/>
                <a:gd name="connsiteX3" fmla="*/ 742950 w 742950"/>
                <a:gd name="connsiteY3" fmla="*/ 276225 h 450850"/>
              </a:gdLst>
              <a:ahLst/>
              <a:cxnLst>
                <a:cxn ang="0">
                  <a:pos x="connsiteX0" y="connsiteY0"/>
                </a:cxn>
                <a:cxn ang="0">
                  <a:pos x="connsiteX1" y="connsiteY1"/>
                </a:cxn>
                <a:cxn ang="0">
                  <a:pos x="connsiteX2" y="connsiteY2"/>
                </a:cxn>
                <a:cxn ang="0">
                  <a:pos x="connsiteX3" y="connsiteY3"/>
                </a:cxn>
              </a:cxnLst>
              <a:rect l="l" t="t" r="r" b="b"/>
              <a:pathLst>
                <a:path w="742950" h="450850">
                  <a:moveTo>
                    <a:pt x="0" y="238125"/>
                  </a:moveTo>
                  <a:cubicBezTo>
                    <a:pt x="50800" y="119062"/>
                    <a:pt x="101600" y="0"/>
                    <a:pt x="190500" y="28575"/>
                  </a:cubicBezTo>
                  <a:cubicBezTo>
                    <a:pt x="279400" y="57150"/>
                    <a:pt x="441325" y="368300"/>
                    <a:pt x="533400" y="409575"/>
                  </a:cubicBezTo>
                  <a:cubicBezTo>
                    <a:pt x="625475" y="450850"/>
                    <a:pt x="684212" y="363537"/>
                    <a:pt x="742950" y="27622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Calibri"/>
                <a:ea typeface="ＭＳ Ｐゴシック"/>
              </a:endParaRPr>
            </a:p>
          </p:txBody>
        </p:sp>
      </p:grpSp>
      <p:sp>
        <p:nvSpPr>
          <p:cNvPr id="5" name="テキスト ボックス 4"/>
          <p:cNvSpPr txBox="1"/>
          <p:nvPr/>
        </p:nvSpPr>
        <p:spPr>
          <a:xfrm>
            <a:off x="4242799" y="984736"/>
            <a:ext cx="1464463" cy="461665"/>
          </a:xfrm>
          <a:prstGeom prst="rect">
            <a:avLst/>
          </a:prstGeom>
          <a:solidFill>
            <a:srgbClr val="FFFF00"/>
          </a:solidFill>
        </p:spPr>
        <p:txBody>
          <a:bodyPr wrap="none" rtlCol="0">
            <a:spAutoFit/>
          </a:bodyPr>
          <a:lstStyle/>
          <a:p>
            <a:r>
              <a:rPr lang="en-US" altLang="ja-JP" sz="2400" dirty="0">
                <a:solidFill>
                  <a:prstClr val="black"/>
                </a:solidFill>
                <a:latin typeface="Calibri"/>
                <a:ea typeface="ＭＳ Ｐゴシック"/>
              </a:rPr>
              <a:t>CMB </a:t>
            </a:r>
            <a:r>
              <a:rPr lang="ja-JP" altLang="en-US" sz="2400" dirty="0">
                <a:solidFill>
                  <a:prstClr val="black"/>
                </a:solidFill>
                <a:latin typeface="Calibri"/>
                <a:ea typeface="ＭＳ Ｐゴシック"/>
              </a:rPr>
              <a:t>光子</a:t>
            </a:r>
          </a:p>
        </p:txBody>
      </p:sp>
      <p:grpSp>
        <p:nvGrpSpPr>
          <p:cNvPr id="53" name="図形グループ 52"/>
          <p:cNvGrpSpPr/>
          <p:nvPr/>
        </p:nvGrpSpPr>
        <p:grpSpPr>
          <a:xfrm>
            <a:off x="4544942" y="4167879"/>
            <a:ext cx="2756320" cy="1210412"/>
            <a:chOff x="-2969846" y="3848999"/>
            <a:chExt cx="2756320" cy="1210412"/>
          </a:xfrm>
        </p:grpSpPr>
        <p:sp>
          <p:nvSpPr>
            <p:cNvPr id="58" name="正方形/長方形 57"/>
            <p:cNvSpPr/>
            <p:nvPr/>
          </p:nvSpPr>
          <p:spPr>
            <a:xfrm>
              <a:off x="-2969846" y="3848999"/>
              <a:ext cx="2520461" cy="1210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59" name="円/楕円 58"/>
            <p:cNvSpPr/>
            <p:nvPr/>
          </p:nvSpPr>
          <p:spPr bwMode="auto">
            <a:xfrm>
              <a:off x="-1369630" y="4621733"/>
              <a:ext cx="533770" cy="239233"/>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latin typeface="Calibri"/>
                <a:ea typeface="ＭＳ Ｐゴシック"/>
              </a:endParaRPr>
            </a:p>
          </p:txBody>
        </p:sp>
        <p:sp>
          <p:nvSpPr>
            <p:cNvPr id="60" name="円/楕円 59"/>
            <p:cNvSpPr/>
            <p:nvPr/>
          </p:nvSpPr>
          <p:spPr bwMode="auto">
            <a:xfrm>
              <a:off x="-1246452" y="4669580"/>
              <a:ext cx="123178"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latin typeface="Calibri"/>
                <a:ea typeface="ＭＳ Ｐゴシック"/>
              </a:endParaRPr>
            </a:p>
          </p:txBody>
        </p:sp>
        <p:sp>
          <p:nvSpPr>
            <p:cNvPr id="61" name="円/楕円 60"/>
            <p:cNvSpPr/>
            <p:nvPr/>
          </p:nvSpPr>
          <p:spPr bwMode="auto">
            <a:xfrm>
              <a:off x="-1082216" y="4669580"/>
              <a:ext cx="123178"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latin typeface="Calibri"/>
                <a:ea typeface="ＭＳ Ｐゴシック"/>
              </a:endParaRPr>
            </a:p>
          </p:txBody>
        </p:sp>
        <p:cxnSp>
          <p:nvCxnSpPr>
            <p:cNvPr id="62" name="曲線コネクタ 61"/>
            <p:cNvCxnSpPr>
              <a:stCxn id="63" idx="3"/>
              <a:endCxn id="59" idx="2"/>
            </p:cNvCxnSpPr>
            <p:nvPr/>
          </p:nvCxnSpPr>
          <p:spPr>
            <a:xfrm>
              <a:off x="-2326699" y="4523601"/>
              <a:ext cx="957069" cy="217749"/>
            </a:xfrm>
            <a:prstGeom prst="curvedConnector3">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2614383" y="4338935"/>
              <a:ext cx="287684" cy="369332"/>
            </a:xfrm>
            <a:prstGeom prst="rect">
              <a:avLst/>
            </a:prstGeom>
            <a:solidFill>
              <a:srgbClr val="FFFF00"/>
            </a:solidFill>
            <a:ln w="28575">
              <a:noFill/>
            </a:ln>
          </p:spPr>
          <p:txBody>
            <a:bodyPr wrap="none" rtlCol="0">
              <a:spAutoFit/>
            </a:bodyPr>
            <a:lstStyle/>
            <a:p>
              <a:r>
                <a:rPr lang="en-US" altLang="ja-JP" dirty="0" err="1">
                  <a:solidFill>
                    <a:prstClr val="black"/>
                  </a:solidFill>
                  <a:latin typeface="Calibri"/>
                  <a:ea typeface="ＭＳ Ｐゴシック"/>
                </a:rPr>
                <a:t>γ</a:t>
              </a:r>
              <a:endParaRPr lang="ja-JP" altLang="en-US" dirty="0">
                <a:solidFill>
                  <a:prstClr val="black"/>
                </a:solidFill>
                <a:latin typeface="Calibri"/>
                <a:ea typeface="ＭＳ Ｐゴシック"/>
              </a:endParaRPr>
            </a:p>
          </p:txBody>
        </p:sp>
        <p:cxnSp>
          <p:nvCxnSpPr>
            <p:cNvPr id="74" name="直線矢印コネクタ 73"/>
            <p:cNvCxnSpPr>
              <a:stCxn id="59" idx="0"/>
            </p:cNvCxnSpPr>
            <p:nvPr/>
          </p:nvCxnSpPr>
          <p:spPr>
            <a:xfrm flipH="1" flipV="1">
              <a:off x="-1447827" y="4346602"/>
              <a:ext cx="345082" cy="275131"/>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a:stCxn id="59" idx="0"/>
            </p:cNvCxnSpPr>
            <p:nvPr/>
          </p:nvCxnSpPr>
          <p:spPr>
            <a:xfrm flipV="1">
              <a:off x="-1102745" y="4346601"/>
              <a:ext cx="191887" cy="27513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76" name="円/楕円 75"/>
            <p:cNvSpPr/>
            <p:nvPr/>
          </p:nvSpPr>
          <p:spPr bwMode="auto">
            <a:xfrm>
              <a:off x="-894088" y="4179933"/>
              <a:ext cx="123178"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latin typeface="Calibri"/>
                <a:ea typeface="ＭＳ Ｐゴシック"/>
              </a:endParaRPr>
            </a:p>
          </p:txBody>
        </p:sp>
        <p:sp>
          <p:nvSpPr>
            <p:cNvPr id="77" name="円/楕円 76"/>
            <p:cNvSpPr/>
            <p:nvPr/>
          </p:nvSpPr>
          <p:spPr bwMode="auto">
            <a:xfrm>
              <a:off x="-1533104" y="4153459"/>
              <a:ext cx="123178"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latin typeface="Calibri"/>
                <a:ea typeface="ＭＳ Ｐゴシック"/>
              </a:endParaRPr>
            </a:p>
          </p:txBody>
        </p:sp>
        <p:sp>
          <p:nvSpPr>
            <p:cNvPr id="78" name="テキスト ボックス 77"/>
            <p:cNvSpPr txBox="1"/>
            <p:nvPr/>
          </p:nvSpPr>
          <p:spPr>
            <a:xfrm>
              <a:off x="-2148371" y="3848999"/>
              <a:ext cx="1934845" cy="369332"/>
            </a:xfrm>
            <a:prstGeom prst="rect">
              <a:avLst/>
            </a:prstGeom>
            <a:noFill/>
          </p:spPr>
          <p:txBody>
            <a:bodyPr wrap="none" rtlCol="0">
              <a:spAutoFit/>
            </a:bodyPr>
            <a:lstStyle/>
            <a:p>
              <a:r>
                <a:rPr lang="ja-JP" altLang="en-US" dirty="0">
                  <a:solidFill>
                    <a:prstClr val="black"/>
                  </a:solidFill>
                  <a:latin typeface="Calibri"/>
                  <a:ea typeface="ＭＳ Ｐゴシック"/>
                </a:rPr>
                <a:t>クーパー対を破壊</a:t>
              </a:r>
            </a:p>
          </p:txBody>
        </p:sp>
      </p:grpSp>
      <p:sp>
        <p:nvSpPr>
          <p:cNvPr id="79" name="稲妻 78"/>
          <p:cNvSpPr/>
          <p:nvPr/>
        </p:nvSpPr>
        <p:spPr>
          <a:xfrm>
            <a:off x="136459" y="934470"/>
            <a:ext cx="952462" cy="1537493"/>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8" name="テキスト ボックス 7"/>
          <p:cNvSpPr txBox="1"/>
          <p:nvPr/>
        </p:nvSpPr>
        <p:spPr>
          <a:xfrm>
            <a:off x="774074" y="4580767"/>
            <a:ext cx="885980" cy="584776"/>
          </a:xfrm>
          <a:prstGeom prst="rect">
            <a:avLst/>
          </a:prstGeom>
          <a:noFill/>
        </p:spPr>
        <p:txBody>
          <a:bodyPr wrap="none" rtlCol="0">
            <a:spAutoFit/>
          </a:bodyPr>
          <a:lstStyle/>
          <a:p>
            <a:r>
              <a:rPr lang="en-US" altLang="ja-JP" sz="3200" dirty="0">
                <a:solidFill>
                  <a:srgbClr val="FF6600"/>
                </a:solidFill>
                <a:latin typeface="Calibri"/>
                <a:ea typeface="ＭＳ Ｐゴシック"/>
              </a:rPr>
              <a:t>+ ΔL</a:t>
            </a:r>
            <a:endParaRPr lang="ja-JP" altLang="en-US" sz="3200" dirty="0">
              <a:solidFill>
                <a:srgbClr val="FF6600"/>
              </a:solidFill>
              <a:latin typeface="Calibri"/>
              <a:ea typeface="ＭＳ Ｐゴシック"/>
            </a:endParaRPr>
          </a:p>
        </p:txBody>
      </p:sp>
      <p:sp>
        <p:nvSpPr>
          <p:cNvPr id="84" name="テキスト ボックス 83"/>
          <p:cNvSpPr txBox="1"/>
          <p:nvPr/>
        </p:nvSpPr>
        <p:spPr>
          <a:xfrm>
            <a:off x="3182836" y="4532785"/>
            <a:ext cx="885980" cy="584776"/>
          </a:xfrm>
          <a:prstGeom prst="rect">
            <a:avLst/>
          </a:prstGeom>
          <a:noFill/>
        </p:spPr>
        <p:txBody>
          <a:bodyPr wrap="none" rtlCol="0">
            <a:spAutoFit/>
          </a:bodyPr>
          <a:lstStyle/>
          <a:p>
            <a:r>
              <a:rPr lang="en-US" altLang="ja-JP" sz="3200" dirty="0">
                <a:solidFill>
                  <a:srgbClr val="FF6600"/>
                </a:solidFill>
                <a:latin typeface="Calibri"/>
                <a:ea typeface="ＭＳ Ｐゴシック"/>
              </a:rPr>
              <a:t>+ ΔL</a:t>
            </a:r>
            <a:endParaRPr lang="ja-JP" altLang="en-US" sz="3200" dirty="0">
              <a:solidFill>
                <a:srgbClr val="FF6600"/>
              </a:solidFill>
              <a:latin typeface="Calibri"/>
              <a:ea typeface="ＭＳ Ｐゴシック"/>
            </a:endParaRPr>
          </a:p>
        </p:txBody>
      </p:sp>
      <p:sp>
        <p:nvSpPr>
          <p:cNvPr id="9" name="テキスト ボックス 8"/>
          <p:cNvSpPr txBox="1"/>
          <p:nvPr/>
        </p:nvSpPr>
        <p:spPr>
          <a:xfrm>
            <a:off x="6263713" y="1884436"/>
            <a:ext cx="2793052" cy="1015663"/>
          </a:xfrm>
          <a:prstGeom prst="rect">
            <a:avLst/>
          </a:prstGeom>
          <a:solidFill>
            <a:schemeClr val="accent6"/>
          </a:solidFill>
        </p:spPr>
        <p:txBody>
          <a:bodyPr wrap="none" rtlCol="0">
            <a:spAutoFit/>
          </a:bodyPr>
          <a:lstStyle/>
          <a:p>
            <a:r>
              <a:rPr lang="ja-JP" altLang="en-US" sz="2000" dirty="0">
                <a:solidFill>
                  <a:prstClr val="black"/>
                </a:solidFill>
                <a:latin typeface="Calibri"/>
                <a:ea typeface="ＭＳ Ｐゴシック"/>
              </a:rPr>
              <a:t>光子がアンテナに入ると</a:t>
            </a:r>
            <a:endParaRPr lang="en-US" altLang="ja-JP" sz="2000" dirty="0">
              <a:solidFill>
                <a:prstClr val="black"/>
              </a:solidFill>
              <a:latin typeface="Calibri"/>
              <a:ea typeface="ＭＳ Ｐゴシック"/>
            </a:endParaRPr>
          </a:p>
          <a:p>
            <a:r>
              <a:rPr lang="ja-JP" altLang="en-US" sz="2000" dirty="0">
                <a:solidFill>
                  <a:prstClr val="black"/>
                </a:solidFill>
                <a:latin typeface="Calibri"/>
                <a:ea typeface="ＭＳ Ｐゴシック"/>
              </a:rPr>
              <a:t>共振ピークが変形。</a:t>
            </a:r>
            <a:endParaRPr lang="en-US" altLang="ja-JP" sz="2000" dirty="0">
              <a:solidFill>
                <a:prstClr val="black"/>
              </a:solidFill>
              <a:latin typeface="Calibri"/>
              <a:ea typeface="ＭＳ Ｐゴシック"/>
            </a:endParaRPr>
          </a:p>
          <a:p>
            <a:r>
              <a:rPr lang="ja-JP" altLang="en-US" sz="2000" dirty="0">
                <a:solidFill>
                  <a:prstClr val="black"/>
                </a:solidFill>
                <a:latin typeface="Calibri"/>
                <a:ea typeface="ＭＳ Ｐゴシック"/>
              </a:rPr>
              <a:t>位相変化</a:t>
            </a:r>
            <a:r>
              <a:rPr lang="en-US" altLang="ja-JP" sz="2000" dirty="0">
                <a:solidFill>
                  <a:prstClr val="black"/>
                </a:solidFill>
                <a:latin typeface="Calibri"/>
                <a:ea typeface="ＭＳ Ｐゴシック"/>
              </a:rPr>
              <a:t> or </a:t>
            </a:r>
            <a:r>
              <a:rPr lang="en-US" altLang="ja-JP" sz="2000" dirty="0" err="1">
                <a:solidFill>
                  <a:prstClr val="black"/>
                </a:solidFill>
                <a:latin typeface="Calibri"/>
                <a:ea typeface="ＭＳ Ｐゴシック"/>
              </a:rPr>
              <a:t>Δf</a:t>
            </a:r>
            <a:r>
              <a:rPr lang="en-US" altLang="ja-JP" sz="2000" dirty="0">
                <a:solidFill>
                  <a:prstClr val="black"/>
                </a:solidFill>
                <a:latin typeface="Calibri"/>
                <a:ea typeface="ＭＳ Ｐゴシック"/>
              </a:rPr>
              <a:t> </a:t>
            </a:r>
            <a:r>
              <a:rPr lang="ja-JP" altLang="en-US" sz="2000" dirty="0">
                <a:solidFill>
                  <a:prstClr val="black"/>
                </a:solidFill>
                <a:latin typeface="Calibri"/>
                <a:ea typeface="ＭＳ Ｐゴシック"/>
              </a:rPr>
              <a:t>で読める</a:t>
            </a:r>
            <a:endParaRPr lang="en-US" altLang="ja-JP" sz="2000" dirty="0">
              <a:solidFill>
                <a:prstClr val="black"/>
              </a:solidFill>
              <a:latin typeface="Calibri"/>
              <a:ea typeface="ＭＳ Ｐゴシック"/>
            </a:endParaRPr>
          </a:p>
        </p:txBody>
      </p:sp>
      <p:sp>
        <p:nvSpPr>
          <p:cNvPr id="87" name="正方形/長方形 86"/>
          <p:cNvSpPr/>
          <p:nvPr/>
        </p:nvSpPr>
        <p:spPr>
          <a:xfrm>
            <a:off x="4068817" y="2063154"/>
            <a:ext cx="1292772" cy="1019444"/>
          </a:xfrm>
          <a:prstGeom prst="rect">
            <a:avLst/>
          </a:prstGeom>
          <a:noFill/>
          <a:ln w="38100" cmpd="sng">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sp>
        <p:nvSpPr>
          <p:cNvPr id="88" name="テキスト ボックス 87"/>
          <p:cNvSpPr txBox="1"/>
          <p:nvPr/>
        </p:nvSpPr>
        <p:spPr>
          <a:xfrm>
            <a:off x="5044248" y="1834852"/>
            <a:ext cx="1013318" cy="369332"/>
          </a:xfrm>
          <a:prstGeom prst="rect">
            <a:avLst/>
          </a:prstGeom>
          <a:solidFill>
            <a:srgbClr val="FF00FF"/>
          </a:solidFill>
          <a:ln w="28575">
            <a:noFill/>
          </a:ln>
        </p:spPr>
        <p:txBody>
          <a:bodyPr wrap="none" rtlCol="0">
            <a:spAutoFit/>
          </a:bodyPr>
          <a:lstStyle/>
          <a:p>
            <a:r>
              <a:rPr lang="ja-JP" altLang="en-US" dirty="0">
                <a:solidFill>
                  <a:prstClr val="black"/>
                </a:solidFill>
                <a:latin typeface="Calibri"/>
                <a:ea typeface="ＭＳ Ｐゴシック"/>
              </a:rPr>
              <a:t>アンテナ</a:t>
            </a:r>
          </a:p>
        </p:txBody>
      </p:sp>
      <p:sp>
        <p:nvSpPr>
          <p:cNvPr id="4" name="稲妻 3"/>
          <p:cNvSpPr/>
          <p:nvPr/>
        </p:nvSpPr>
        <p:spPr>
          <a:xfrm>
            <a:off x="3708831" y="934470"/>
            <a:ext cx="952462" cy="1537493"/>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cxnSp>
        <p:nvCxnSpPr>
          <p:cNvPr id="89" name="直線コネクタ 88"/>
          <p:cNvCxnSpPr/>
          <p:nvPr/>
        </p:nvCxnSpPr>
        <p:spPr>
          <a:xfrm>
            <a:off x="2481956" y="895304"/>
            <a:ext cx="0" cy="564906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a:stCxn id="81" idx="6"/>
          </p:cNvCxnSpPr>
          <p:nvPr/>
        </p:nvCxnSpPr>
        <p:spPr>
          <a:xfrm>
            <a:off x="482070" y="5615406"/>
            <a:ext cx="7026147" cy="0"/>
          </a:xfrm>
          <a:prstGeom prst="straightConnector1">
            <a:avLst/>
          </a:prstGeom>
          <a:ln w="5715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125596" y="201826"/>
            <a:ext cx="8884842" cy="508918"/>
          </a:xfrm>
        </p:spPr>
        <p:txBody>
          <a:bodyPr>
            <a:noAutofit/>
          </a:bodyPr>
          <a:lstStyle/>
          <a:p>
            <a:r>
              <a:rPr kumimoji="1" lang="en-US" altLang="ja-JP" sz="4000" dirty="0" smtClean="0">
                <a:solidFill>
                  <a:schemeClr val="tx1"/>
                </a:solidFill>
              </a:rPr>
              <a:t>MKID</a:t>
            </a:r>
            <a:r>
              <a:rPr kumimoji="1" lang="en-US" altLang="ja-JP" sz="3200" dirty="0" smtClean="0">
                <a:solidFill>
                  <a:schemeClr val="tx1"/>
                </a:solidFill>
              </a:rPr>
              <a:t> (</a:t>
            </a:r>
            <a:r>
              <a:rPr kumimoji="1" lang="en-US" altLang="ja-JP" sz="3200" u="sng" dirty="0" smtClean="0">
                <a:solidFill>
                  <a:schemeClr val="tx1"/>
                </a:solidFill>
              </a:rPr>
              <a:t>M</a:t>
            </a:r>
            <a:r>
              <a:rPr kumimoji="1" lang="en-US" altLang="ja-JP" sz="3200" dirty="0" smtClean="0">
                <a:solidFill>
                  <a:schemeClr val="tx1"/>
                </a:solidFill>
              </a:rPr>
              <a:t>icrowave </a:t>
            </a:r>
            <a:r>
              <a:rPr kumimoji="1" lang="en-US" altLang="ja-JP" sz="3200" u="sng" dirty="0" smtClean="0">
                <a:solidFill>
                  <a:schemeClr val="tx1"/>
                </a:solidFill>
              </a:rPr>
              <a:t>K</a:t>
            </a:r>
            <a:r>
              <a:rPr kumimoji="1" lang="en-US" altLang="ja-JP" sz="3200" dirty="0" smtClean="0">
                <a:solidFill>
                  <a:schemeClr val="tx1"/>
                </a:solidFill>
              </a:rPr>
              <a:t>inetic </a:t>
            </a:r>
            <a:r>
              <a:rPr kumimoji="1" lang="en-US" altLang="ja-JP" sz="3200" u="sng" dirty="0" smtClean="0">
                <a:solidFill>
                  <a:schemeClr val="tx1"/>
                </a:solidFill>
              </a:rPr>
              <a:t>I</a:t>
            </a:r>
            <a:r>
              <a:rPr kumimoji="1" lang="en-US" altLang="ja-JP" sz="3200" dirty="0" smtClean="0">
                <a:solidFill>
                  <a:schemeClr val="tx1"/>
                </a:solidFill>
              </a:rPr>
              <a:t>nductance </a:t>
            </a:r>
            <a:r>
              <a:rPr kumimoji="1" lang="en-US" altLang="ja-JP" sz="3200" u="sng" dirty="0" smtClean="0">
                <a:solidFill>
                  <a:schemeClr val="tx1"/>
                </a:solidFill>
              </a:rPr>
              <a:t>D</a:t>
            </a:r>
            <a:r>
              <a:rPr kumimoji="1" lang="en-US" altLang="ja-JP" sz="3200" dirty="0" smtClean="0">
                <a:solidFill>
                  <a:schemeClr val="tx1"/>
                </a:solidFill>
              </a:rPr>
              <a:t>etector)</a:t>
            </a:r>
            <a:endParaRPr kumimoji="1" lang="ja-JP" altLang="en-US" sz="3200" dirty="0">
              <a:solidFill>
                <a:schemeClr val="tx1"/>
              </a:solidFill>
            </a:endParaRPr>
          </a:p>
        </p:txBody>
      </p:sp>
      <p:sp>
        <p:nvSpPr>
          <p:cNvPr id="6" name="日付プレースホルダー 5"/>
          <p:cNvSpPr>
            <a:spLocks noGrp="1"/>
          </p:cNvSpPr>
          <p:nvPr>
            <p:ph type="dt" sz="half" idx="10"/>
          </p:nvPr>
        </p:nvSpPr>
        <p:spPr/>
        <p:txBody>
          <a:bodyPr/>
          <a:lstStyle/>
          <a:p>
            <a:fld id="{2D407204-6B05-8F4A-9C18-DEF98DEC87FC}" type="datetime1">
              <a:rPr lang="ja-JP" altLang="en-US" smtClean="0">
                <a:solidFill>
                  <a:prstClr val="black">
                    <a:tint val="75000"/>
                  </a:prstClr>
                </a:solidFill>
                <a:latin typeface="Calibri"/>
                <a:ea typeface="ＭＳ Ｐゴシック"/>
              </a:rPr>
              <a:t>16/03/08</a:t>
            </a:fld>
            <a:endParaRPr lang="ja-JP" altLang="en-US">
              <a:solidFill>
                <a:prstClr val="black">
                  <a:tint val="75000"/>
                </a:prstClr>
              </a:solidFill>
              <a:latin typeface="Calibri"/>
              <a:ea typeface="ＭＳ Ｐゴシック"/>
            </a:endParaRPr>
          </a:p>
        </p:txBody>
      </p:sp>
      <p:sp>
        <p:nvSpPr>
          <p:cNvPr id="7" name="フッター プレースホルダー 6"/>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SCE</a:t>
            </a:r>
            <a:r>
              <a:rPr lang="ja-JP" altLang="en-US" smtClean="0">
                <a:solidFill>
                  <a:prstClr val="black">
                    <a:tint val="75000"/>
                  </a:prstClr>
                </a:solidFill>
                <a:latin typeface="Calibri"/>
                <a:ea typeface="ＭＳ Ｐゴシック"/>
              </a:rPr>
              <a:t>研究会＠東北大</a:t>
            </a:r>
            <a:endParaRPr lang="ja-JP" altLang="en-US">
              <a:solidFill>
                <a:prstClr val="black">
                  <a:tint val="75000"/>
                </a:prstClr>
              </a:solidFill>
              <a:latin typeface="Calibri"/>
              <a:ea typeface="ＭＳ Ｐゴシック"/>
            </a:endParaRPr>
          </a:p>
        </p:txBody>
      </p:sp>
      <p:sp>
        <p:nvSpPr>
          <p:cNvPr id="3" name="スライド番号プレースホルダー 2"/>
          <p:cNvSpPr>
            <a:spLocks noGrp="1"/>
          </p:cNvSpPr>
          <p:nvPr>
            <p:ph type="sldNum" sz="quarter" idx="12"/>
          </p:nvPr>
        </p:nvSpPr>
        <p:spPr/>
        <p:txBody>
          <a:bodyPr/>
          <a:lstStyle/>
          <a:p>
            <a:fld id="{730CCB3A-F29F-BC4C-BC49-971417E5EE3F}" type="slidenum">
              <a:rPr lang="ja-JP" altLang="en-US" smtClean="0">
                <a:solidFill>
                  <a:prstClr val="black">
                    <a:tint val="75000"/>
                  </a:prstClr>
                </a:solidFill>
                <a:latin typeface="Calibri"/>
                <a:ea typeface="ＭＳ Ｐゴシック"/>
              </a:rPr>
              <a:pPr/>
              <a:t>14</a:t>
            </a:fld>
            <a:endParaRPr lang="ja-JP" altLang="en-US">
              <a:solidFill>
                <a:prstClr val="black">
                  <a:tint val="75000"/>
                </a:prstClr>
              </a:solidFill>
              <a:latin typeface="Calibri"/>
              <a:ea typeface="ＭＳ Ｐゴシック"/>
            </a:endParaRPr>
          </a:p>
        </p:txBody>
      </p:sp>
      <p:sp>
        <p:nvSpPr>
          <p:cNvPr id="85" name="フリーフォーム 84"/>
          <p:cNvSpPr/>
          <p:nvPr/>
        </p:nvSpPr>
        <p:spPr>
          <a:xfrm>
            <a:off x="7408371" y="4120616"/>
            <a:ext cx="1578585" cy="1112849"/>
          </a:xfrm>
          <a:custGeom>
            <a:avLst/>
            <a:gdLst>
              <a:gd name="connsiteX0" fmla="*/ 0 w 2298700"/>
              <a:gd name="connsiteY0" fmla="*/ 16893 h 1807775"/>
              <a:gd name="connsiteX1" fmla="*/ 177800 w 2298700"/>
              <a:gd name="connsiteY1" fmla="*/ 258193 h 1807775"/>
              <a:gd name="connsiteX2" fmla="*/ 850900 w 2298700"/>
              <a:gd name="connsiteY2" fmla="*/ 1807593 h 1807775"/>
              <a:gd name="connsiteX3" fmla="*/ 1397000 w 2298700"/>
              <a:gd name="connsiteY3" fmla="*/ 359793 h 1807775"/>
              <a:gd name="connsiteX4" fmla="*/ 2298700 w 2298700"/>
              <a:gd name="connsiteY4" fmla="*/ 29593 h 1807775"/>
              <a:gd name="connsiteX5" fmla="*/ 2298700 w 2298700"/>
              <a:gd name="connsiteY5" fmla="*/ 29593 h 180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700" h="1807775">
                <a:moveTo>
                  <a:pt x="0" y="16893"/>
                </a:moveTo>
                <a:cubicBezTo>
                  <a:pt x="17991" y="-11682"/>
                  <a:pt x="35983" y="-40257"/>
                  <a:pt x="177800" y="258193"/>
                </a:cubicBezTo>
                <a:cubicBezTo>
                  <a:pt x="319617" y="556643"/>
                  <a:pt x="647700" y="1790660"/>
                  <a:pt x="850900" y="1807593"/>
                </a:cubicBezTo>
                <a:cubicBezTo>
                  <a:pt x="1054100" y="1824526"/>
                  <a:pt x="1155700" y="656126"/>
                  <a:pt x="1397000" y="359793"/>
                </a:cubicBezTo>
                <a:cubicBezTo>
                  <a:pt x="1638300" y="63460"/>
                  <a:pt x="2298700" y="29593"/>
                  <a:pt x="2298700" y="29593"/>
                </a:cubicBezTo>
                <a:lnTo>
                  <a:pt x="2298700" y="29593"/>
                </a:lnTo>
              </a:path>
            </a:pathLst>
          </a:custGeom>
          <a:noFill/>
          <a:ln w="57150" cmpd="sng">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67" name="テキスト ボックス 66"/>
          <p:cNvSpPr txBox="1"/>
          <p:nvPr/>
        </p:nvSpPr>
        <p:spPr>
          <a:xfrm>
            <a:off x="223321" y="6259812"/>
            <a:ext cx="9011451" cy="461665"/>
          </a:xfrm>
          <a:prstGeom prst="rect">
            <a:avLst/>
          </a:prstGeom>
          <a:solidFill>
            <a:srgbClr val="FFFFFF"/>
          </a:solidFill>
        </p:spPr>
        <p:txBody>
          <a:bodyPr wrap="none" rtlCol="0">
            <a:spAutoFit/>
          </a:bodyPr>
          <a:lstStyle/>
          <a:p>
            <a:r>
              <a:rPr kumimoji="1" lang="en-US" altLang="ja-JP" sz="2400" dirty="0" smtClean="0">
                <a:solidFill>
                  <a:srgbClr val="FF0000"/>
                </a:solidFill>
                <a:latin typeface="Arial"/>
                <a:cs typeface="Arial"/>
              </a:rPr>
              <a:t>Cooper-pair-breaking detector (Al: &gt; 80GHz, </a:t>
            </a:r>
            <a:r>
              <a:rPr kumimoji="1" lang="en-US" altLang="ja-JP" sz="2400" dirty="0" err="1" smtClean="0">
                <a:solidFill>
                  <a:srgbClr val="FF0000"/>
                </a:solidFill>
                <a:latin typeface="Arial"/>
                <a:cs typeface="Arial"/>
              </a:rPr>
              <a:t>TiN</a:t>
            </a:r>
            <a:r>
              <a:rPr kumimoji="1" lang="ja-JP" altLang="en-US" sz="2400" dirty="0" smtClean="0">
                <a:solidFill>
                  <a:srgbClr val="FF0000"/>
                </a:solidFill>
                <a:latin typeface="Arial"/>
                <a:cs typeface="Arial"/>
              </a:rPr>
              <a:t>：</a:t>
            </a:r>
            <a:r>
              <a:rPr kumimoji="1" lang="en-US" altLang="ja-JP" sz="2400" dirty="0" smtClean="0">
                <a:solidFill>
                  <a:srgbClr val="FF0000"/>
                </a:solidFill>
                <a:latin typeface="Arial"/>
                <a:cs typeface="Arial"/>
              </a:rPr>
              <a:t>&gt; 30-450 GHz</a:t>
            </a:r>
            <a:r>
              <a:rPr kumimoji="1" lang="ja-JP" altLang="en-US" sz="2400" dirty="0" smtClean="0">
                <a:solidFill>
                  <a:srgbClr val="FF0000"/>
                </a:solidFill>
                <a:latin typeface="Arial"/>
                <a:cs typeface="Arial"/>
              </a:rPr>
              <a:t>）</a:t>
            </a:r>
            <a:endParaRPr kumimoji="1" lang="ja-JP" altLang="en-US" sz="2400" dirty="0">
              <a:solidFill>
                <a:srgbClr val="FF0000"/>
              </a:solidFill>
              <a:latin typeface="Arial"/>
              <a:cs typeface="Arial"/>
            </a:endParaRPr>
          </a:p>
        </p:txBody>
      </p:sp>
    </p:spTree>
    <p:extLst>
      <p:ext uri="{BB962C8B-B14F-4D97-AF65-F5344CB8AC3E}">
        <p14:creationId xmlns:p14="http://schemas.microsoft.com/office/powerpoint/2010/main" val="40331478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wipe(up)">
                                      <p:cBhvr>
                                        <p:cTn id="13" dur="5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childTnLst>
                                </p:cTn>
                              </p:par>
                            </p:childTnLst>
                          </p:cTn>
                        </p:par>
                        <p:par>
                          <p:cTn id="18" fill="hold">
                            <p:stCondLst>
                              <p:cond delay="0"/>
                            </p:stCondLst>
                            <p:childTnLst>
                              <p:par>
                                <p:cTn id="19" presetID="22" presetClass="entr" presetSubtype="4" fill="hold" grpId="0"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ipe(down)">
                                      <p:cBhvr>
                                        <p:cTn id="21" dur="500"/>
                                        <p:tgtEl>
                                          <p:spTgt spid="8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dissolve">
                                      <p:cBhvr>
                                        <p:cTn id="29" dur="500"/>
                                        <p:tgtEl>
                                          <p:spTgt spid="85"/>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9" grpId="0" animBg="1"/>
      <p:bldP spid="8" grpId="0"/>
      <p:bldP spid="84" grpId="0"/>
      <p:bldP spid="9" grpId="0" animBg="1"/>
      <p:bldP spid="4" grpId="0" animBg="1"/>
      <p:bldP spid="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942"/>
            <a:ext cx="9144000" cy="1143000"/>
          </a:xfrm>
        </p:spPr>
        <p:txBody>
          <a:bodyPr>
            <a:noAutofit/>
          </a:bodyPr>
          <a:lstStyle/>
          <a:p>
            <a:r>
              <a:rPr lang="ja-JP" altLang="en-US" b="1" dirty="0" smtClean="0">
                <a:solidFill>
                  <a:srgbClr val="FFFFFF"/>
                </a:solidFill>
              </a:rPr>
              <a:t>ホーン結合</a:t>
            </a:r>
            <a:r>
              <a:rPr lang="en-US" altLang="ja-JP" b="1" dirty="0" smtClean="0">
                <a:solidFill>
                  <a:srgbClr val="FFFFFF"/>
                </a:solidFill>
              </a:rPr>
              <a:t>2</a:t>
            </a:r>
            <a:r>
              <a:rPr lang="ja-JP" altLang="en-US" b="1" dirty="0" smtClean="0">
                <a:solidFill>
                  <a:srgbClr val="FFFFFF"/>
                </a:solidFill>
              </a:rPr>
              <a:t>偏波</a:t>
            </a:r>
            <a:r>
              <a:rPr lang="en-US" altLang="ja-JP" b="1" dirty="0" smtClean="0">
                <a:solidFill>
                  <a:srgbClr val="FFFFFF"/>
                </a:solidFill>
              </a:rPr>
              <a:t>KID</a:t>
            </a:r>
            <a:br>
              <a:rPr lang="en-US" altLang="ja-JP" b="1" dirty="0" smtClean="0">
                <a:solidFill>
                  <a:srgbClr val="FFFFFF"/>
                </a:solidFill>
              </a:rPr>
            </a:br>
            <a:r>
              <a:rPr lang="ja-JP" altLang="en-US" b="1" dirty="0" smtClean="0">
                <a:solidFill>
                  <a:srgbClr val="FFFFFF"/>
                </a:solidFill>
              </a:rPr>
              <a:t>アレイの開発状況</a:t>
            </a:r>
            <a:endParaRPr kumimoji="1" lang="ja-JP" altLang="en-US" b="1" dirty="0">
              <a:solidFill>
                <a:srgbClr val="FFFFFF"/>
              </a:solidFill>
            </a:endParaRPr>
          </a:p>
        </p:txBody>
      </p:sp>
      <p:pic>
        <p:nvPicPr>
          <p:cNvPr id="5" name="図 4" descr="focalpla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82" y="1616439"/>
            <a:ext cx="3240514" cy="2875176"/>
          </a:xfrm>
          <a:prstGeom prst="rect">
            <a:avLst/>
          </a:prstGeom>
        </p:spPr>
      </p:pic>
      <p:grpSp>
        <p:nvGrpSpPr>
          <p:cNvPr id="6" name="図形グループ 5"/>
          <p:cNvGrpSpPr/>
          <p:nvPr/>
        </p:nvGrpSpPr>
        <p:grpSpPr>
          <a:xfrm>
            <a:off x="644826" y="1744465"/>
            <a:ext cx="2760460" cy="2497280"/>
            <a:chOff x="-2752733" y="1729849"/>
            <a:chExt cx="2760460" cy="2497280"/>
          </a:xfrm>
        </p:grpSpPr>
        <p:sp>
          <p:nvSpPr>
            <p:cNvPr id="13" name="テキスト ボックス 12"/>
            <p:cNvSpPr txBox="1"/>
            <p:nvPr/>
          </p:nvSpPr>
          <p:spPr>
            <a:xfrm>
              <a:off x="-690451" y="2627883"/>
              <a:ext cx="698178" cy="769441"/>
            </a:xfrm>
            <a:prstGeom prst="rect">
              <a:avLst/>
            </a:prstGeom>
            <a:noFill/>
          </p:spPr>
          <p:txBody>
            <a:bodyPr wrap="none" rtlCol="0">
              <a:spAutoFit/>
            </a:bodyPr>
            <a:lstStyle/>
            <a:p>
              <a:pPr algn="ctr" defTabSz="914400"/>
              <a:r>
                <a:rPr lang="en-US" altLang="ja-JP" sz="2400" b="1" dirty="0" smtClean="0">
                  <a:solidFill>
                    <a:srgbClr val="FFFF00"/>
                  </a:solidFill>
                  <a:latin typeface="Arial"/>
                  <a:ea typeface="ＭＳ Ｐゴシック"/>
                  <a:cs typeface="Arial"/>
                  <a:sym typeface="Wingdings"/>
                </a:rPr>
                <a:t>145</a:t>
              </a:r>
            </a:p>
            <a:p>
              <a:pPr algn="ctr" defTabSz="914400"/>
              <a:r>
                <a:rPr lang="en-US" altLang="ja-JP" sz="2000" b="1" dirty="0" smtClean="0">
                  <a:solidFill>
                    <a:srgbClr val="FFFF00"/>
                  </a:solidFill>
                  <a:latin typeface="Arial"/>
                  <a:ea typeface="ＭＳ Ｐゴシック"/>
                  <a:cs typeface="Arial"/>
                  <a:sym typeface="Wingdings"/>
                </a:rPr>
                <a:t>GHz</a:t>
              </a:r>
              <a:endParaRPr lang="ja-JP" altLang="en-US" sz="2000" b="1" dirty="0">
                <a:solidFill>
                  <a:srgbClr val="FFFF00"/>
                </a:solidFill>
                <a:latin typeface="Arial"/>
                <a:ea typeface="ＭＳ Ｐゴシック"/>
                <a:cs typeface="Arial"/>
              </a:endParaRPr>
            </a:p>
          </p:txBody>
        </p:sp>
        <p:sp>
          <p:nvSpPr>
            <p:cNvPr id="14" name="テキスト ボックス 13"/>
            <p:cNvSpPr txBox="1"/>
            <p:nvPr/>
          </p:nvSpPr>
          <p:spPr>
            <a:xfrm>
              <a:off x="-1169221" y="3457688"/>
              <a:ext cx="698178" cy="769441"/>
            </a:xfrm>
            <a:prstGeom prst="rect">
              <a:avLst/>
            </a:prstGeom>
            <a:noFill/>
          </p:spPr>
          <p:txBody>
            <a:bodyPr wrap="none" rtlCol="0">
              <a:spAutoFit/>
            </a:bodyPr>
            <a:lstStyle/>
            <a:p>
              <a:pPr algn="ctr" defTabSz="914400"/>
              <a:r>
                <a:rPr lang="en-US" altLang="ja-JP" sz="2400" b="1" dirty="0" smtClean="0">
                  <a:solidFill>
                    <a:srgbClr val="FFFF00"/>
                  </a:solidFill>
                  <a:latin typeface="Arial"/>
                  <a:ea typeface="ＭＳ Ｐゴシック"/>
                  <a:cs typeface="Arial"/>
                  <a:sym typeface="Wingdings"/>
                </a:rPr>
                <a:t>145</a:t>
              </a:r>
            </a:p>
            <a:p>
              <a:pPr algn="ctr" defTabSz="914400"/>
              <a:r>
                <a:rPr lang="en-US" altLang="ja-JP" sz="2000" b="1" dirty="0" smtClean="0">
                  <a:solidFill>
                    <a:srgbClr val="FFFF00"/>
                  </a:solidFill>
                  <a:latin typeface="Arial"/>
                  <a:ea typeface="ＭＳ Ｐゴシック"/>
                  <a:cs typeface="Arial"/>
                  <a:sym typeface="Wingdings"/>
                </a:rPr>
                <a:t>GHz</a:t>
              </a:r>
              <a:endParaRPr lang="ja-JP" altLang="en-US" sz="2000" b="1" dirty="0">
                <a:solidFill>
                  <a:srgbClr val="FFFF00"/>
                </a:solidFill>
                <a:latin typeface="Arial"/>
                <a:ea typeface="ＭＳ Ｐゴシック"/>
                <a:cs typeface="Arial"/>
              </a:endParaRPr>
            </a:p>
          </p:txBody>
        </p:sp>
        <p:sp>
          <p:nvSpPr>
            <p:cNvPr id="15" name="テキスト ボックス 14"/>
            <p:cNvSpPr txBox="1"/>
            <p:nvPr/>
          </p:nvSpPr>
          <p:spPr>
            <a:xfrm>
              <a:off x="-2218908" y="3450990"/>
              <a:ext cx="698178" cy="769441"/>
            </a:xfrm>
            <a:prstGeom prst="rect">
              <a:avLst/>
            </a:prstGeom>
            <a:noFill/>
          </p:spPr>
          <p:txBody>
            <a:bodyPr wrap="none" rtlCol="0">
              <a:spAutoFit/>
            </a:bodyPr>
            <a:lstStyle/>
            <a:p>
              <a:pPr algn="ctr" defTabSz="914400"/>
              <a:r>
                <a:rPr lang="en-US" altLang="ja-JP" sz="2400" b="1" dirty="0" smtClean="0">
                  <a:solidFill>
                    <a:srgbClr val="FFFF00"/>
                  </a:solidFill>
                  <a:latin typeface="Arial"/>
                  <a:ea typeface="ＭＳ Ｐゴシック"/>
                  <a:cs typeface="Arial"/>
                  <a:sym typeface="Wingdings"/>
                </a:rPr>
                <a:t>145</a:t>
              </a:r>
            </a:p>
            <a:p>
              <a:pPr algn="ctr" defTabSz="914400"/>
              <a:r>
                <a:rPr lang="en-US" altLang="ja-JP" sz="2000" b="1" dirty="0" smtClean="0">
                  <a:solidFill>
                    <a:srgbClr val="FFFF00"/>
                  </a:solidFill>
                  <a:latin typeface="Arial"/>
                  <a:ea typeface="ＭＳ Ｐゴシック"/>
                  <a:cs typeface="Arial"/>
                  <a:sym typeface="Wingdings"/>
                </a:rPr>
                <a:t>GHz</a:t>
              </a:r>
              <a:endParaRPr lang="ja-JP" altLang="en-US" sz="2000" b="1" dirty="0">
                <a:solidFill>
                  <a:srgbClr val="FFFF00"/>
                </a:solidFill>
                <a:latin typeface="Arial"/>
                <a:ea typeface="ＭＳ Ｐゴシック"/>
                <a:cs typeface="Arial"/>
              </a:endParaRPr>
            </a:p>
          </p:txBody>
        </p:sp>
        <p:sp>
          <p:nvSpPr>
            <p:cNvPr id="16" name="テキスト ボックス 15"/>
            <p:cNvSpPr txBox="1"/>
            <p:nvPr/>
          </p:nvSpPr>
          <p:spPr>
            <a:xfrm>
              <a:off x="-2752733" y="2592239"/>
              <a:ext cx="698178" cy="769441"/>
            </a:xfrm>
            <a:prstGeom prst="rect">
              <a:avLst/>
            </a:prstGeom>
            <a:noFill/>
          </p:spPr>
          <p:txBody>
            <a:bodyPr wrap="none" rtlCol="0">
              <a:spAutoFit/>
            </a:bodyPr>
            <a:lstStyle/>
            <a:p>
              <a:pPr algn="ctr" defTabSz="914400"/>
              <a:r>
                <a:rPr lang="en-US" altLang="ja-JP" sz="2400" b="1" dirty="0" smtClean="0">
                  <a:solidFill>
                    <a:srgbClr val="FFFF00"/>
                  </a:solidFill>
                  <a:latin typeface="Arial"/>
                  <a:ea typeface="ＭＳ Ｐゴシック"/>
                  <a:cs typeface="Arial"/>
                  <a:sym typeface="Wingdings"/>
                </a:rPr>
                <a:t>145</a:t>
              </a:r>
            </a:p>
            <a:p>
              <a:pPr algn="ctr" defTabSz="914400"/>
              <a:r>
                <a:rPr lang="en-US" altLang="ja-JP" sz="2000" b="1" dirty="0" smtClean="0">
                  <a:solidFill>
                    <a:srgbClr val="FFFF00"/>
                  </a:solidFill>
                  <a:latin typeface="Arial"/>
                  <a:ea typeface="ＭＳ Ｐゴシック"/>
                  <a:cs typeface="Arial"/>
                  <a:sym typeface="Wingdings"/>
                </a:rPr>
                <a:t>GHz</a:t>
              </a:r>
              <a:endParaRPr lang="ja-JP" altLang="en-US" sz="2000" b="1" dirty="0">
                <a:solidFill>
                  <a:srgbClr val="FFFF00"/>
                </a:solidFill>
                <a:latin typeface="Arial"/>
                <a:ea typeface="ＭＳ Ｐゴシック"/>
                <a:cs typeface="Arial"/>
              </a:endParaRPr>
            </a:p>
          </p:txBody>
        </p:sp>
        <p:sp>
          <p:nvSpPr>
            <p:cNvPr id="17" name="テキスト ボックス 16"/>
            <p:cNvSpPr txBox="1"/>
            <p:nvPr/>
          </p:nvSpPr>
          <p:spPr>
            <a:xfrm>
              <a:off x="-2236866" y="1729849"/>
              <a:ext cx="698178" cy="769441"/>
            </a:xfrm>
            <a:prstGeom prst="rect">
              <a:avLst/>
            </a:prstGeom>
            <a:noFill/>
          </p:spPr>
          <p:txBody>
            <a:bodyPr wrap="none" rtlCol="0">
              <a:spAutoFit/>
            </a:bodyPr>
            <a:lstStyle/>
            <a:p>
              <a:pPr algn="ctr" defTabSz="914400"/>
              <a:r>
                <a:rPr lang="en-US" altLang="ja-JP" sz="2400" b="1" dirty="0" smtClean="0">
                  <a:solidFill>
                    <a:srgbClr val="FFFF00"/>
                  </a:solidFill>
                  <a:latin typeface="Arial"/>
                  <a:ea typeface="ＭＳ Ｐゴシック"/>
                  <a:cs typeface="Arial"/>
                  <a:sym typeface="Wingdings"/>
                </a:rPr>
                <a:t>145</a:t>
              </a:r>
            </a:p>
            <a:p>
              <a:pPr algn="ctr" defTabSz="914400"/>
              <a:r>
                <a:rPr lang="en-US" altLang="ja-JP" sz="2000" b="1" dirty="0" smtClean="0">
                  <a:solidFill>
                    <a:srgbClr val="FFFF00"/>
                  </a:solidFill>
                  <a:latin typeface="Arial"/>
                  <a:ea typeface="ＭＳ Ｐゴシック"/>
                  <a:cs typeface="Arial"/>
                  <a:sym typeface="Wingdings"/>
                </a:rPr>
                <a:t>GHz</a:t>
              </a:r>
              <a:endParaRPr lang="ja-JP" altLang="en-US" sz="2000" b="1" dirty="0">
                <a:solidFill>
                  <a:srgbClr val="FFFF00"/>
                </a:solidFill>
                <a:latin typeface="Arial"/>
                <a:ea typeface="ＭＳ Ｐゴシック"/>
                <a:cs typeface="Arial"/>
              </a:endParaRPr>
            </a:p>
          </p:txBody>
        </p:sp>
        <p:sp>
          <p:nvSpPr>
            <p:cNvPr id="18" name="テキスト ボックス 17"/>
            <p:cNvSpPr txBox="1"/>
            <p:nvPr/>
          </p:nvSpPr>
          <p:spPr>
            <a:xfrm>
              <a:off x="-1196823" y="1744465"/>
              <a:ext cx="698178" cy="769441"/>
            </a:xfrm>
            <a:prstGeom prst="rect">
              <a:avLst/>
            </a:prstGeom>
            <a:noFill/>
          </p:spPr>
          <p:txBody>
            <a:bodyPr wrap="none" rtlCol="0">
              <a:spAutoFit/>
            </a:bodyPr>
            <a:lstStyle/>
            <a:p>
              <a:pPr algn="ctr" defTabSz="914400"/>
              <a:r>
                <a:rPr lang="en-US" altLang="ja-JP" sz="2400" b="1" dirty="0" smtClean="0">
                  <a:solidFill>
                    <a:srgbClr val="FFFF00"/>
                  </a:solidFill>
                  <a:latin typeface="Arial"/>
                  <a:ea typeface="ＭＳ Ｐゴシック"/>
                  <a:cs typeface="Arial"/>
                  <a:sym typeface="Wingdings"/>
                </a:rPr>
                <a:t>145</a:t>
              </a:r>
            </a:p>
            <a:p>
              <a:pPr algn="ctr" defTabSz="914400"/>
              <a:r>
                <a:rPr lang="en-US" altLang="ja-JP" sz="2000" b="1" dirty="0" smtClean="0">
                  <a:solidFill>
                    <a:srgbClr val="FFFF00"/>
                  </a:solidFill>
                  <a:latin typeface="Arial"/>
                  <a:ea typeface="ＭＳ Ｐゴシック"/>
                  <a:cs typeface="Arial"/>
                  <a:sym typeface="Wingdings"/>
                </a:rPr>
                <a:t>GHz</a:t>
              </a:r>
              <a:endParaRPr lang="ja-JP" altLang="en-US" sz="2000" b="1" dirty="0">
                <a:solidFill>
                  <a:srgbClr val="FFFF00"/>
                </a:solidFill>
                <a:latin typeface="Arial"/>
                <a:ea typeface="ＭＳ Ｐゴシック"/>
                <a:cs typeface="Arial"/>
              </a:endParaRPr>
            </a:p>
          </p:txBody>
        </p:sp>
        <p:sp>
          <p:nvSpPr>
            <p:cNvPr id="19" name="テキスト ボックス 18"/>
            <p:cNvSpPr txBox="1"/>
            <p:nvPr/>
          </p:nvSpPr>
          <p:spPr>
            <a:xfrm>
              <a:off x="-1716202" y="2583278"/>
              <a:ext cx="698178" cy="769441"/>
            </a:xfrm>
            <a:prstGeom prst="rect">
              <a:avLst/>
            </a:prstGeom>
            <a:noFill/>
          </p:spPr>
          <p:txBody>
            <a:bodyPr wrap="none" rtlCol="0">
              <a:spAutoFit/>
            </a:bodyPr>
            <a:lstStyle/>
            <a:p>
              <a:pPr algn="ctr" defTabSz="914400"/>
              <a:r>
                <a:rPr lang="en-US" altLang="ja-JP" sz="2400" b="1" dirty="0" smtClean="0">
                  <a:solidFill>
                    <a:srgbClr val="FFFF00"/>
                  </a:solidFill>
                  <a:latin typeface="Arial"/>
                  <a:ea typeface="ＭＳ Ｐゴシック"/>
                  <a:cs typeface="Arial"/>
                  <a:sym typeface="Wingdings"/>
                </a:rPr>
                <a:t>220</a:t>
              </a:r>
            </a:p>
            <a:p>
              <a:pPr algn="ctr" defTabSz="914400"/>
              <a:r>
                <a:rPr lang="en-US" altLang="ja-JP" sz="2000" b="1" dirty="0" smtClean="0">
                  <a:solidFill>
                    <a:srgbClr val="FFFF00"/>
                  </a:solidFill>
                  <a:latin typeface="Arial"/>
                  <a:ea typeface="ＭＳ Ｐゴシック"/>
                  <a:cs typeface="Arial"/>
                  <a:sym typeface="Wingdings"/>
                </a:rPr>
                <a:t>GHz</a:t>
              </a:r>
              <a:endParaRPr lang="ja-JP" altLang="en-US" sz="2000" b="1" dirty="0">
                <a:solidFill>
                  <a:srgbClr val="FFFF00"/>
                </a:solidFill>
                <a:latin typeface="Arial"/>
                <a:ea typeface="ＭＳ Ｐゴシック"/>
                <a:cs typeface="Arial"/>
              </a:endParaRPr>
            </a:p>
          </p:txBody>
        </p:sp>
      </p:grpSp>
      <p:sp>
        <p:nvSpPr>
          <p:cNvPr id="23" name="スライド番号プレースホルダー 22"/>
          <p:cNvSpPr>
            <a:spLocks noGrp="1"/>
          </p:cNvSpPr>
          <p:nvPr>
            <p:ph type="sldNum" sz="quarter" idx="12"/>
          </p:nvPr>
        </p:nvSpPr>
        <p:spPr>
          <a:xfrm>
            <a:off x="6515481" y="6356350"/>
            <a:ext cx="2133600" cy="365125"/>
          </a:xfrm>
        </p:spPr>
        <p:txBody>
          <a:bodyPr/>
          <a:lstStyle/>
          <a:p>
            <a:fld id="{CE1BC3D7-AD65-1A41-A425-59EA1C89460A}" type="slidenum">
              <a:rPr lang="ja-JP" altLang="en-US" smtClean="0">
                <a:solidFill>
                  <a:prstClr val="black">
                    <a:tint val="75000"/>
                  </a:prstClr>
                </a:solidFill>
                <a:latin typeface="Calibri"/>
                <a:ea typeface="ＭＳ Ｐゴシック"/>
              </a:rPr>
              <a:pPr/>
              <a:t>15</a:t>
            </a:fld>
            <a:endParaRPr lang="ja-JP" altLang="en-US">
              <a:solidFill>
                <a:prstClr val="black">
                  <a:tint val="75000"/>
                </a:prstClr>
              </a:solidFill>
              <a:latin typeface="Calibri"/>
              <a:ea typeface="ＭＳ Ｐゴシック"/>
            </a:endParaRPr>
          </a:p>
        </p:txBody>
      </p:sp>
      <p:pic>
        <p:nvPicPr>
          <p:cNvPr id="25" name="図 24" descr="スクリーンショット 2015-11-27 17.11.51.png"/>
          <p:cNvPicPr>
            <a:picLocks noChangeAspect="1"/>
          </p:cNvPicPr>
          <p:nvPr/>
        </p:nvPicPr>
        <p:blipFill rotWithShape="1">
          <a:blip r:embed="rId3">
            <a:extLst>
              <a:ext uri="{28A0092B-C50C-407E-A947-70E740481C1C}">
                <a14:useLocalDpi xmlns:a14="http://schemas.microsoft.com/office/drawing/2010/main" val="0"/>
              </a:ext>
            </a:extLst>
          </a:blip>
          <a:srcRect l="37400" t="8904" r="20785" b="20592"/>
          <a:stretch/>
        </p:blipFill>
        <p:spPr>
          <a:xfrm>
            <a:off x="4100392" y="1524182"/>
            <a:ext cx="4813258" cy="5333818"/>
          </a:xfrm>
          <a:prstGeom prst="rect">
            <a:avLst/>
          </a:prstGeom>
        </p:spPr>
      </p:pic>
      <p:grpSp>
        <p:nvGrpSpPr>
          <p:cNvPr id="35" name="図形グループ 34"/>
          <p:cNvGrpSpPr/>
          <p:nvPr/>
        </p:nvGrpSpPr>
        <p:grpSpPr>
          <a:xfrm>
            <a:off x="2596432" y="1487549"/>
            <a:ext cx="6115508" cy="5333818"/>
            <a:chOff x="2317510" y="1487549"/>
            <a:chExt cx="6115508" cy="5333818"/>
          </a:xfrm>
        </p:grpSpPr>
        <p:sp>
          <p:nvSpPr>
            <p:cNvPr id="8" name="六角形 7"/>
            <p:cNvSpPr/>
            <p:nvPr/>
          </p:nvSpPr>
          <p:spPr>
            <a:xfrm rot="5400000">
              <a:off x="2243860" y="2590201"/>
              <a:ext cx="1102685" cy="955386"/>
            </a:xfrm>
            <a:prstGeom prst="hexagon">
              <a:avLst>
                <a:gd name="adj" fmla="val 29717"/>
                <a:gd name="vf" fmla="val 115470"/>
              </a:avLst>
            </a:prstGeom>
            <a:noFill/>
            <a:ln w="76200" cmpd="sng">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sz="2000">
                <a:solidFill>
                  <a:srgbClr val="FFFF00"/>
                </a:solidFill>
                <a:latin typeface="Arial"/>
                <a:ea typeface="ＭＳ Ｐゴシック"/>
                <a:cs typeface="Arial"/>
              </a:endParaRPr>
            </a:p>
          </p:txBody>
        </p:sp>
        <p:sp>
          <p:nvSpPr>
            <p:cNvPr id="27" name="六角形 26"/>
            <p:cNvSpPr/>
            <p:nvPr/>
          </p:nvSpPr>
          <p:spPr>
            <a:xfrm rot="5400000">
              <a:off x="3512893" y="1901241"/>
              <a:ext cx="5333818" cy="4506433"/>
            </a:xfrm>
            <a:prstGeom prst="hexagon">
              <a:avLst>
                <a:gd name="adj" fmla="val 29717"/>
                <a:gd name="vf" fmla="val 115470"/>
              </a:avLst>
            </a:prstGeom>
            <a:noFill/>
            <a:ln w="76200" cmpd="sng">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sz="2000">
                <a:solidFill>
                  <a:srgbClr val="FFFF00"/>
                </a:solidFill>
                <a:latin typeface="Arial"/>
                <a:ea typeface="ＭＳ Ｐゴシック"/>
                <a:cs typeface="Arial"/>
              </a:endParaRPr>
            </a:p>
          </p:txBody>
        </p:sp>
        <p:cxnSp>
          <p:nvCxnSpPr>
            <p:cNvPr id="28" name="直線コネクタ 27"/>
            <p:cNvCxnSpPr/>
            <p:nvPr/>
          </p:nvCxnSpPr>
          <p:spPr>
            <a:xfrm flipH="1" flipV="1">
              <a:off x="3126364" y="3434794"/>
              <a:ext cx="800221" cy="614302"/>
            </a:xfrm>
            <a:prstGeom prst="line">
              <a:avLst/>
            </a:prstGeom>
            <a:ln w="57150" cmpd="sng">
              <a:solidFill>
                <a:srgbClr val="00FF00"/>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920165" y="4474284"/>
            <a:ext cx="3994091" cy="2290410"/>
            <a:chOff x="691535" y="4474284"/>
            <a:chExt cx="3994091" cy="2290410"/>
          </a:xfrm>
        </p:grpSpPr>
        <p:pic>
          <p:nvPicPr>
            <p:cNvPr id="24" name="図 23" descr="スクリーンショット 2015-11-27 17.11.33.png"/>
            <p:cNvPicPr>
              <a:picLocks noChangeAspect="1"/>
            </p:cNvPicPr>
            <p:nvPr/>
          </p:nvPicPr>
          <p:blipFill rotWithShape="1">
            <a:blip r:embed="rId4">
              <a:extLst>
                <a:ext uri="{28A0092B-C50C-407E-A947-70E740481C1C}">
                  <a14:useLocalDpi xmlns:a14="http://schemas.microsoft.com/office/drawing/2010/main" val="0"/>
                </a:ext>
              </a:extLst>
            </a:blip>
            <a:srcRect l="32407" t="33234" r="33515" b="14332"/>
            <a:stretch/>
          </p:blipFill>
          <p:spPr>
            <a:xfrm>
              <a:off x="691535" y="4577706"/>
              <a:ext cx="2162623" cy="2186988"/>
            </a:xfrm>
            <a:prstGeom prst="rect">
              <a:avLst/>
            </a:prstGeom>
            <a:ln w="57150" cmpd="sng">
              <a:solidFill>
                <a:srgbClr val="FF00FF"/>
              </a:solidFill>
            </a:ln>
          </p:spPr>
        </p:pic>
        <p:sp>
          <p:nvSpPr>
            <p:cNvPr id="20" name="正方形/長方形 19"/>
            <p:cNvSpPr/>
            <p:nvPr/>
          </p:nvSpPr>
          <p:spPr>
            <a:xfrm>
              <a:off x="4209345" y="4474284"/>
              <a:ext cx="476281" cy="397903"/>
            </a:xfrm>
            <a:prstGeom prst="rect">
              <a:avLst/>
            </a:prstGeom>
            <a:noFill/>
            <a:ln w="5715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cxnSp>
          <p:nvCxnSpPr>
            <p:cNvPr id="22" name="直線コネクタ 21"/>
            <p:cNvCxnSpPr>
              <a:stCxn id="20" idx="1"/>
              <a:endCxn id="24" idx="3"/>
            </p:cNvCxnSpPr>
            <p:nvPr/>
          </p:nvCxnSpPr>
          <p:spPr>
            <a:xfrm flipH="1">
              <a:off x="2854158" y="4673236"/>
              <a:ext cx="1355187" cy="997964"/>
            </a:xfrm>
            <a:prstGeom prst="line">
              <a:avLst/>
            </a:prstGeom>
            <a:ln w="57150" cmpd="sng">
              <a:solidFill>
                <a:srgbClr val="FF00FF"/>
              </a:solidFill>
            </a:ln>
            <a:effectLst/>
          </p:spPr>
          <p:style>
            <a:lnRef idx="2">
              <a:schemeClr val="accent1"/>
            </a:lnRef>
            <a:fillRef idx="0">
              <a:schemeClr val="accent1"/>
            </a:fillRef>
            <a:effectRef idx="1">
              <a:schemeClr val="accent1"/>
            </a:effectRef>
            <a:fontRef idx="minor">
              <a:schemeClr val="tx1"/>
            </a:fontRef>
          </p:style>
        </p:cxnSp>
      </p:grpSp>
      <p:sp>
        <p:nvSpPr>
          <p:cNvPr id="4" name="テキスト ボックス 3"/>
          <p:cNvSpPr txBox="1"/>
          <p:nvPr/>
        </p:nvSpPr>
        <p:spPr>
          <a:xfrm>
            <a:off x="4509869" y="1744465"/>
            <a:ext cx="2159566" cy="369332"/>
          </a:xfrm>
          <a:prstGeom prst="rect">
            <a:avLst/>
          </a:prstGeom>
          <a:solidFill>
            <a:srgbClr val="00FF00"/>
          </a:solidFill>
        </p:spPr>
        <p:txBody>
          <a:bodyPr wrap="none" rtlCol="0">
            <a:spAutoFit/>
          </a:bodyPr>
          <a:lstStyle/>
          <a:p>
            <a:r>
              <a:rPr kumimoji="1" lang="en-US" altLang="ja-JP" dirty="0" smtClean="0"/>
              <a:t>55 pix, 110 detectors</a:t>
            </a:r>
            <a:endParaRPr kumimoji="1" lang="ja-JP" altLang="en-US" dirty="0"/>
          </a:p>
        </p:txBody>
      </p:sp>
      <p:sp>
        <p:nvSpPr>
          <p:cNvPr id="7" name="テキスト ボックス 6"/>
          <p:cNvSpPr txBox="1"/>
          <p:nvPr/>
        </p:nvSpPr>
        <p:spPr>
          <a:xfrm>
            <a:off x="87748" y="1287632"/>
            <a:ext cx="3944259" cy="369332"/>
          </a:xfrm>
          <a:prstGeom prst="rect">
            <a:avLst/>
          </a:prstGeom>
          <a:solidFill>
            <a:schemeClr val="bg1"/>
          </a:solidFill>
          <a:ln>
            <a:solidFill>
              <a:schemeClr val="tx1"/>
            </a:solidFill>
          </a:ln>
        </p:spPr>
        <p:txBody>
          <a:bodyPr wrap="none" rtlCol="0">
            <a:spAutoFit/>
          </a:bodyPr>
          <a:lstStyle/>
          <a:p>
            <a:r>
              <a:rPr kumimoji="1" lang="en-US" altLang="ja-JP" b="1" dirty="0" err="1" smtClean="0"/>
              <a:t>GrounBIRD</a:t>
            </a:r>
            <a:r>
              <a:rPr kumimoji="1" lang="ja-JP" altLang="en-US" b="1" dirty="0" smtClean="0"/>
              <a:t>の焦点面検出器、</a:t>
            </a:r>
            <a:r>
              <a:rPr kumimoji="1" lang="en-US" altLang="ja-JP" b="1" dirty="0" smtClean="0"/>
              <a:t>7</a:t>
            </a:r>
            <a:r>
              <a:rPr kumimoji="1" lang="ja-JP" altLang="en-US" b="1" dirty="0" smtClean="0"/>
              <a:t>ユニット</a:t>
            </a:r>
            <a:endParaRPr kumimoji="1" lang="ja-JP" altLang="en-US" b="1" dirty="0"/>
          </a:p>
        </p:txBody>
      </p:sp>
      <p:sp>
        <p:nvSpPr>
          <p:cNvPr id="29" name="テキスト ボックス 28"/>
          <p:cNvSpPr txBox="1"/>
          <p:nvPr/>
        </p:nvSpPr>
        <p:spPr>
          <a:xfrm>
            <a:off x="3047970" y="5865570"/>
            <a:ext cx="2046541" cy="923330"/>
          </a:xfrm>
          <a:prstGeom prst="rect">
            <a:avLst/>
          </a:prstGeom>
          <a:solidFill>
            <a:srgbClr val="FC5FFF"/>
          </a:solidFill>
        </p:spPr>
        <p:txBody>
          <a:bodyPr wrap="none" rtlCol="0">
            <a:spAutoFit/>
          </a:bodyPr>
          <a:lstStyle/>
          <a:p>
            <a:r>
              <a:rPr lang="en-US" altLang="ja-JP" dirty="0" smtClean="0"/>
              <a:t>2</a:t>
            </a:r>
            <a:r>
              <a:rPr lang="ja-JP" altLang="en-US" dirty="0" smtClean="0"/>
              <a:t>偏波アンテナ</a:t>
            </a:r>
            <a:endParaRPr lang="en-US" altLang="ja-JP" dirty="0" smtClean="0"/>
          </a:p>
          <a:p>
            <a:r>
              <a:rPr lang="ja-JP" altLang="en-US" dirty="0" smtClean="0"/>
              <a:t>それぞれに</a:t>
            </a:r>
            <a:r>
              <a:rPr lang="en-US" altLang="ja-JP" dirty="0" smtClean="0"/>
              <a:t>MKID</a:t>
            </a:r>
            <a:r>
              <a:rPr lang="ja-JP" altLang="en-US" dirty="0" smtClean="0"/>
              <a:t>が</a:t>
            </a:r>
            <a:endParaRPr lang="en-US" altLang="ja-JP" dirty="0" smtClean="0"/>
          </a:p>
          <a:p>
            <a:r>
              <a:rPr lang="ja-JP" altLang="en-US" dirty="0" smtClean="0"/>
              <a:t>二つつく</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9" name="右矢印 8"/>
          <p:cNvSpPr/>
          <p:nvPr/>
        </p:nvSpPr>
        <p:spPr>
          <a:xfrm rot="7594496">
            <a:off x="7990414" y="1855723"/>
            <a:ext cx="1040230" cy="2321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rot="18431302">
            <a:off x="4886073" y="6605422"/>
            <a:ext cx="1040230" cy="2321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8171553" y="1712398"/>
            <a:ext cx="647909" cy="369332"/>
          </a:xfrm>
          <a:prstGeom prst="rect">
            <a:avLst/>
          </a:prstGeom>
          <a:solidFill>
            <a:schemeClr val="bg1"/>
          </a:solidFill>
        </p:spPr>
        <p:txBody>
          <a:bodyPr wrap="none" rtlCol="0">
            <a:spAutoFit/>
          </a:bodyPr>
          <a:lstStyle/>
          <a:p>
            <a:r>
              <a:rPr kumimoji="1" lang="en-US" altLang="ja-JP" dirty="0" smtClean="0"/>
              <a:t>6</a:t>
            </a:r>
            <a:r>
              <a:rPr kumimoji="1" lang="ja-JP" altLang="en-US" dirty="0" smtClean="0"/>
              <a:t>ｃｍ</a:t>
            </a:r>
            <a:endParaRPr kumimoji="1" lang="ja-JP" altLang="en-US" dirty="0"/>
          </a:p>
        </p:txBody>
      </p:sp>
    </p:spTree>
    <p:extLst>
      <p:ext uri="{BB962C8B-B14F-4D97-AF65-F5344CB8AC3E}">
        <p14:creationId xmlns:p14="http://schemas.microsoft.com/office/powerpoint/2010/main" val="6005104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スライド番号プレースホルダー 22"/>
          <p:cNvSpPr>
            <a:spLocks noGrp="1"/>
          </p:cNvSpPr>
          <p:nvPr>
            <p:ph type="sldNum" sz="quarter" idx="12"/>
          </p:nvPr>
        </p:nvSpPr>
        <p:spPr>
          <a:xfrm>
            <a:off x="6515481" y="6356350"/>
            <a:ext cx="2133600" cy="365125"/>
          </a:xfrm>
        </p:spPr>
        <p:txBody>
          <a:bodyPr/>
          <a:lstStyle/>
          <a:p>
            <a:fld id="{CE1BC3D7-AD65-1A41-A425-59EA1C89460A}" type="slidenum">
              <a:rPr lang="ja-JP" altLang="en-US" smtClean="0">
                <a:solidFill>
                  <a:prstClr val="black">
                    <a:tint val="75000"/>
                  </a:prstClr>
                </a:solidFill>
                <a:latin typeface="Calibri"/>
                <a:ea typeface="ＭＳ Ｐゴシック"/>
              </a:rPr>
              <a:pPr/>
              <a:t>16</a:t>
            </a:fld>
            <a:endParaRPr lang="ja-JP" altLang="en-US">
              <a:solidFill>
                <a:prstClr val="black">
                  <a:tint val="75000"/>
                </a:prstClr>
              </a:solidFill>
              <a:latin typeface="Calibri"/>
              <a:ea typeface="ＭＳ Ｐゴシック"/>
            </a:endParaRPr>
          </a:p>
        </p:txBody>
      </p:sp>
      <p:pic>
        <p:nvPicPr>
          <p:cNvPr id="24" name="図 23" descr="スクリーンショット 2015-11-27 17.11.33.png"/>
          <p:cNvPicPr>
            <a:picLocks noChangeAspect="1"/>
          </p:cNvPicPr>
          <p:nvPr/>
        </p:nvPicPr>
        <p:blipFill rotWithShape="1">
          <a:blip r:embed="rId2">
            <a:extLst>
              <a:ext uri="{28A0092B-C50C-407E-A947-70E740481C1C}">
                <a14:useLocalDpi xmlns:a14="http://schemas.microsoft.com/office/drawing/2010/main" val="0"/>
              </a:ext>
            </a:extLst>
          </a:blip>
          <a:srcRect l="32407" t="33234" r="33515" b="14332"/>
          <a:stretch/>
        </p:blipFill>
        <p:spPr>
          <a:xfrm>
            <a:off x="1992704" y="1798201"/>
            <a:ext cx="4701035" cy="4753999"/>
          </a:xfrm>
          <a:prstGeom prst="rect">
            <a:avLst/>
          </a:prstGeom>
          <a:ln w="57150" cmpd="sng">
            <a:noFill/>
          </a:ln>
        </p:spPr>
      </p:pic>
      <p:sp>
        <p:nvSpPr>
          <p:cNvPr id="3" name="テキスト ボックス 2"/>
          <p:cNvSpPr txBox="1"/>
          <p:nvPr/>
        </p:nvSpPr>
        <p:spPr>
          <a:xfrm>
            <a:off x="9316156" y="6040837"/>
            <a:ext cx="3115807" cy="707886"/>
          </a:xfrm>
          <a:prstGeom prst="rect">
            <a:avLst/>
          </a:prstGeom>
          <a:solidFill>
            <a:srgbClr val="FFFF00"/>
          </a:solidFill>
        </p:spPr>
        <p:txBody>
          <a:bodyPr wrap="none" rtlCol="0">
            <a:spAutoFit/>
          </a:bodyPr>
          <a:lstStyle/>
          <a:p>
            <a:r>
              <a:rPr lang="en-US" altLang="ja-JP" sz="2000" b="1" i="1" dirty="0" smtClean="0">
                <a:solidFill>
                  <a:prstClr val="black"/>
                </a:solidFill>
                <a:latin typeface="Calibri"/>
                <a:ea typeface="ＭＳ Ｐゴシック"/>
              </a:rPr>
              <a:t>Resonators &amp; feed-line are </a:t>
            </a:r>
          </a:p>
          <a:p>
            <a:r>
              <a:rPr lang="en-US" altLang="ja-JP" sz="2000" b="1" i="1" dirty="0" smtClean="0">
                <a:solidFill>
                  <a:prstClr val="black"/>
                </a:solidFill>
                <a:latin typeface="Calibri"/>
                <a:ea typeface="ＭＳ Ｐゴシック"/>
              </a:rPr>
              <a:t>fabricated by using aligner</a:t>
            </a:r>
            <a:endParaRPr lang="ja-JP" altLang="en-US" sz="2000" b="1" i="1" dirty="0">
              <a:solidFill>
                <a:prstClr val="black"/>
              </a:solidFill>
              <a:latin typeface="Calibri"/>
              <a:ea typeface="ＭＳ Ｐゴシック"/>
            </a:endParaRPr>
          </a:p>
        </p:txBody>
      </p:sp>
      <p:sp>
        <p:nvSpPr>
          <p:cNvPr id="30" name="テキスト ボックス 29"/>
          <p:cNvSpPr txBox="1"/>
          <p:nvPr/>
        </p:nvSpPr>
        <p:spPr>
          <a:xfrm>
            <a:off x="3755749" y="1638685"/>
            <a:ext cx="784064" cy="646331"/>
          </a:xfrm>
          <a:prstGeom prst="rect">
            <a:avLst/>
          </a:prstGeom>
          <a:solidFill>
            <a:schemeClr val="bg1"/>
          </a:solidFill>
          <a:ln>
            <a:solidFill>
              <a:schemeClr val="tx1"/>
            </a:solidFill>
          </a:ln>
        </p:spPr>
        <p:txBody>
          <a:bodyPr wrap="none" rtlCol="0">
            <a:spAutoFit/>
          </a:bodyPr>
          <a:lstStyle/>
          <a:p>
            <a:pPr algn="ctr"/>
            <a:r>
              <a:rPr lang="en-US" altLang="ja-JP" dirty="0" smtClean="0"/>
              <a:t>Planer</a:t>
            </a:r>
          </a:p>
          <a:p>
            <a:pPr algn="ctr"/>
            <a:r>
              <a:rPr kumimoji="1" lang="en-US" altLang="ja-JP" dirty="0" smtClean="0"/>
              <a:t>OMT</a:t>
            </a:r>
            <a:endParaRPr kumimoji="1" lang="ja-JP" altLang="en-US" dirty="0"/>
          </a:p>
        </p:txBody>
      </p:sp>
      <p:sp>
        <p:nvSpPr>
          <p:cNvPr id="31" name="テキスト ボックス 30"/>
          <p:cNvSpPr txBox="1"/>
          <p:nvPr/>
        </p:nvSpPr>
        <p:spPr>
          <a:xfrm>
            <a:off x="4665543" y="1606419"/>
            <a:ext cx="1364476" cy="369332"/>
          </a:xfrm>
          <a:prstGeom prst="rect">
            <a:avLst/>
          </a:prstGeom>
          <a:solidFill>
            <a:schemeClr val="bg1"/>
          </a:solidFill>
          <a:ln>
            <a:solidFill>
              <a:schemeClr val="tx1"/>
            </a:solidFill>
          </a:ln>
        </p:spPr>
        <p:txBody>
          <a:bodyPr wrap="none" rtlCol="0">
            <a:spAutoFit/>
          </a:bodyPr>
          <a:lstStyle/>
          <a:p>
            <a:pPr algn="ctr"/>
            <a:r>
              <a:rPr lang="en-US" altLang="ja-JP" dirty="0" smtClean="0"/>
              <a:t>CPW </a:t>
            </a:r>
            <a:r>
              <a:rPr lang="en-US" altLang="ja-JP" dirty="0" smtClean="0">
                <a:sym typeface="Wingdings"/>
              </a:rPr>
              <a:t> MSL</a:t>
            </a:r>
            <a:endParaRPr kumimoji="1" lang="ja-JP" altLang="en-US" dirty="0"/>
          </a:p>
        </p:txBody>
      </p:sp>
      <p:sp>
        <p:nvSpPr>
          <p:cNvPr id="33" name="テキスト ボックス 32"/>
          <p:cNvSpPr txBox="1"/>
          <p:nvPr/>
        </p:nvSpPr>
        <p:spPr>
          <a:xfrm>
            <a:off x="6515481" y="5269665"/>
            <a:ext cx="1722359" cy="523220"/>
          </a:xfrm>
          <a:prstGeom prst="rect">
            <a:avLst/>
          </a:prstGeom>
          <a:solidFill>
            <a:srgbClr val="FFFF00"/>
          </a:solidFill>
          <a:ln>
            <a:solidFill>
              <a:schemeClr val="tx1"/>
            </a:solidFill>
          </a:ln>
        </p:spPr>
        <p:txBody>
          <a:bodyPr wrap="none" rtlCol="0">
            <a:spAutoFit/>
          </a:bodyPr>
          <a:lstStyle/>
          <a:p>
            <a:r>
              <a:rPr kumimoji="1" lang="ja-JP" altLang="en-US" sz="1400" i="1" dirty="0" smtClean="0"/>
              <a:t>共振器</a:t>
            </a:r>
            <a:endParaRPr kumimoji="1" lang="en-US" altLang="ja-JP" sz="1400" i="1" dirty="0" smtClean="0"/>
          </a:p>
          <a:p>
            <a:r>
              <a:rPr lang="ja-JP" altLang="en-US" sz="1400" i="1" dirty="0" smtClean="0"/>
              <a:t>アルミニウム</a:t>
            </a:r>
            <a:r>
              <a:rPr kumimoji="1" lang="en-US" altLang="ja-JP" sz="1400" i="1" dirty="0" smtClean="0"/>
              <a:t> </a:t>
            </a:r>
            <a:r>
              <a:rPr kumimoji="1" lang="en-US" altLang="ja-JP" sz="1400" i="1" dirty="0" smtClean="0"/>
              <a:t>hybrid</a:t>
            </a:r>
            <a:endParaRPr kumimoji="1" lang="ja-JP" altLang="en-US" i="1" dirty="0"/>
          </a:p>
        </p:txBody>
      </p:sp>
      <p:sp>
        <p:nvSpPr>
          <p:cNvPr id="34" name="テキスト ボックス 33"/>
          <p:cNvSpPr txBox="1"/>
          <p:nvPr/>
        </p:nvSpPr>
        <p:spPr>
          <a:xfrm>
            <a:off x="6515481" y="6101625"/>
            <a:ext cx="1054458" cy="369332"/>
          </a:xfrm>
          <a:prstGeom prst="rect">
            <a:avLst/>
          </a:prstGeom>
          <a:solidFill>
            <a:srgbClr val="FFFF00"/>
          </a:solidFill>
          <a:ln>
            <a:solidFill>
              <a:schemeClr val="tx1"/>
            </a:solidFill>
          </a:ln>
        </p:spPr>
        <p:txBody>
          <a:bodyPr wrap="none" rtlCol="0">
            <a:spAutoFit/>
          </a:bodyPr>
          <a:lstStyle/>
          <a:p>
            <a:r>
              <a:rPr kumimoji="1" lang="en-US" altLang="ja-JP" dirty="0" smtClean="0"/>
              <a:t>Feed-line</a:t>
            </a:r>
            <a:endParaRPr kumimoji="1" lang="ja-JP" altLang="en-US" dirty="0"/>
          </a:p>
        </p:txBody>
      </p:sp>
      <p:sp>
        <p:nvSpPr>
          <p:cNvPr id="14" name="テキスト ボックス 13"/>
          <p:cNvSpPr txBox="1"/>
          <p:nvPr/>
        </p:nvSpPr>
        <p:spPr>
          <a:xfrm>
            <a:off x="6307468" y="3140459"/>
            <a:ext cx="1184940" cy="369332"/>
          </a:xfrm>
          <a:prstGeom prst="rect">
            <a:avLst/>
          </a:prstGeom>
          <a:solidFill>
            <a:schemeClr val="bg1"/>
          </a:solidFill>
          <a:ln>
            <a:solidFill>
              <a:schemeClr val="tx1"/>
            </a:solidFill>
          </a:ln>
        </p:spPr>
        <p:txBody>
          <a:bodyPr wrap="none" rtlCol="0">
            <a:spAutoFit/>
          </a:bodyPr>
          <a:lstStyle/>
          <a:p>
            <a:r>
              <a:rPr kumimoji="1" lang="en-US" altLang="ja-JP" dirty="0" smtClean="0"/>
              <a:t>Cross-over</a:t>
            </a:r>
            <a:endParaRPr kumimoji="1" lang="ja-JP" altLang="en-US" dirty="0"/>
          </a:p>
        </p:txBody>
      </p:sp>
      <p:sp>
        <p:nvSpPr>
          <p:cNvPr id="15" name="テキスト ボックス 14"/>
          <p:cNvSpPr txBox="1"/>
          <p:nvPr/>
        </p:nvSpPr>
        <p:spPr>
          <a:xfrm>
            <a:off x="6030019" y="4099150"/>
            <a:ext cx="1997174" cy="738664"/>
          </a:xfrm>
          <a:prstGeom prst="rect">
            <a:avLst/>
          </a:prstGeom>
          <a:solidFill>
            <a:schemeClr val="bg1"/>
          </a:solidFill>
          <a:ln>
            <a:solidFill>
              <a:schemeClr val="tx1"/>
            </a:solidFill>
          </a:ln>
        </p:spPr>
        <p:txBody>
          <a:bodyPr wrap="none" rtlCol="0">
            <a:spAutoFit/>
          </a:bodyPr>
          <a:lstStyle/>
          <a:p>
            <a:pPr algn="ctr"/>
            <a:r>
              <a:rPr kumimoji="1" lang="en-US" altLang="ja-JP" dirty="0" smtClean="0"/>
              <a:t>180˚-</a:t>
            </a:r>
            <a:r>
              <a:rPr kumimoji="1" lang="en-US" altLang="ja-JP" dirty="0" smtClean="0"/>
              <a:t>Hybrid</a:t>
            </a:r>
            <a:r>
              <a:rPr lang="ja-JP" altLang="en-US" dirty="0" smtClean="0"/>
              <a:t>結合器</a:t>
            </a:r>
            <a:endParaRPr kumimoji="1" lang="en-US" altLang="ja-JP" dirty="0" smtClean="0"/>
          </a:p>
          <a:p>
            <a:pPr algn="ctr"/>
            <a:r>
              <a:rPr lang="en-US" altLang="ja-JP" sz="1200" dirty="0" smtClean="0"/>
              <a:t>(rejection of</a:t>
            </a:r>
            <a:br>
              <a:rPr lang="en-US" altLang="ja-JP" sz="1200" dirty="0" smtClean="0"/>
            </a:br>
            <a:r>
              <a:rPr lang="en-US" altLang="ja-JP" sz="1200" dirty="0" smtClean="0"/>
              <a:t> TM-mode)</a:t>
            </a:r>
            <a:endParaRPr kumimoji="1" lang="ja-JP" altLang="en-US" sz="1200" dirty="0"/>
          </a:p>
        </p:txBody>
      </p:sp>
      <p:sp>
        <p:nvSpPr>
          <p:cNvPr id="36" name="テキスト ボックス 35"/>
          <p:cNvSpPr txBox="1"/>
          <p:nvPr/>
        </p:nvSpPr>
        <p:spPr>
          <a:xfrm>
            <a:off x="9488259" y="1588520"/>
            <a:ext cx="3113981" cy="1015663"/>
          </a:xfrm>
          <a:prstGeom prst="rect">
            <a:avLst/>
          </a:prstGeom>
          <a:solidFill>
            <a:schemeClr val="bg1"/>
          </a:solidFill>
        </p:spPr>
        <p:txBody>
          <a:bodyPr wrap="square" rtlCol="0">
            <a:spAutoFit/>
          </a:bodyPr>
          <a:lstStyle/>
          <a:p>
            <a:r>
              <a:rPr lang="en-US" altLang="ja-JP" sz="2800" b="1" i="1" dirty="0" smtClean="0">
                <a:solidFill>
                  <a:prstClr val="black"/>
                </a:solidFill>
                <a:latin typeface="Calibri"/>
                <a:ea typeface="ＭＳ Ｐゴシック"/>
              </a:rPr>
              <a:t>Stepper fabrication</a:t>
            </a:r>
          </a:p>
          <a:p>
            <a:r>
              <a:rPr lang="en-US" altLang="ja-JP" sz="1600" i="1" dirty="0" smtClean="0">
                <a:solidFill>
                  <a:prstClr val="black"/>
                </a:solidFill>
                <a:latin typeface="Calibri"/>
                <a:ea typeface="ＭＳ Ｐゴシック"/>
              </a:rPr>
              <a:t>Planer-OMT, CPW-MSL, </a:t>
            </a:r>
            <a:br>
              <a:rPr lang="en-US" altLang="ja-JP" sz="1600" i="1" dirty="0" smtClean="0">
                <a:solidFill>
                  <a:prstClr val="black"/>
                </a:solidFill>
                <a:latin typeface="Calibri"/>
                <a:ea typeface="ＭＳ Ｐゴシック"/>
              </a:rPr>
            </a:br>
            <a:r>
              <a:rPr lang="en-US" altLang="ja-JP" sz="1600" i="1" dirty="0" smtClean="0">
                <a:solidFill>
                  <a:prstClr val="black"/>
                </a:solidFill>
                <a:latin typeface="Calibri"/>
                <a:ea typeface="ＭＳ Ｐゴシック"/>
              </a:rPr>
              <a:t>cross-over, 180˚-Hybrid</a:t>
            </a:r>
          </a:p>
        </p:txBody>
      </p:sp>
      <p:sp>
        <p:nvSpPr>
          <p:cNvPr id="37" name="テキスト ボックス 36"/>
          <p:cNvSpPr txBox="1"/>
          <p:nvPr/>
        </p:nvSpPr>
        <p:spPr>
          <a:xfrm>
            <a:off x="319581" y="1360059"/>
            <a:ext cx="2712761" cy="1015663"/>
          </a:xfrm>
          <a:prstGeom prst="rect">
            <a:avLst/>
          </a:prstGeom>
          <a:solidFill>
            <a:schemeClr val="tx1"/>
          </a:solidFill>
        </p:spPr>
        <p:txBody>
          <a:bodyPr wrap="square" rtlCol="0">
            <a:spAutoFit/>
          </a:bodyPr>
          <a:lstStyle/>
          <a:p>
            <a:r>
              <a:rPr lang="en-US" altLang="ja-JP" sz="2000" i="1" dirty="0" smtClean="0">
                <a:solidFill>
                  <a:srgbClr val="00FFFF"/>
                </a:solidFill>
                <a:latin typeface="Calibri"/>
                <a:ea typeface="ＭＳ Ｐゴシック"/>
              </a:rPr>
              <a:t>OMT</a:t>
            </a:r>
            <a:r>
              <a:rPr lang="ja-JP" altLang="en-US" sz="2000" i="1" dirty="0" smtClean="0">
                <a:solidFill>
                  <a:srgbClr val="00FFFF"/>
                </a:solidFill>
                <a:latin typeface="Calibri"/>
                <a:ea typeface="ＭＳ Ｐゴシック"/>
              </a:rPr>
              <a:t>はバックショートのため</a:t>
            </a:r>
            <a:r>
              <a:rPr lang="en-US" altLang="ja-JP" sz="2000" i="1" dirty="0" err="1" smtClean="0">
                <a:solidFill>
                  <a:srgbClr val="00FFFF"/>
                </a:solidFill>
                <a:latin typeface="Calibri"/>
                <a:ea typeface="ＭＳ Ｐゴシック"/>
              </a:rPr>
              <a:t>DeepRIE</a:t>
            </a:r>
            <a:r>
              <a:rPr lang="ja-JP" altLang="en-US" sz="2000" i="1" dirty="0" smtClean="0">
                <a:solidFill>
                  <a:srgbClr val="00FFFF"/>
                </a:solidFill>
                <a:latin typeface="Calibri"/>
                <a:ea typeface="ＭＳ Ｐゴシック"/>
              </a:rPr>
              <a:t>で深掘りし</a:t>
            </a:r>
            <a:endParaRPr lang="en-US" altLang="ja-JP" sz="2000" i="1" dirty="0" smtClean="0">
              <a:solidFill>
                <a:srgbClr val="00FFFF"/>
              </a:solidFill>
              <a:latin typeface="Calibri"/>
              <a:ea typeface="ＭＳ Ｐゴシック"/>
            </a:endParaRPr>
          </a:p>
          <a:p>
            <a:r>
              <a:rPr lang="ja-JP" altLang="en-US" sz="2000" i="1" dirty="0" smtClean="0">
                <a:solidFill>
                  <a:srgbClr val="00FFFF"/>
                </a:solidFill>
                <a:latin typeface="Calibri"/>
                <a:ea typeface="ＭＳ Ｐゴシック"/>
              </a:rPr>
              <a:t>メンブレン構造</a:t>
            </a:r>
            <a:endParaRPr lang="en-US" altLang="ja-JP" sz="2000" i="1" dirty="0" smtClean="0">
              <a:solidFill>
                <a:srgbClr val="00FFFF"/>
              </a:solidFill>
              <a:latin typeface="Calibri"/>
              <a:ea typeface="ＭＳ Ｐゴシック"/>
            </a:endParaRPr>
          </a:p>
        </p:txBody>
      </p:sp>
      <p:sp>
        <p:nvSpPr>
          <p:cNvPr id="2" name="タイトル 1"/>
          <p:cNvSpPr>
            <a:spLocks noGrp="1"/>
          </p:cNvSpPr>
          <p:nvPr>
            <p:ph type="title"/>
          </p:nvPr>
        </p:nvSpPr>
        <p:spPr>
          <a:xfrm>
            <a:off x="0" y="240312"/>
            <a:ext cx="9144000" cy="1143000"/>
          </a:xfrm>
        </p:spPr>
        <p:txBody>
          <a:bodyPr>
            <a:noAutofit/>
          </a:bodyPr>
          <a:lstStyle/>
          <a:p>
            <a:r>
              <a:rPr lang="ja-JP" altLang="en-US" b="1" dirty="0">
                <a:solidFill>
                  <a:srgbClr val="FFFFFF"/>
                </a:solidFill>
              </a:rPr>
              <a:t>ホーン結合両偏波</a:t>
            </a:r>
            <a:r>
              <a:rPr lang="en-US" altLang="ja-JP" b="1" dirty="0">
                <a:solidFill>
                  <a:srgbClr val="FFFFFF"/>
                </a:solidFill>
              </a:rPr>
              <a:t>KID</a:t>
            </a:r>
            <a:br>
              <a:rPr lang="en-US" altLang="ja-JP" b="1" dirty="0">
                <a:solidFill>
                  <a:srgbClr val="FFFFFF"/>
                </a:solidFill>
              </a:rPr>
            </a:br>
            <a:r>
              <a:rPr lang="ja-JP" altLang="en-US" b="1" dirty="0" smtClean="0">
                <a:solidFill>
                  <a:srgbClr val="FFFFFF"/>
                </a:solidFill>
              </a:rPr>
              <a:t>単一画素</a:t>
            </a:r>
            <a:endParaRPr kumimoji="1" lang="ja-JP" altLang="en-US" b="1" dirty="0">
              <a:solidFill>
                <a:srgbClr val="FFFFFF"/>
              </a:solidFill>
            </a:endParaRP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808931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図 21" descr="スクリーンショット 2015-11-27 17.11.33.png"/>
          <p:cNvPicPr>
            <a:picLocks noChangeAspect="1"/>
          </p:cNvPicPr>
          <p:nvPr/>
        </p:nvPicPr>
        <p:blipFill rotWithShape="1">
          <a:blip r:embed="rId2">
            <a:extLst>
              <a:ext uri="{28A0092B-C50C-407E-A947-70E740481C1C}">
                <a14:useLocalDpi xmlns:a14="http://schemas.microsoft.com/office/drawing/2010/main" val="0"/>
              </a:ext>
            </a:extLst>
          </a:blip>
          <a:srcRect l="32407" t="33234" r="33515" b="14332"/>
          <a:stretch/>
        </p:blipFill>
        <p:spPr>
          <a:xfrm>
            <a:off x="1992704" y="1798201"/>
            <a:ext cx="4701035" cy="4753999"/>
          </a:xfrm>
          <a:prstGeom prst="rect">
            <a:avLst/>
          </a:prstGeom>
          <a:ln w="57150" cmpd="sng">
            <a:noFill/>
          </a:ln>
        </p:spPr>
      </p:pic>
      <p:sp>
        <p:nvSpPr>
          <p:cNvPr id="26" name="テキスト ボックス 25"/>
          <p:cNvSpPr txBox="1"/>
          <p:nvPr/>
        </p:nvSpPr>
        <p:spPr>
          <a:xfrm>
            <a:off x="3755749" y="1638685"/>
            <a:ext cx="784064" cy="646331"/>
          </a:xfrm>
          <a:prstGeom prst="rect">
            <a:avLst/>
          </a:prstGeom>
          <a:solidFill>
            <a:schemeClr val="bg1"/>
          </a:solidFill>
          <a:ln>
            <a:solidFill>
              <a:schemeClr val="tx1"/>
            </a:solidFill>
          </a:ln>
        </p:spPr>
        <p:txBody>
          <a:bodyPr wrap="none" rtlCol="0">
            <a:spAutoFit/>
          </a:bodyPr>
          <a:lstStyle/>
          <a:p>
            <a:pPr algn="ctr"/>
            <a:r>
              <a:rPr lang="en-US" altLang="ja-JP" dirty="0" smtClean="0"/>
              <a:t>Planer</a:t>
            </a:r>
          </a:p>
          <a:p>
            <a:pPr algn="ctr"/>
            <a:r>
              <a:rPr kumimoji="1" lang="en-US" altLang="ja-JP" dirty="0" smtClean="0"/>
              <a:t>OMT</a:t>
            </a:r>
            <a:endParaRPr kumimoji="1" lang="ja-JP" altLang="en-US" dirty="0"/>
          </a:p>
        </p:txBody>
      </p:sp>
      <p:sp>
        <p:nvSpPr>
          <p:cNvPr id="27" name="テキスト ボックス 26"/>
          <p:cNvSpPr txBox="1"/>
          <p:nvPr/>
        </p:nvSpPr>
        <p:spPr>
          <a:xfrm>
            <a:off x="4665543" y="1606419"/>
            <a:ext cx="1364476" cy="369332"/>
          </a:xfrm>
          <a:prstGeom prst="rect">
            <a:avLst/>
          </a:prstGeom>
          <a:solidFill>
            <a:schemeClr val="bg1"/>
          </a:solidFill>
          <a:ln>
            <a:solidFill>
              <a:schemeClr val="tx1"/>
            </a:solidFill>
          </a:ln>
        </p:spPr>
        <p:txBody>
          <a:bodyPr wrap="none" rtlCol="0">
            <a:spAutoFit/>
          </a:bodyPr>
          <a:lstStyle/>
          <a:p>
            <a:pPr algn="ctr"/>
            <a:r>
              <a:rPr lang="en-US" altLang="ja-JP" dirty="0" smtClean="0"/>
              <a:t>CPW </a:t>
            </a:r>
            <a:r>
              <a:rPr lang="en-US" altLang="ja-JP" dirty="0" smtClean="0">
                <a:sym typeface="Wingdings"/>
              </a:rPr>
              <a:t> MSL</a:t>
            </a:r>
            <a:endParaRPr kumimoji="1" lang="ja-JP" altLang="en-US" dirty="0"/>
          </a:p>
        </p:txBody>
      </p:sp>
      <p:sp>
        <p:nvSpPr>
          <p:cNvPr id="35" name="テキスト ボックス 34"/>
          <p:cNvSpPr txBox="1"/>
          <p:nvPr/>
        </p:nvSpPr>
        <p:spPr>
          <a:xfrm>
            <a:off x="6307468" y="3140459"/>
            <a:ext cx="1184940" cy="369332"/>
          </a:xfrm>
          <a:prstGeom prst="rect">
            <a:avLst/>
          </a:prstGeom>
          <a:solidFill>
            <a:schemeClr val="bg1"/>
          </a:solidFill>
          <a:ln>
            <a:solidFill>
              <a:schemeClr val="tx1"/>
            </a:solidFill>
          </a:ln>
        </p:spPr>
        <p:txBody>
          <a:bodyPr wrap="none" rtlCol="0">
            <a:spAutoFit/>
          </a:bodyPr>
          <a:lstStyle/>
          <a:p>
            <a:r>
              <a:rPr kumimoji="1" lang="en-US" altLang="ja-JP" dirty="0" smtClean="0"/>
              <a:t>Cross-over</a:t>
            </a:r>
            <a:endParaRPr kumimoji="1" lang="ja-JP" altLang="en-US" dirty="0"/>
          </a:p>
        </p:txBody>
      </p:sp>
      <p:sp>
        <p:nvSpPr>
          <p:cNvPr id="2" name="タイトル 1"/>
          <p:cNvSpPr>
            <a:spLocks noGrp="1"/>
          </p:cNvSpPr>
          <p:nvPr>
            <p:ph type="title"/>
          </p:nvPr>
        </p:nvSpPr>
        <p:spPr>
          <a:xfrm>
            <a:off x="0" y="0"/>
            <a:ext cx="9144000" cy="1269880"/>
          </a:xfrm>
        </p:spPr>
        <p:txBody>
          <a:bodyPr>
            <a:noAutofit/>
          </a:bodyPr>
          <a:lstStyle/>
          <a:p>
            <a:r>
              <a:rPr kumimoji="1" lang="ja-JP" altLang="en-US" sz="5400" i="1" dirty="0" smtClean="0">
                <a:solidFill>
                  <a:srgbClr val="FFFFFF"/>
                </a:solidFill>
              </a:rPr>
              <a:t>シミュレーターでの設計</a:t>
            </a:r>
            <a:endParaRPr kumimoji="1" lang="ja-JP" altLang="en-US" sz="5400" i="1" dirty="0">
              <a:solidFill>
                <a:srgbClr val="FFFFFF"/>
              </a:solidFill>
            </a:endParaRPr>
          </a:p>
        </p:txBody>
      </p:sp>
      <p:sp>
        <p:nvSpPr>
          <p:cNvPr id="23" name="スライド番号プレースホルダー 22"/>
          <p:cNvSpPr>
            <a:spLocks noGrp="1"/>
          </p:cNvSpPr>
          <p:nvPr>
            <p:ph type="sldNum" sz="quarter" idx="12"/>
          </p:nvPr>
        </p:nvSpPr>
        <p:spPr>
          <a:xfrm>
            <a:off x="6515481" y="6356350"/>
            <a:ext cx="2133600" cy="365125"/>
          </a:xfrm>
        </p:spPr>
        <p:txBody>
          <a:bodyPr/>
          <a:lstStyle/>
          <a:p>
            <a:fld id="{CE1BC3D7-AD65-1A41-A425-59EA1C89460A}" type="slidenum">
              <a:rPr lang="ja-JP" altLang="en-US" smtClean="0">
                <a:solidFill>
                  <a:prstClr val="black">
                    <a:tint val="75000"/>
                  </a:prstClr>
                </a:solidFill>
                <a:latin typeface="Calibri"/>
                <a:ea typeface="ＭＳ Ｐゴシック"/>
              </a:rPr>
              <a:pPr/>
              <a:t>17</a:t>
            </a:fld>
            <a:endParaRPr lang="ja-JP" altLang="en-US">
              <a:solidFill>
                <a:prstClr val="black">
                  <a:tint val="75000"/>
                </a:prstClr>
              </a:solidFill>
              <a:latin typeface="Calibri"/>
              <a:ea typeface="ＭＳ Ｐゴシック"/>
            </a:endParaRPr>
          </a:p>
        </p:txBody>
      </p:sp>
      <p:sp>
        <p:nvSpPr>
          <p:cNvPr id="4" name="円/楕円 3"/>
          <p:cNvSpPr/>
          <p:nvPr/>
        </p:nvSpPr>
        <p:spPr>
          <a:xfrm>
            <a:off x="2690241" y="1161284"/>
            <a:ext cx="1570689" cy="553601"/>
          </a:xfrm>
          <a:prstGeom prst="ellipse">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2400" b="1" i="1" dirty="0" smtClean="0">
                <a:solidFill>
                  <a:srgbClr val="000000"/>
                </a:solidFill>
              </a:rPr>
              <a:t>HFSS/CST</a:t>
            </a:r>
            <a:endParaRPr kumimoji="1" lang="ja-JP" altLang="en-US" sz="2400" b="1" i="1" dirty="0">
              <a:solidFill>
                <a:srgbClr val="000000"/>
              </a:solidFill>
            </a:endParaRPr>
          </a:p>
        </p:txBody>
      </p:sp>
      <p:sp>
        <p:nvSpPr>
          <p:cNvPr id="15" name="円/楕円 14"/>
          <p:cNvSpPr/>
          <p:nvPr/>
        </p:nvSpPr>
        <p:spPr>
          <a:xfrm>
            <a:off x="4819936" y="1131911"/>
            <a:ext cx="1377513" cy="553601"/>
          </a:xfrm>
          <a:prstGeom prst="ellipse">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2400" b="1" i="1" dirty="0" smtClean="0">
                <a:solidFill>
                  <a:srgbClr val="000000"/>
                </a:solidFill>
              </a:rPr>
              <a:t>Sonnet</a:t>
            </a:r>
            <a:endParaRPr kumimoji="1" lang="ja-JP" altLang="en-US" sz="2400" b="1" i="1" dirty="0">
              <a:solidFill>
                <a:srgbClr val="000000"/>
              </a:solidFill>
            </a:endParaRPr>
          </a:p>
        </p:txBody>
      </p:sp>
      <p:sp>
        <p:nvSpPr>
          <p:cNvPr id="16" name="円/楕円 15"/>
          <p:cNvSpPr/>
          <p:nvPr/>
        </p:nvSpPr>
        <p:spPr>
          <a:xfrm>
            <a:off x="6832847" y="2698977"/>
            <a:ext cx="1377513" cy="553601"/>
          </a:xfrm>
          <a:prstGeom prst="ellipse">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2400" b="1" i="1" dirty="0" smtClean="0">
                <a:solidFill>
                  <a:srgbClr val="000000"/>
                </a:solidFill>
              </a:rPr>
              <a:t>Sonnet</a:t>
            </a:r>
            <a:endParaRPr kumimoji="1" lang="ja-JP" altLang="en-US" sz="2400" b="1" i="1" dirty="0">
              <a:solidFill>
                <a:srgbClr val="000000"/>
              </a:solidFill>
            </a:endParaRPr>
          </a:p>
        </p:txBody>
      </p:sp>
      <p:sp>
        <p:nvSpPr>
          <p:cNvPr id="5" name="テキスト ボックス 4"/>
          <p:cNvSpPr txBox="1"/>
          <p:nvPr/>
        </p:nvSpPr>
        <p:spPr>
          <a:xfrm>
            <a:off x="6261728" y="1131686"/>
            <a:ext cx="2780672" cy="830997"/>
          </a:xfrm>
          <a:prstGeom prst="rect">
            <a:avLst/>
          </a:prstGeom>
          <a:noFill/>
          <a:ln>
            <a:solidFill>
              <a:schemeClr val="tx1"/>
            </a:solidFill>
          </a:ln>
        </p:spPr>
        <p:txBody>
          <a:bodyPr wrap="square" rtlCol="0">
            <a:spAutoFit/>
          </a:bodyPr>
          <a:lstStyle/>
          <a:p>
            <a:pPr algn="ctr"/>
            <a:r>
              <a:rPr lang="en-US" altLang="ja-JP" sz="2400" b="1" i="1" dirty="0" smtClean="0">
                <a:solidFill>
                  <a:srgbClr val="00FFFF"/>
                </a:solidFill>
              </a:rPr>
              <a:t>ADS</a:t>
            </a:r>
            <a:r>
              <a:rPr lang="ja-JP" altLang="en-US" sz="2400" b="1" i="1" dirty="0" smtClean="0">
                <a:solidFill>
                  <a:srgbClr val="00FFFF"/>
                </a:solidFill>
              </a:rPr>
              <a:t>を使って</a:t>
            </a:r>
            <a:endParaRPr lang="en-US" altLang="ja-JP" sz="2400" b="1" i="1" dirty="0" smtClean="0">
              <a:solidFill>
                <a:srgbClr val="00FFFF"/>
              </a:solidFill>
            </a:endParaRPr>
          </a:p>
          <a:p>
            <a:pPr algn="ctr"/>
            <a:r>
              <a:rPr lang="en-US" altLang="ja-JP" sz="2400" b="1" i="1" dirty="0" smtClean="0">
                <a:solidFill>
                  <a:srgbClr val="00FFFF"/>
                </a:solidFill>
              </a:rPr>
              <a:t>S</a:t>
            </a:r>
            <a:r>
              <a:rPr lang="ja-JP" altLang="en-US" sz="2400" b="1" i="1" dirty="0" smtClean="0">
                <a:solidFill>
                  <a:srgbClr val="00FFFF"/>
                </a:solidFill>
              </a:rPr>
              <a:t>パラメータを統合</a:t>
            </a:r>
            <a:endParaRPr lang="en-US" altLang="ja-JP" sz="2400" b="1" i="1" dirty="0">
              <a:solidFill>
                <a:srgbClr val="00FFFF"/>
              </a:solidFill>
            </a:endParaRPr>
          </a:p>
        </p:txBody>
      </p:sp>
      <p:grpSp>
        <p:nvGrpSpPr>
          <p:cNvPr id="44" name="図形グループ 43"/>
          <p:cNvGrpSpPr/>
          <p:nvPr/>
        </p:nvGrpSpPr>
        <p:grpSpPr>
          <a:xfrm>
            <a:off x="4260930" y="1408712"/>
            <a:ext cx="3682815" cy="2375537"/>
            <a:chOff x="4260930" y="1408712"/>
            <a:chExt cx="3682815" cy="2375537"/>
          </a:xfrm>
        </p:grpSpPr>
        <p:cxnSp>
          <p:nvCxnSpPr>
            <p:cNvPr id="41" name="直線コネクタ 40"/>
            <p:cNvCxnSpPr>
              <a:stCxn id="15" idx="2"/>
              <a:endCxn id="4" idx="6"/>
            </p:cNvCxnSpPr>
            <p:nvPr/>
          </p:nvCxnSpPr>
          <p:spPr>
            <a:xfrm flipH="1">
              <a:off x="4260930" y="1408712"/>
              <a:ext cx="559006" cy="29373"/>
            </a:xfrm>
            <a:prstGeom prst="line">
              <a:avLst/>
            </a:prstGeom>
            <a:ln w="76200" cmpd="sng">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endCxn id="15" idx="5"/>
            </p:cNvCxnSpPr>
            <p:nvPr/>
          </p:nvCxnSpPr>
          <p:spPr>
            <a:xfrm flipH="1" flipV="1">
              <a:off x="5995717" y="1604439"/>
              <a:ext cx="1259271" cy="1175611"/>
            </a:xfrm>
            <a:prstGeom prst="line">
              <a:avLst/>
            </a:prstGeom>
            <a:ln w="76200" cmpd="sng">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17" idx="0"/>
            </p:cNvCxnSpPr>
            <p:nvPr/>
          </p:nvCxnSpPr>
          <p:spPr>
            <a:xfrm flipH="1" flipV="1">
              <a:off x="7734300" y="3252578"/>
              <a:ext cx="209445" cy="531671"/>
            </a:xfrm>
            <a:prstGeom prst="line">
              <a:avLst/>
            </a:prstGeom>
            <a:ln w="76200" cmpd="sng">
              <a:solidFill>
                <a:srgbClr val="00FFFF"/>
              </a:solidFill>
            </a:ln>
            <a:effectLst/>
          </p:spPr>
          <p:style>
            <a:lnRef idx="2">
              <a:schemeClr val="accent1"/>
            </a:lnRef>
            <a:fillRef idx="0">
              <a:schemeClr val="accent1"/>
            </a:fillRef>
            <a:effectRef idx="1">
              <a:schemeClr val="accent1"/>
            </a:effectRef>
            <a:fontRef idx="minor">
              <a:schemeClr val="tx1"/>
            </a:fontRef>
          </p:style>
        </p:cxnSp>
      </p:grpSp>
      <p:sp>
        <p:nvSpPr>
          <p:cNvPr id="53" name="テキスト ボックス 52"/>
          <p:cNvSpPr txBox="1"/>
          <p:nvPr/>
        </p:nvSpPr>
        <p:spPr>
          <a:xfrm>
            <a:off x="6515481" y="6101625"/>
            <a:ext cx="1054458" cy="369332"/>
          </a:xfrm>
          <a:prstGeom prst="rect">
            <a:avLst/>
          </a:prstGeom>
          <a:solidFill>
            <a:srgbClr val="FFFF00"/>
          </a:solidFill>
          <a:ln>
            <a:solidFill>
              <a:schemeClr val="tx1"/>
            </a:solidFill>
          </a:ln>
        </p:spPr>
        <p:txBody>
          <a:bodyPr wrap="none" rtlCol="0">
            <a:spAutoFit/>
          </a:bodyPr>
          <a:lstStyle/>
          <a:p>
            <a:r>
              <a:rPr kumimoji="1" lang="en-US" altLang="ja-JP" dirty="0" smtClean="0"/>
              <a:t>Feed-line</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21" name="テキスト ボックス 20"/>
          <p:cNvSpPr txBox="1"/>
          <p:nvPr/>
        </p:nvSpPr>
        <p:spPr>
          <a:xfrm>
            <a:off x="6515481" y="5269665"/>
            <a:ext cx="1722359" cy="523220"/>
          </a:xfrm>
          <a:prstGeom prst="rect">
            <a:avLst/>
          </a:prstGeom>
          <a:solidFill>
            <a:srgbClr val="FFFF00"/>
          </a:solidFill>
          <a:ln>
            <a:solidFill>
              <a:schemeClr val="tx1"/>
            </a:solidFill>
          </a:ln>
        </p:spPr>
        <p:txBody>
          <a:bodyPr wrap="none" rtlCol="0">
            <a:spAutoFit/>
          </a:bodyPr>
          <a:lstStyle/>
          <a:p>
            <a:r>
              <a:rPr kumimoji="1" lang="ja-JP" altLang="en-US" sz="1400" i="1" dirty="0" smtClean="0"/>
              <a:t>共振器</a:t>
            </a:r>
            <a:endParaRPr kumimoji="1" lang="en-US" altLang="ja-JP" sz="1400" i="1" dirty="0" smtClean="0"/>
          </a:p>
          <a:p>
            <a:r>
              <a:rPr lang="ja-JP" altLang="en-US" sz="1400" i="1" dirty="0" smtClean="0"/>
              <a:t>アルミニウム</a:t>
            </a:r>
            <a:r>
              <a:rPr kumimoji="1" lang="en-US" altLang="ja-JP" sz="1400" i="1" dirty="0" smtClean="0"/>
              <a:t> </a:t>
            </a:r>
            <a:r>
              <a:rPr kumimoji="1" lang="en-US" altLang="ja-JP" sz="1400" i="1" dirty="0" smtClean="0"/>
              <a:t>hybrid</a:t>
            </a:r>
            <a:endParaRPr kumimoji="1" lang="ja-JP" altLang="en-US" i="1" dirty="0"/>
          </a:p>
        </p:txBody>
      </p:sp>
      <p:sp>
        <p:nvSpPr>
          <p:cNvPr id="24" name="テキスト ボックス 23"/>
          <p:cNvSpPr txBox="1"/>
          <p:nvPr/>
        </p:nvSpPr>
        <p:spPr>
          <a:xfrm>
            <a:off x="6030019" y="4099150"/>
            <a:ext cx="1997174" cy="738664"/>
          </a:xfrm>
          <a:prstGeom prst="rect">
            <a:avLst/>
          </a:prstGeom>
          <a:solidFill>
            <a:schemeClr val="bg1"/>
          </a:solidFill>
          <a:ln>
            <a:solidFill>
              <a:schemeClr val="tx1"/>
            </a:solidFill>
          </a:ln>
        </p:spPr>
        <p:txBody>
          <a:bodyPr wrap="none" rtlCol="0">
            <a:spAutoFit/>
          </a:bodyPr>
          <a:lstStyle/>
          <a:p>
            <a:pPr algn="ctr"/>
            <a:r>
              <a:rPr kumimoji="1" lang="en-US" altLang="ja-JP" dirty="0" smtClean="0"/>
              <a:t>180˚-</a:t>
            </a:r>
            <a:r>
              <a:rPr kumimoji="1" lang="en-US" altLang="ja-JP" dirty="0" smtClean="0"/>
              <a:t>Hybrid</a:t>
            </a:r>
            <a:r>
              <a:rPr lang="ja-JP" altLang="en-US" dirty="0" smtClean="0"/>
              <a:t>結合器</a:t>
            </a:r>
            <a:endParaRPr kumimoji="1" lang="en-US" altLang="ja-JP" dirty="0" smtClean="0"/>
          </a:p>
          <a:p>
            <a:pPr algn="ctr"/>
            <a:r>
              <a:rPr lang="en-US" altLang="ja-JP" sz="1200" dirty="0" smtClean="0"/>
              <a:t>(rejection of</a:t>
            </a:r>
            <a:br>
              <a:rPr lang="en-US" altLang="ja-JP" sz="1200" dirty="0" smtClean="0"/>
            </a:br>
            <a:r>
              <a:rPr lang="en-US" altLang="ja-JP" sz="1200" dirty="0" smtClean="0"/>
              <a:t> TM-mode)</a:t>
            </a:r>
            <a:endParaRPr kumimoji="1" lang="ja-JP" altLang="en-US" sz="1200" dirty="0"/>
          </a:p>
        </p:txBody>
      </p:sp>
      <p:sp>
        <p:nvSpPr>
          <p:cNvPr id="17" name="円/楕円 16"/>
          <p:cNvSpPr/>
          <p:nvPr/>
        </p:nvSpPr>
        <p:spPr>
          <a:xfrm>
            <a:off x="7254988" y="3784249"/>
            <a:ext cx="1377513" cy="553601"/>
          </a:xfrm>
          <a:prstGeom prst="ellipse">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2400" b="1" i="1" dirty="0" smtClean="0">
                <a:solidFill>
                  <a:srgbClr val="000000"/>
                </a:solidFill>
              </a:rPr>
              <a:t>Sonnet</a:t>
            </a:r>
            <a:endParaRPr kumimoji="1" lang="ja-JP" altLang="en-US" sz="2400" b="1" i="1" dirty="0">
              <a:solidFill>
                <a:srgbClr val="000000"/>
              </a:solidFill>
            </a:endParaRPr>
          </a:p>
        </p:txBody>
      </p:sp>
    </p:spTree>
    <p:extLst>
      <p:ext uri="{BB962C8B-B14F-4D97-AF65-F5344CB8AC3E}">
        <p14:creationId xmlns:p14="http://schemas.microsoft.com/office/powerpoint/2010/main" val="2336475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wipe(left)">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54000" y="33338"/>
            <a:ext cx="8686800" cy="1016257"/>
          </a:xfrm>
        </p:spPr>
        <p:txBody>
          <a:bodyPr>
            <a:normAutofit/>
          </a:bodyPr>
          <a:lstStyle/>
          <a:p>
            <a:r>
              <a:rPr lang="en-US" altLang="ja-JP" b="1" dirty="0" smtClean="0">
                <a:solidFill>
                  <a:schemeClr val="bg1"/>
                </a:solidFill>
              </a:rPr>
              <a:t>CST</a:t>
            </a:r>
            <a:r>
              <a:rPr lang="ja-JP" altLang="en-US" b="1" dirty="0" smtClean="0">
                <a:solidFill>
                  <a:schemeClr val="bg1"/>
                </a:solidFill>
              </a:rPr>
              <a:t>を使った</a:t>
            </a:r>
            <a:r>
              <a:rPr lang="en-US" altLang="ja-JP" b="1" dirty="0" smtClean="0">
                <a:solidFill>
                  <a:schemeClr val="bg1"/>
                </a:solidFill>
              </a:rPr>
              <a:t>Horn–OMT</a:t>
            </a:r>
            <a:r>
              <a:rPr lang="ja-JP" altLang="en-US" b="1" dirty="0" smtClean="0">
                <a:solidFill>
                  <a:schemeClr val="bg1"/>
                </a:solidFill>
              </a:rPr>
              <a:t>結合</a:t>
            </a:r>
            <a:endParaRPr kumimoji="1" lang="ja-JP" altLang="en-US" sz="3200" b="1" dirty="0">
              <a:solidFill>
                <a:schemeClr val="bg1"/>
              </a:solidFill>
            </a:endParaRPr>
          </a:p>
        </p:txBody>
      </p:sp>
      <p:sp>
        <p:nvSpPr>
          <p:cNvPr id="3" name="スライド番号プレースホルダー 2"/>
          <p:cNvSpPr>
            <a:spLocks noGrp="1"/>
          </p:cNvSpPr>
          <p:nvPr>
            <p:ph type="sldNum" sz="quarter" idx="12"/>
          </p:nvPr>
        </p:nvSpPr>
        <p:spPr/>
        <p:txBody>
          <a:bodyPr/>
          <a:lstStyle/>
          <a:p>
            <a:fld id="{B04DAB9F-D01D-5F42-93F9-EDC3E9C9A194}" type="slidenum">
              <a:rPr kumimoji="1" lang="ja-JP" altLang="en-US" smtClean="0"/>
              <a:t>18</a:t>
            </a:fld>
            <a:endParaRPr kumimoji="1" lang="ja-JP" altLang="en-US"/>
          </a:p>
        </p:txBody>
      </p:sp>
      <p:pic>
        <p:nvPicPr>
          <p:cNvPr id="19" name="図 18" descr="スクリーンショット 2015-11-27 17.11.33.png"/>
          <p:cNvPicPr>
            <a:picLocks noChangeAspect="1"/>
          </p:cNvPicPr>
          <p:nvPr/>
        </p:nvPicPr>
        <p:blipFill rotWithShape="1">
          <a:blip r:embed="rId3">
            <a:extLst>
              <a:ext uri="{28A0092B-C50C-407E-A947-70E740481C1C}">
                <a14:useLocalDpi xmlns:a14="http://schemas.microsoft.com/office/drawing/2010/main" val="0"/>
              </a:ext>
            </a:extLst>
          </a:blip>
          <a:srcRect l="32407" t="33234" r="33515" b="14332"/>
          <a:stretch/>
        </p:blipFill>
        <p:spPr>
          <a:xfrm>
            <a:off x="1494206" y="981650"/>
            <a:ext cx="2680104" cy="2710299"/>
          </a:xfrm>
          <a:prstGeom prst="rect">
            <a:avLst/>
          </a:prstGeom>
          <a:ln w="57150" cmpd="sng">
            <a:noFill/>
          </a:ln>
        </p:spPr>
      </p:pic>
      <p:sp>
        <p:nvSpPr>
          <p:cNvPr id="20" name="角丸四角形 19"/>
          <p:cNvSpPr/>
          <p:nvPr/>
        </p:nvSpPr>
        <p:spPr>
          <a:xfrm rot="2511347">
            <a:off x="2419178" y="1260091"/>
            <a:ext cx="869482" cy="896864"/>
          </a:xfrm>
          <a:prstGeom prst="roundRect">
            <a:avLst>
              <a:gd name="adj" fmla="val 50000"/>
            </a:avLst>
          </a:prstGeom>
          <a:noFill/>
          <a:ln w="5715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flipH="1">
            <a:off x="3276856" y="1762845"/>
            <a:ext cx="1982555" cy="1"/>
          </a:xfrm>
          <a:prstGeom prst="line">
            <a:avLst/>
          </a:prstGeom>
          <a:ln w="76200" cmpd="sng">
            <a:solidFill>
              <a:srgbClr val="FF00FF"/>
            </a:solidFill>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44" name="그림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45875" y="968950"/>
            <a:ext cx="2249221" cy="2651024"/>
          </a:xfrm>
          <a:prstGeom prst="rect">
            <a:avLst/>
          </a:prstGeom>
        </p:spPr>
      </p:pic>
      <p:grpSp>
        <p:nvGrpSpPr>
          <p:cNvPr id="46" name="図形グループ 45"/>
          <p:cNvGrpSpPr>
            <a:grpSpLocks noChangeAspect="1"/>
          </p:cNvGrpSpPr>
          <p:nvPr/>
        </p:nvGrpSpPr>
        <p:grpSpPr>
          <a:xfrm>
            <a:off x="766763" y="3759200"/>
            <a:ext cx="7381874" cy="3030378"/>
            <a:chOff x="752659" y="1802042"/>
            <a:chExt cx="10523473" cy="4602605"/>
          </a:xfrm>
        </p:grpSpPr>
        <p:pic>
          <p:nvPicPr>
            <p:cNvPr id="47" name="그림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7593" y="1802043"/>
              <a:ext cx="3025219" cy="3807925"/>
            </a:xfrm>
            <a:prstGeom prst="rect">
              <a:avLst/>
            </a:prstGeom>
          </p:spPr>
        </p:pic>
        <p:pic>
          <p:nvPicPr>
            <p:cNvPr id="48" name="그림 2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1444" y="1804705"/>
              <a:ext cx="2959649" cy="3805263"/>
            </a:xfrm>
            <a:prstGeom prst="rect">
              <a:avLst/>
            </a:prstGeom>
          </p:spPr>
        </p:pic>
        <p:cxnSp>
          <p:nvCxnSpPr>
            <p:cNvPr id="49" name="직선 화살표 연결선 5"/>
            <p:cNvCxnSpPr/>
            <p:nvPr/>
          </p:nvCxnSpPr>
          <p:spPr>
            <a:xfrm>
              <a:off x="3374853" y="5301050"/>
              <a:ext cx="593125" cy="3830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직선 화살표 연결선 6"/>
            <p:cNvCxnSpPr/>
            <p:nvPr/>
          </p:nvCxnSpPr>
          <p:spPr>
            <a:xfrm flipH="1" flipV="1">
              <a:off x="752659" y="3571102"/>
              <a:ext cx="580767" cy="3995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9"/>
            <p:cNvSpPr txBox="1"/>
            <p:nvPr/>
          </p:nvSpPr>
          <p:spPr>
            <a:xfrm>
              <a:off x="1192895" y="5609969"/>
              <a:ext cx="2383113" cy="794678"/>
            </a:xfrm>
            <a:prstGeom prst="rect">
              <a:avLst/>
            </a:prstGeom>
            <a:noFill/>
          </p:spPr>
          <p:txBody>
            <a:bodyPr wrap="square" rtlCol="0">
              <a:spAutoFit/>
            </a:bodyPr>
            <a:lstStyle/>
            <a:p>
              <a:pPr algn="ctr"/>
              <a:r>
                <a:rPr lang="en-US" altLang="ko-KR" sz="2800" b="1" i="1" dirty="0" smtClean="0">
                  <a:solidFill>
                    <a:srgbClr val="FFFF00"/>
                  </a:solidFill>
                </a:rPr>
                <a:t>TE11 (0˚)</a:t>
              </a:r>
              <a:endParaRPr lang="ko-KR" altLang="en-US" sz="2800" b="1" i="1" dirty="0">
                <a:solidFill>
                  <a:srgbClr val="FFFF00"/>
                </a:solidFill>
              </a:endParaRPr>
            </a:p>
          </p:txBody>
        </p:sp>
        <p:cxnSp>
          <p:nvCxnSpPr>
            <p:cNvPr id="52" name="직선 화살표 연결선 11"/>
            <p:cNvCxnSpPr/>
            <p:nvPr/>
          </p:nvCxnSpPr>
          <p:spPr>
            <a:xfrm flipH="1">
              <a:off x="4979773" y="5443840"/>
              <a:ext cx="420131" cy="5125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직선 화살표 연결선 14"/>
            <p:cNvCxnSpPr/>
            <p:nvPr/>
          </p:nvCxnSpPr>
          <p:spPr>
            <a:xfrm flipV="1">
              <a:off x="6952737" y="3274541"/>
              <a:ext cx="448960" cy="4963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19"/>
            <p:cNvSpPr txBox="1"/>
            <p:nvPr/>
          </p:nvSpPr>
          <p:spPr>
            <a:xfrm>
              <a:off x="4745568" y="5609966"/>
              <a:ext cx="2986563" cy="794678"/>
            </a:xfrm>
            <a:prstGeom prst="rect">
              <a:avLst/>
            </a:prstGeom>
            <a:noFill/>
          </p:spPr>
          <p:txBody>
            <a:bodyPr wrap="square" rtlCol="0">
              <a:spAutoFit/>
            </a:bodyPr>
            <a:lstStyle/>
            <a:p>
              <a:pPr algn="ctr"/>
              <a:r>
                <a:rPr lang="en-US" altLang="ko-KR" sz="2800" b="1" i="1" dirty="0" smtClean="0">
                  <a:solidFill>
                    <a:srgbClr val="FFFF00"/>
                  </a:solidFill>
                </a:rPr>
                <a:t>TE11 (90˚)</a:t>
              </a:r>
              <a:endParaRPr lang="ko-KR" altLang="en-US" sz="2800" b="1" i="1" dirty="0">
                <a:solidFill>
                  <a:srgbClr val="FFFF00"/>
                </a:solidFill>
              </a:endParaRPr>
            </a:p>
          </p:txBody>
        </p:sp>
        <p:pic>
          <p:nvPicPr>
            <p:cNvPr id="55" name="그림 2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12427" y="1802042"/>
              <a:ext cx="3063705" cy="3807925"/>
            </a:xfrm>
            <a:prstGeom prst="rect">
              <a:avLst/>
            </a:prstGeom>
          </p:spPr>
        </p:pic>
        <p:sp>
          <p:nvSpPr>
            <p:cNvPr id="56" name="TextBox 23"/>
            <p:cNvSpPr txBox="1"/>
            <p:nvPr/>
          </p:nvSpPr>
          <p:spPr>
            <a:xfrm>
              <a:off x="9082943" y="5609967"/>
              <a:ext cx="1686667" cy="794678"/>
            </a:xfrm>
            <a:prstGeom prst="rect">
              <a:avLst/>
            </a:prstGeom>
            <a:noFill/>
          </p:spPr>
          <p:txBody>
            <a:bodyPr wrap="square" rtlCol="0">
              <a:spAutoFit/>
            </a:bodyPr>
            <a:lstStyle/>
            <a:p>
              <a:pPr algn="ctr"/>
              <a:r>
                <a:rPr lang="en-US" altLang="ko-KR" sz="2800" b="1" i="1" dirty="0" smtClean="0">
                  <a:solidFill>
                    <a:srgbClr val="00FFFF"/>
                  </a:solidFill>
                </a:rPr>
                <a:t>TM01</a:t>
              </a:r>
              <a:endParaRPr lang="ko-KR" altLang="en-US" sz="2800" b="1" i="1" dirty="0">
                <a:solidFill>
                  <a:srgbClr val="00FFFF"/>
                </a:solidFill>
              </a:endParaRPr>
            </a:p>
          </p:txBody>
        </p:sp>
      </p:grpSp>
      <p:sp>
        <p:nvSpPr>
          <p:cNvPr id="58" name="TextBox 11"/>
          <p:cNvSpPr txBox="1"/>
          <p:nvPr/>
        </p:nvSpPr>
        <p:spPr>
          <a:xfrm>
            <a:off x="5980645" y="1234150"/>
            <a:ext cx="958823" cy="369332"/>
          </a:xfrm>
          <a:prstGeom prst="rect">
            <a:avLst/>
          </a:prstGeom>
          <a:solidFill>
            <a:srgbClr val="FF0000"/>
          </a:solidFill>
        </p:spPr>
        <p:txBody>
          <a:bodyPr wrap="square" rtlCol="0">
            <a:spAutoFit/>
          </a:bodyPr>
          <a:lstStyle/>
          <a:p>
            <a:pPr algn="ctr"/>
            <a:r>
              <a:rPr lang="en-US" altLang="ko-KR" dirty="0" smtClean="0">
                <a:solidFill>
                  <a:schemeClr val="bg1"/>
                </a:solidFill>
              </a:rPr>
              <a:t>Port 1</a:t>
            </a:r>
            <a:endParaRPr lang="ko-KR" altLang="en-US" dirty="0">
              <a:solidFill>
                <a:schemeClr val="bg1"/>
              </a:solidFill>
            </a:endParaRPr>
          </a:p>
        </p:txBody>
      </p:sp>
      <p:sp>
        <p:nvSpPr>
          <p:cNvPr id="59" name="TextBox 12"/>
          <p:cNvSpPr txBox="1"/>
          <p:nvPr/>
        </p:nvSpPr>
        <p:spPr>
          <a:xfrm>
            <a:off x="7113614" y="3066536"/>
            <a:ext cx="958823" cy="369332"/>
          </a:xfrm>
          <a:prstGeom prst="rect">
            <a:avLst/>
          </a:prstGeom>
          <a:solidFill>
            <a:srgbClr val="FF0000"/>
          </a:solidFill>
        </p:spPr>
        <p:txBody>
          <a:bodyPr wrap="square" rtlCol="0">
            <a:spAutoFit/>
          </a:bodyPr>
          <a:lstStyle/>
          <a:p>
            <a:pPr algn="ctr"/>
            <a:r>
              <a:rPr lang="en-US" altLang="ko-KR" dirty="0" smtClean="0">
                <a:solidFill>
                  <a:schemeClr val="bg1"/>
                </a:solidFill>
              </a:rPr>
              <a:t>Port 2</a:t>
            </a:r>
            <a:endParaRPr lang="ko-KR" altLang="en-US" dirty="0">
              <a:solidFill>
                <a:schemeClr val="bg1"/>
              </a:solidFill>
            </a:endParaRPr>
          </a:p>
        </p:txBody>
      </p:sp>
      <p:sp>
        <p:nvSpPr>
          <p:cNvPr id="60" name="TextBox 13"/>
          <p:cNvSpPr txBox="1"/>
          <p:nvPr/>
        </p:nvSpPr>
        <p:spPr>
          <a:xfrm>
            <a:off x="4887316" y="2329812"/>
            <a:ext cx="958823" cy="369332"/>
          </a:xfrm>
          <a:prstGeom prst="rect">
            <a:avLst/>
          </a:prstGeom>
          <a:solidFill>
            <a:srgbClr val="FF0000"/>
          </a:solidFill>
        </p:spPr>
        <p:txBody>
          <a:bodyPr wrap="square" rtlCol="0">
            <a:spAutoFit/>
          </a:bodyPr>
          <a:lstStyle/>
          <a:p>
            <a:pPr algn="ctr"/>
            <a:r>
              <a:rPr lang="en-US" altLang="ko-KR" dirty="0" smtClean="0">
                <a:solidFill>
                  <a:schemeClr val="bg1"/>
                </a:solidFill>
              </a:rPr>
              <a:t>Port 3</a:t>
            </a:r>
            <a:endParaRPr lang="ko-KR" altLang="en-US" dirty="0">
              <a:solidFill>
                <a:schemeClr val="bg1"/>
              </a:solidFill>
            </a:endParaRPr>
          </a:p>
        </p:txBody>
      </p:sp>
      <p:sp>
        <p:nvSpPr>
          <p:cNvPr id="61" name="TextBox 14"/>
          <p:cNvSpPr txBox="1"/>
          <p:nvPr/>
        </p:nvSpPr>
        <p:spPr>
          <a:xfrm>
            <a:off x="5002384" y="3260111"/>
            <a:ext cx="958823" cy="369332"/>
          </a:xfrm>
          <a:prstGeom prst="rect">
            <a:avLst/>
          </a:prstGeom>
          <a:solidFill>
            <a:srgbClr val="FF0000"/>
          </a:solidFill>
        </p:spPr>
        <p:txBody>
          <a:bodyPr wrap="square" rtlCol="0">
            <a:spAutoFit/>
          </a:bodyPr>
          <a:lstStyle/>
          <a:p>
            <a:pPr algn="ctr"/>
            <a:r>
              <a:rPr lang="en-US" altLang="ko-KR" dirty="0" smtClean="0">
                <a:solidFill>
                  <a:schemeClr val="bg1"/>
                </a:solidFill>
              </a:rPr>
              <a:t>Port 4</a:t>
            </a:r>
            <a:endParaRPr lang="ko-KR" altLang="en-US" dirty="0">
              <a:solidFill>
                <a:schemeClr val="bg1"/>
              </a:solidFill>
            </a:endParaRPr>
          </a:p>
        </p:txBody>
      </p:sp>
      <p:sp>
        <p:nvSpPr>
          <p:cNvPr id="62" name="TextBox 15"/>
          <p:cNvSpPr txBox="1"/>
          <p:nvPr/>
        </p:nvSpPr>
        <p:spPr>
          <a:xfrm>
            <a:off x="7004147" y="2191423"/>
            <a:ext cx="958823" cy="369332"/>
          </a:xfrm>
          <a:prstGeom prst="rect">
            <a:avLst/>
          </a:prstGeom>
          <a:solidFill>
            <a:srgbClr val="FF0000"/>
          </a:solidFill>
        </p:spPr>
        <p:txBody>
          <a:bodyPr wrap="square" rtlCol="0">
            <a:spAutoFit/>
          </a:bodyPr>
          <a:lstStyle/>
          <a:p>
            <a:pPr algn="ctr"/>
            <a:r>
              <a:rPr lang="en-US" altLang="ko-KR" dirty="0" smtClean="0">
                <a:solidFill>
                  <a:schemeClr val="bg1"/>
                </a:solidFill>
              </a:rPr>
              <a:t>Port 5</a:t>
            </a:r>
            <a:endParaRPr lang="ko-KR" altLang="en-US" dirty="0">
              <a:solidFill>
                <a:schemeClr val="bg1"/>
              </a:solidFill>
            </a:endParaRPr>
          </a:p>
        </p:txBody>
      </p:sp>
      <p:sp>
        <p:nvSpPr>
          <p:cNvPr id="63" name="円形吹き出し 62"/>
          <p:cNvSpPr/>
          <p:nvPr/>
        </p:nvSpPr>
        <p:spPr>
          <a:xfrm>
            <a:off x="7818728" y="4923958"/>
            <a:ext cx="1295330" cy="850900"/>
          </a:xfrm>
          <a:prstGeom prst="wedgeEllipseCallout">
            <a:avLst>
              <a:gd name="adj1" fmla="val -47305"/>
              <a:gd name="adj2" fmla="val 49067"/>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000" i="1" dirty="0" smtClean="0">
                <a:solidFill>
                  <a:srgbClr val="000000"/>
                </a:solidFill>
              </a:rPr>
              <a:t>クロス</a:t>
            </a:r>
            <a:endParaRPr kumimoji="1" lang="en-US" altLang="ja-JP" sz="2000" i="1" dirty="0" smtClean="0">
              <a:solidFill>
                <a:srgbClr val="000000"/>
              </a:solidFill>
            </a:endParaRPr>
          </a:p>
          <a:p>
            <a:pPr algn="ctr"/>
            <a:r>
              <a:rPr kumimoji="1" lang="ja-JP" altLang="en-US" sz="2000" i="1" dirty="0" smtClean="0">
                <a:solidFill>
                  <a:srgbClr val="000000"/>
                </a:solidFill>
              </a:rPr>
              <a:t>モード</a:t>
            </a:r>
            <a:endParaRPr kumimoji="1" lang="ja-JP" altLang="en-US" sz="2000" i="1" dirty="0">
              <a:solidFill>
                <a:srgbClr val="000000"/>
              </a:solidFill>
            </a:endParaRPr>
          </a:p>
        </p:txBody>
      </p:sp>
      <p:sp>
        <p:nvSpPr>
          <p:cNvPr id="64" name="円形吹き出し 63"/>
          <p:cNvSpPr/>
          <p:nvPr/>
        </p:nvSpPr>
        <p:spPr>
          <a:xfrm>
            <a:off x="2633101" y="3335503"/>
            <a:ext cx="1295330" cy="850900"/>
          </a:xfrm>
          <a:prstGeom prst="wedgeEllipseCallout">
            <a:avLst>
              <a:gd name="adj1" fmla="val -43383"/>
              <a:gd name="adj2" fmla="val 53544"/>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altLang="ja-JP" sz="2000" i="1" dirty="0" smtClean="0">
                <a:solidFill>
                  <a:srgbClr val="000000"/>
                </a:solidFill>
              </a:rPr>
              <a:t>Pol. signal</a:t>
            </a:r>
            <a:r>
              <a:rPr kumimoji="1" lang="en-US" altLang="ja-JP" sz="2000" i="1" dirty="0" smtClean="0">
                <a:solidFill>
                  <a:srgbClr val="000000"/>
                </a:solidFill>
              </a:rPr>
              <a:t/>
            </a:r>
            <a:br>
              <a:rPr kumimoji="1" lang="en-US" altLang="ja-JP" sz="2000" i="1" dirty="0" smtClean="0">
                <a:solidFill>
                  <a:srgbClr val="000000"/>
                </a:solidFill>
              </a:rPr>
            </a:br>
            <a:r>
              <a:rPr kumimoji="1" lang="en-US" altLang="ja-JP" sz="2000" i="1" dirty="0" smtClean="0">
                <a:solidFill>
                  <a:srgbClr val="000000"/>
                </a:solidFill>
              </a:rPr>
              <a:t>mode</a:t>
            </a:r>
            <a:endParaRPr kumimoji="1" lang="ja-JP" altLang="en-US" sz="2000" i="1" dirty="0">
              <a:solidFill>
                <a:srgbClr val="000000"/>
              </a:solidFill>
            </a:endParaRPr>
          </a:p>
        </p:txBody>
      </p:sp>
      <p:sp>
        <p:nvSpPr>
          <p:cNvPr id="65" name="円形吹き出し 64"/>
          <p:cNvSpPr/>
          <p:nvPr/>
        </p:nvSpPr>
        <p:spPr>
          <a:xfrm>
            <a:off x="2633101" y="3345342"/>
            <a:ext cx="1295330" cy="850900"/>
          </a:xfrm>
          <a:prstGeom prst="wedgeEllipseCallout">
            <a:avLst>
              <a:gd name="adj1" fmla="val 45654"/>
              <a:gd name="adj2" fmla="val 47453"/>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000" i="1" dirty="0" smtClean="0">
                <a:solidFill>
                  <a:srgbClr val="000000"/>
                </a:solidFill>
              </a:rPr>
              <a:t>偏光</a:t>
            </a:r>
            <a:endParaRPr kumimoji="1" lang="en-US" altLang="ja-JP" sz="2000" i="1" dirty="0" smtClean="0">
              <a:solidFill>
                <a:srgbClr val="000000"/>
              </a:solidFill>
            </a:endParaRPr>
          </a:p>
          <a:p>
            <a:pPr algn="ctr"/>
            <a:r>
              <a:rPr kumimoji="1" lang="ja-JP" altLang="en-US" sz="2000" i="1" dirty="0" smtClean="0">
                <a:solidFill>
                  <a:srgbClr val="000000"/>
                </a:solidFill>
              </a:rPr>
              <a:t>シグナル</a:t>
            </a:r>
            <a:endParaRPr kumimoji="1" lang="ja-JP" altLang="en-US" sz="2000" i="1" dirty="0">
              <a:solidFill>
                <a:srgbClr val="000000"/>
              </a:solidFill>
            </a:endParaRP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557644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633249" y="4562733"/>
            <a:ext cx="2957598" cy="1569660"/>
          </a:xfrm>
          <a:prstGeom prst="rect">
            <a:avLst/>
          </a:prstGeom>
          <a:noFill/>
        </p:spPr>
        <p:txBody>
          <a:bodyPr wrap="none" rtlCol="0">
            <a:spAutoFit/>
          </a:bodyPr>
          <a:lstStyle/>
          <a:p>
            <a:r>
              <a:rPr lang="en-US" altLang="ja-JP" sz="3200" b="1" i="1" dirty="0" smtClean="0">
                <a:solidFill>
                  <a:srgbClr val="00FFFF"/>
                </a:solidFill>
              </a:rPr>
              <a:t>Hybrid</a:t>
            </a:r>
            <a:r>
              <a:rPr kumimoji="1" lang="en-US" altLang="ja-JP" sz="3200" b="1" i="1" dirty="0" smtClean="0">
                <a:solidFill>
                  <a:srgbClr val="00FFFF"/>
                </a:solidFill>
              </a:rPr>
              <a:t> discards </a:t>
            </a:r>
            <a:br>
              <a:rPr kumimoji="1" lang="en-US" altLang="ja-JP" sz="3200" b="1" i="1" dirty="0" smtClean="0">
                <a:solidFill>
                  <a:srgbClr val="00FFFF"/>
                </a:solidFill>
              </a:rPr>
            </a:br>
            <a:r>
              <a:rPr kumimoji="1" lang="en-US" altLang="ja-JP" sz="3200" b="1" i="1" dirty="0" smtClean="0">
                <a:solidFill>
                  <a:srgbClr val="00FFFF"/>
                </a:solidFill>
              </a:rPr>
              <a:t>crosstalk mode, </a:t>
            </a:r>
            <a:br>
              <a:rPr kumimoji="1" lang="en-US" altLang="ja-JP" sz="3200" b="1" i="1" dirty="0" smtClean="0">
                <a:solidFill>
                  <a:srgbClr val="00FFFF"/>
                </a:solidFill>
              </a:rPr>
            </a:br>
            <a:r>
              <a:rPr kumimoji="1" lang="en-US" altLang="ja-JP" sz="3200" b="1" i="1" dirty="0" smtClean="0">
                <a:solidFill>
                  <a:srgbClr val="00FFFF"/>
                </a:solidFill>
              </a:rPr>
              <a:t>i.e., TM01.</a:t>
            </a:r>
            <a:endParaRPr kumimoji="1" lang="ja-JP" altLang="en-US" sz="3200" b="1" i="1" dirty="0">
              <a:solidFill>
                <a:srgbClr val="00FFFF"/>
              </a:solidFill>
            </a:endParaRPr>
          </a:p>
        </p:txBody>
      </p:sp>
      <p:sp>
        <p:nvSpPr>
          <p:cNvPr id="40" name="テキスト ボックス 39"/>
          <p:cNvSpPr txBox="1"/>
          <p:nvPr/>
        </p:nvSpPr>
        <p:spPr>
          <a:xfrm>
            <a:off x="3820625" y="5057604"/>
            <a:ext cx="1977700" cy="892552"/>
          </a:xfrm>
          <a:prstGeom prst="rect">
            <a:avLst/>
          </a:prstGeom>
          <a:noFill/>
        </p:spPr>
        <p:txBody>
          <a:bodyPr wrap="none" rtlCol="0">
            <a:spAutoFit/>
          </a:bodyPr>
          <a:lstStyle/>
          <a:p>
            <a:pPr algn="ctr"/>
            <a:r>
              <a:rPr lang="en-US" altLang="ja-JP" sz="2800" b="1" dirty="0" smtClean="0">
                <a:solidFill>
                  <a:srgbClr val="00FF00"/>
                </a:solidFill>
              </a:rPr>
              <a:t>From OMT</a:t>
            </a:r>
            <a:endParaRPr kumimoji="1" lang="en-US" altLang="ja-JP" sz="2800" b="1" dirty="0" smtClean="0">
              <a:solidFill>
                <a:srgbClr val="00FF00"/>
              </a:solidFill>
            </a:endParaRPr>
          </a:p>
          <a:p>
            <a:pPr algn="ctr"/>
            <a:r>
              <a:rPr kumimoji="1" lang="en-US" altLang="ja-JP" sz="2400" b="1" i="1" dirty="0" smtClean="0">
                <a:solidFill>
                  <a:srgbClr val="FFFF00"/>
                </a:solidFill>
              </a:rPr>
              <a:t>TE11</a:t>
            </a:r>
            <a:r>
              <a:rPr kumimoji="1" lang="en-US" altLang="ja-JP" sz="2400" b="1" i="1" dirty="0" smtClean="0">
                <a:solidFill>
                  <a:srgbClr val="00FF00"/>
                </a:solidFill>
              </a:rPr>
              <a:t> &amp; </a:t>
            </a:r>
            <a:r>
              <a:rPr kumimoji="1" lang="en-US" altLang="ja-JP" sz="2400" b="1" i="1" dirty="0" smtClean="0">
                <a:solidFill>
                  <a:srgbClr val="00FFFF"/>
                </a:solidFill>
              </a:rPr>
              <a:t>TM01</a:t>
            </a:r>
            <a:endParaRPr kumimoji="1" lang="ja-JP" altLang="en-US" sz="2400" b="1" i="1" dirty="0">
              <a:solidFill>
                <a:srgbClr val="00FFFF"/>
              </a:solidFill>
            </a:endParaRPr>
          </a:p>
        </p:txBody>
      </p:sp>
      <p:sp>
        <p:nvSpPr>
          <p:cNvPr id="2" name="タイトル 1"/>
          <p:cNvSpPr>
            <a:spLocks noGrp="1"/>
          </p:cNvSpPr>
          <p:nvPr>
            <p:ph type="title"/>
          </p:nvPr>
        </p:nvSpPr>
        <p:spPr>
          <a:xfrm>
            <a:off x="457200" y="33338"/>
            <a:ext cx="8229600" cy="1016257"/>
          </a:xfrm>
        </p:spPr>
        <p:txBody>
          <a:bodyPr>
            <a:normAutofit/>
          </a:bodyPr>
          <a:lstStyle/>
          <a:p>
            <a:r>
              <a:rPr lang="en-US" altLang="ja-JP" b="1" dirty="0" smtClean="0">
                <a:solidFill>
                  <a:schemeClr val="bg1"/>
                </a:solidFill>
              </a:rPr>
              <a:t>Sonnet</a:t>
            </a:r>
            <a:r>
              <a:rPr lang="ja-JP" altLang="en-US" b="1" dirty="0" smtClean="0">
                <a:solidFill>
                  <a:schemeClr val="bg1"/>
                </a:solidFill>
              </a:rPr>
              <a:t>をつ方</a:t>
            </a:r>
            <a:r>
              <a:rPr lang="en-US" altLang="ja-JP" b="1" dirty="0" smtClean="0">
                <a:solidFill>
                  <a:schemeClr val="bg1"/>
                </a:solidFill>
              </a:rPr>
              <a:t>180</a:t>
            </a:r>
            <a:r>
              <a:rPr lang="en-US" altLang="ja-JP" b="1" dirty="0" smtClean="0">
                <a:solidFill>
                  <a:schemeClr val="bg1"/>
                </a:solidFill>
              </a:rPr>
              <a:t>˚-</a:t>
            </a:r>
            <a:r>
              <a:rPr lang="en-US" altLang="ja-JP" b="1" dirty="0" smtClean="0">
                <a:solidFill>
                  <a:schemeClr val="bg1"/>
                </a:solidFill>
              </a:rPr>
              <a:t>Hybrid</a:t>
            </a:r>
            <a:r>
              <a:rPr lang="ja-JP" altLang="en-US" b="1" dirty="0" smtClean="0">
                <a:solidFill>
                  <a:schemeClr val="bg1"/>
                </a:solidFill>
              </a:rPr>
              <a:t>結合器</a:t>
            </a:r>
            <a:endParaRPr kumimoji="1" lang="ja-JP" altLang="en-US" sz="3200" b="1" dirty="0">
              <a:solidFill>
                <a:schemeClr val="bg1"/>
              </a:solidFill>
            </a:endParaRPr>
          </a:p>
        </p:txBody>
      </p:sp>
      <p:sp>
        <p:nvSpPr>
          <p:cNvPr id="3" name="スライド番号プレースホルダー 2"/>
          <p:cNvSpPr>
            <a:spLocks noGrp="1"/>
          </p:cNvSpPr>
          <p:nvPr>
            <p:ph type="sldNum" sz="quarter" idx="12"/>
          </p:nvPr>
        </p:nvSpPr>
        <p:spPr/>
        <p:txBody>
          <a:bodyPr/>
          <a:lstStyle/>
          <a:p>
            <a:fld id="{B04DAB9F-D01D-5F42-93F9-EDC3E9C9A194}" type="slidenum">
              <a:rPr kumimoji="1" lang="ja-JP" altLang="en-US" smtClean="0"/>
              <a:t>19</a:t>
            </a:fld>
            <a:endParaRPr kumimoji="1" lang="ja-JP" altLang="en-US"/>
          </a:p>
        </p:txBody>
      </p:sp>
      <p:pic>
        <p:nvPicPr>
          <p:cNvPr id="7" name="그림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992610">
            <a:off x="5026031" y="1739464"/>
            <a:ext cx="3188024" cy="3780334"/>
          </a:xfrm>
          <a:prstGeom prst="rect">
            <a:avLst/>
          </a:prstGeom>
          <a:ln w="57150" cmpd="sng">
            <a:solidFill>
              <a:srgbClr val="FF00FF"/>
            </a:solidFill>
          </a:ln>
        </p:spPr>
      </p:pic>
      <p:pic>
        <p:nvPicPr>
          <p:cNvPr id="19" name="図 18" descr="スクリーンショット 2015-11-27 17.11.33.png"/>
          <p:cNvPicPr>
            <a:picLocks noChangeAspect="1"/>
          </p:cNvPicPr>
          <p:nvPr/>
        </p:nvPicPr>
        <p:blipFill rotWithShape="1">
          <a:blip r:embed="rId4">
            <a:extLst>
              <a:ext uri="{28A0092B-C50C-407E-A947-70E740481C1C}">
                <a14:useLocalDpi xmlns:a14="http://schemas.microsoft.com/office/drawing/2010/main" val="0"/>
              </a:ext>
            </a:extLst>
          </a:blip>
          <a:srcRect l="32407" t="33234" r="33515" b="14332"/>
          <a:stretch/>
        </p:blipFill>
        <p:spPr>
          <a:xfrm>
            <a:off x="241300" y="1366838"/>
            <a:ext cx="2680104" cy="2710299"/>
          </a:xfrm>
          <a:prstGeom prst="rect">
            <a:avLst/>
          </a:prstGeom>
          <a:ln w="57150" cmpd="sng">
            <a:noFill/>
          </a:ln>
        </p:spPr>
      </p:pic>
      <p:sp>
        <p:nvSpPr>
          <p:cNvPr id="20" name="角丸四角形 19"/>
          <p:cNvSpPr/>
          <p:nvPr/>
        </p:nvSpPr>
        <p:spPr>
          <a:xfrm rot="2511347">
            <a:off x="2049957" y="2629823"/>
            <a:ext cx="576856" cy="504046"/>
          </a:xfrm>
          <a:prstGeom prst="roundRect">
            <a:avLst>
              <a:gd name="adj" fmla="val 31866"/>
            </a:avLst>
          </a:prstGeom>
          <a:noFill/>
          <a:ln w="5715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1" name="直線コネクタ 20"/>
          <p:cNvCxnSpPr>
            <a:endCxn id="20" idx="0"/>
          </p:cNvCxnSpPr>
          <p:nvPr/>
        </p:nvCxnSpPr>
        <p:spPr>
          <a:xfrm flipH="1" flipV="1">
            <a:off x="2506549" y="2694133"/>
            <a:ext cx="2029005" cy="1"/>
          </a:xfrm>
          <a:prstGeom prst="line">
            <a:avLst/>
          </a:prstGeom>
          <a:ln w="76200" cmpd="sng">
            <a:solidFill>
              <a:srgbClr val="FF00FF"/>
            </a:solidFill>
            <a:headEnd type="arrow"/>
            <a:tailEnd type="none"/>
          </a:ln>
          <a:effectLst/>
        </p:spPr>
        <p:style>
          <a:lnRef idx="2">
            <a:schemeClr val="accent1"/>
          </a:lnRef>
          <a:fillRef idx="0">
            <a:schemeClr val="accent1"/>
          </a:fillRef>
          <a:effectRef idx="1">
            <a:schemeClr val="accent1"/>
          </a:effectRef>
          <a:fontRef idx="minor">
            <a:schemeClr val="tx1"/>
          </a:fontRef>
        </p:style>
      </p:cxnSp>
      <p:grpSp>
        <p:nvGrpSpPr>
          <p:cNvPr id="33" name="図形グループ 32"/>
          <p:cNvGrpSpPr/>
          <p:nvPr/>
        </p:nvGrpSpPr>
        <p:grpSpPr>
          <a:xfrm>
            <a:off x="140187" y="1478050"/>
            <a:ext cx="4202764" cy="5148767"/>
            <a:chOff x="140187" y="1478050"/>
            <a:chExt cx="4202764" cy="5148767"/>
          </a:xfrm>
        </p:grpSpPr>
        <p:pic>
          <p:nvPicPr>
            <p:cNvPr id="30" name="그림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0187" y="1478050"/>
              <a:ext cx="4202764" cy="2520063"/>
            </a:xfrm>
            <a:prstGeom prst="rect">
              <a:avLst/>
            </a:prstGeom>
          </p:spPr>
        </p:pic>
        <p:pic>
          <p:nvPicPr>
            <p:cNvPr id="31" name="그림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0187" y="4109144"/>
              <a:ext cx="4202764" cy="2517673"/>
            </a:xfrm>
            <a:prstGeom prst="rect">
              <a:avLst/>
            </a:prstGeom>
          </p:spPr>
        </p:pic>
      </p:grpSp>
      <p:sp>
        <p:nvSpPr>
          <p:cNvPr id="34" name="右矢印 33"/>
          <p:cNvSpPr/>
          <p:nvPr/>
        </p:nvSpPr>
        <p:spPr>
          <a:xfrm rot="19225434">
            <a:off x="4953000" y="4635500"/>
            <a:ext cx="673100" cy="444500"/>
          </a:xfrm>
          <a:prstGeom prst="rightArrow">
            <a:avLst/>
          </a:prstGeom>
          <a:solidFill>
            <a:srgbClr val="00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FF00"/>
              </a:solidFill>
            </a:endParaRPr>
          </a:p>
        </p:txBody>
      </p:sp>
      <p:sp>
        <p:nvSpPr>
          <p:cNvPr id="35" name="右矢印 34"/>
          <p:cNvSpPr/>
          <p:nvPr/>
        </p:nvSpPr>
        <p:spPr>
          <a:xfrm rot="8315626">
            <a:off x="7594600" y="2082595"/>
            <a:ext cx="673100" cy="444500"/>
          </a:xfrm>
          <a:prstGeom prst="rightArrow">
            <a:avLst/>
          </a:prstGeom>
          <a:solidFill>
            <a:srgbClr val="00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FF00"/>
              </a:solidFill>
            </a:endParaRPr>
          </a:p>
        </p:txBody>
      </p:sp>
      <p:sp>
        <p:nvSpPr>
          <p:cNvPr id="36" name="右矢印 35"/>
          <p:cNvSpPr/>
          <p:nvPr/>
        </p:nvSpPr>
        <p:spPr>
          <a:xfrm rot="2721769">
            <a:off x="7805809" y="5008265"/>
            <a:ext cx="673100" cy="444500"/>
          </a:xfrm>
          <a:prstGeom prst="rightArrow">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7162508" y="1160353"/>
            <a:ext cx="1977700" cy="892552"/>
          </a:xfrm>
          <a:prstGeom prst="rect">
            <a:avLst/>
          </a:prstGeom>
          <a:noFill/>
        </p:spPr>
        <p:txBody>
          <a:bodyPr wrap="none" rtlCol="0">
            <a:spAutoFit/>
          </a:bodyPr>
          <a:lstStyle/>
          <a:p>
            <a:pPr algn="ctr"/>
            <a:r>
              <a:rPr lang="en-US" altLang="ja-JP" sz="2800" b="1" dirty="0" smtClean="0">
                <a:solidFill>
                  <a:srgbClr val="00FF00"/>
                </a:solidFill>
              </a:rPr>
              <a:t>From OMT</a:t>
            </a:r>
            <a:endParaRPr kumimoji="1" lang="en-US" altLang="ja-JP" sz="2800" b="1" dirty="0" smtClean="0">
              <a:solidFill>
                <a:srgbClr val="00FF00"/>
              </a:solidFill>
            </a:endParaRPr>
          </a:p>
          <a:p>
            <a:pPr algn="ctr"/>
            <a:r>
              <a:rPr kumimoji="1" lang="en-US" altLang="ja-JP" sz="2400" b="1" i="1" dirty="0" smtClean="0">
                <a:solidFill>
                  <a:srgbClr val="FFFF00"/>
                </a:solidFill>
              </a:rPr>
              <a:t>TE11</a:t>
            </a:r>
            <a:r>
              <a:rPr kumimoji="1" lang="en-US" altLang="ja-JP" sz="2400" b="1" i="1" dirty="0" smtClean="0">
                <a:solidFill>
                  <a:srgbClr val="00FF00"/>
                </a:solidFill>
              </a:rPr>
              <a:t> &amp; </a:t>
            </a:r>
            <a:r>
              <a:rPr kumimoji="1" lang="en-US" altLang="ja-JP" sz="2400" b="1" i="1" dirty="0" smtClean="0">
                <a:solidFill>
                  <a:srgbClr val="00FFFF"/>
                </a:solidFill>
              </a:rPr>
              <a:t>TM01</a:t>
            </a:r>
            <a:endParaRPr kumimoji="1" lang="ja-JP" altLang="en-US" sz="2400" b="1" i="1" dirty="0">
              <a:solidFill>
                <a:srgbClr val="00FFFF"/>
              </a:solidFill>
            </a:endParaRPr>
          </a:p>
        </p:txBody>
      </p:sp>
      <p:sp>
        <p:nvSpPr>
          <p:cNvPr id="41" name="テキスト ボックス 40"/>
          <p:cNvSpPr txBox="1"/>
          <p:nvPr/>
        </p:nvSpPr>
        <p:spPr>
          <a:xfrm>
            <a:off x="3721102" y="888235"/>
            <a:ext cx="2334894" cy="892552"/>
          </a:xfrm>
          <a:prstGeom prst="rect">
            <a:avLst/>
          </a:prstGeom>
          <a:noFill/>
        </p:spPr>
        <p:txBody>
          <a:bodyPr wrap="none" rtlCol="0">
            <a:spAutoFit/>
          </a:bodyPr>
          <a:lstStyle/>
          <a:p>
            <a:pPr algn="ctr"/>
            <a:r>
              <a:rPr lang="en-US" altLang="ja-JP" sz="2800" b="1" dirty="0" smtClean="0">
                <a:solidFill>
                  <a:srgbClr val="00FFFF"/>
                </a:solidFill>
              </a:rPr>
              <a:t>To be dumped</a:t>
            </a:r>
            <a:endParaRPr kumimoji="1" lang="en-US" altLang="ja-JP" sz="2800" b="1" dirty="0" smtClean="0">
              <a:solidFill>
                <a:srgbClr val="00FFFF"/>
              </a:solidFill>
            </a:endParaRPr>
          </a:p>
          <a:p>
            <a:pPr algn="ctr"/>
            <a:r>
              <a:rPr kumimoji="1" lang="en-US" altLang="ja-JP" sz="2400" b="1" i="1" dirty="0" smtClean="0">
                <a:solidFill>
                  <a:srgbClr val="00FFFF"/>
                </a:solidFill>
              </a:rPr>
              <a:t>TM01</a:t>
            </a:r>
            <a:endParaRPr kumimoji="1" lang="ja-JP" altLang="en-US" sz="2400" b="1" i="1" dirty="0">
              <a:solidFill>
                <a:srgbClr val="00FFFF"/>
              </a:solidFill>
            </a:endParaRPr>
          </a:p>
        </p:txBody>
      </p:sp>
      <p:sp>
        <p:nvSpPr>
          <p:cNvPr id="42" name="右矢印 41"/>
          <p:cNvSpPr/>
          <p:nvPr/>
        </p:nvSpPr>
        <p:spPr>
          <a:xfrm rot="13599844">
            <a:off x="4772449" y="1784012"/>
            <a:ext cx="673100" cy="444500"/>
          </a:xfrm>
          <a:prstGeom prst="rightArrow">
            <a:avLst/>
          </a:prstGeom>
          <a:solidFill>
            <a:srgbClr val="00FF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7434298" y="5401020"/>
            <a:ext cx="1468947" cy="892552"/>
          </a:xfrm>
          <a:prstGeom prst="rect">
            <a:avLst/>
          </a:prstGeom>
          <a:noFill/>
        </p:spPr>
        <p:txBody>
          <a:bodyPr wrap="none" rtlCol="0">
            <a:spAutoFit/>
          </a:bodyPr>
          <a:lstStyle/>
          <a:p>
            <a:pPr algn="ctr"/>
            <a:r>
              <a:rPr lang="en-US" altLang="ja-JP" sz="2800" b="1" dirty="0" smtClean="0">
                <a:solidFill>
                  <a:srgbClr val="FFFF00"/>
                </a:solidFill>
              </a:rPr>
              <a:t>To MKID</a:t>
            </a:r>
            <a:endParaRPr kumimoji="1" lang="en-US" altLang="ja-JP" sz="2800" b="1" dirty="0" smtClean="0">
              <a:solidFill>
                <a:srgbClr val="FFFF00"/>
              </a:solidFill>
            </a:endParaRPr>
          </a:p>
          <a:p>
            <a:pPr algn="ctr"/>
            <a:r>
              <a:rPr kumimoji="1" lang="en-US" altLang="ja-JP" sz="2400" b="1" i="1" dirty="0" smtClean="0">
                <a:solidFill>
                  <a:srgbClr val="FFFF00"/>
                </a:solidFill>
              </a:rPr>
              <a:t>TE11</a:t>
            </a:r>
            <a:endParaRPr kumimoji="1" lang="ja-JP" altLang="en-US" sz="2400" b="1" i="1" dirty="0">
              <a:solidFill>
                <a:srgbClr val="FFFF00"/>
              </a:solidFill>
            </a:endParaRP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38454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2" descr="D:\hazumi\My Documents\TeX\2008\高エネルギーニュース\polmap.jpg"/>
          <p:cNvPicPr>
            <a:picLocks noChangeAspect="1" noChangeArrowheads="1"/>
          </p:cNvPicPr>
          <p:nvPr/>
        </p:nvPicPr>
        <p:blipFill>
          <a:blip r:embed="rId2" cstate="print">
            <a:duotone>
              <a:prstClr val="black"/>
              <a:schemeClr val="accent5">
                <a:tint val="45000"/>
                <a:satMod val="400000"/>
              </a:schemeClr>
            </a:duotone>
            <a:alphaModFix/>
          </a:blip>
          <a:srcRect/>
          <a:stretch>
            <a:fillRect/>
          </a:stretch>
        </p:blipFill>
        <p:spPr bwMode="auto">
          <a:xfrm rot="10800000" flipH="1" flipV="1">
            <a:off x="5568214" y="59457"/>
            <a:ext cx="3377983" cy="1108368"/>
          </a:xfrm>
          <a:prstGeom prst="ellipse">
            <a:avLst/>
          </a:prstGeom>
          <a:ln>
            <a:noFill/>
          </a:ln>
          <a:effectLst>
            <a:softEdge rad="112500"/>
          </a:effectLst>
        </p:spPr>
      </p:pic>
      <p:sp>
        <p:nvSpPr>
          <p:cNvPr id="2" name="タイトル 1"/>
          <p:cNvSpPr>
            <a:spLocks noGrp="1"/>
          </p:cNvSpPr>
          <p:nvPr>
            <p:ph type="title"/>
          </p:nvPr>
        </p:nvSpPr>
        <p:spPr/>
        <p:txBody>
          <a:bodyPr/>
          <a:lstStyle/>
          <a:p>
            <a:r>
              <a:rPr lang="en-US" altLang="ja-JP" dirty="0" err="1"/>
              <a:t>GroundBIRD</a:t>
            </a:r>
            <a:r>
              <a:rPr lang="ja-JP" altLang="en-US" dirty="0"/>
              <a:t>ってどんなもの？</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スライド番号プレースホルダー 4"/>
          <p:cNvSpPr>
            <a:spLocks noGrp="1"/>
          </p:cNvSpPr>
          <p:nvPr>
            <p:ph type="sldNum" sz="quarter" idx="12"/>
          </p:nvPr>
        </p:nvSpPr>
        <p:spPr/>
        <p:txBody>
          <a:bodyPr/>
          <a:lstStyle/>
          <a:p>
            <a:fld id="{CE1BC3D7-AD65-1A41-A425-59EA1C89460A}" type="slidenum">
              <a:rPr kumimoji="1" lang="ja-JP" altLang="en-US" smtClean="0"/>
              <a:t>2</a:t>
            </a:fld>
            <a:endParaRPr kumimoji="1" lang="ja-JP" altLang="en-US"/>
          </a:p>
        </p:txBody>
      </p:sp>
      <p:sp>
        <p:nvSpPr>
          <p:cNvPr id="3" name="コンテンツ プレースホルダー 2"/>
          <p:cNvSpPr>
            <a:spLocks noGrp="1"/>
          </p:cNvSpPr>
          <p:nvPr>
            <p:ph idx="1"/>
          </p:nvPr>
        </p:nvSpPr>
        <p:spPr>
          <a:xfrm>
            <a:off x="457200" y="1600201"/>
            <a:ext cx="5306390" cy="1737224"/>
          </a:xfrm>
        </p:spPr>
        <p:txBody>
          <a:bodyPr>
            <a:normAutofit/>
          </a:bodyPr>
          <a:lstStyle/>
          <a:p>
            <a:r>
              <a:rPr kumimoji="1" lang="en-US" altLang="ja-JP" sz="1800" dirty="0" smtClean="0">
                <a:solidFill>
                  <a:srgbClr val="FF0000"/>
                </a:solidFill>
              </a:rPr>
              <a:t>CMB</a:t>
            </a:r>
            <a:r>
              <a:rPr kumimoji="1" lang="ja-JP" altLang="en-US" sz="1800" dirty="0" smtClean="0">
                <a:solidFill>
                  <a:srgbClr val="FF0000"/>
                </a:solidFill>
              </a:rPr>
              <a:t>偏光観測を目的とした実験です</a:t>
            </a:r>
            <a:endParaRPr lang="en-US" altLang="ja-JP" sz="1800" dirty="0">
              <a:solidFill>
                <a:srgbClr val="FF0000"/>
              </a:solidFill>
            </a:endParaRPr>
          </a:p>
          <a:p>
            <a:endParaRPr kumimoji="1" lang="en-US" altLang="ja-JP" sz="1800" dirty="0" smtClean="0">
              <a:solidFill>
                <a:srgbClr val="FF0000"/>
              </a:solidFill>
            </a:endParaRPr>
          </a:p>
        </p:txBody>
      </p:sp>
      <p:pic>
        <p:nvPicPr>
          <p:cNvPr id="28" name="図 27" descr="スクリーンショット 2014-04-22 14.33.20.png"/>
          <p:cNvPicPr>
            <a:picLocks noChangeAspect="1"/>
          </p:cNvPicPr>
          <p:nvPr/>
        </p:nvPicPr>
        <p:blipFill rotWithShape="1">
          <a:blip r:embed="rId3">
            <a:extLst>
              <a:ext uri="{28A0092B-C50C-407E-A947-70E740481C1C}">
                <a14:useLocalDpi xmlns:a14="http://schemas.microsoft.com/office/drawing/2010/main" val="0"/>
              </a:ext>
            </a:extLst>
          </a:blip>
          <a:srcRect r="683"/>
          <a:stretch/>
        </p:blipFill>
        <p:spPr>
          <a:xfrm>
            <a:off x="4636989" y="1262724"/>
            <a:ext cx="4000967" cy="5093626"/>
          </a:xfrm>
          <a:prstGeom prst="rect">
            <a:avLst/>
          </a:prstGeom>
        </p:spPr>
      </p:pic>
      <p:sp>
        <p:nvSpPr>
          <p:cNvPr id="29" name="正方形/長方形 28"/>
          <p:cNvSpPr/>
          <p:nvPr/>
        </p:nvSpPr>
        <p:spPr>
          <a:xfrm>
            <a:off x="4851835" y="1262724"/>
            <a:ext cx="2686419" cy="509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14419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338"/>
            <a:ext cx="8229600" cy="1016257"/>
          </a:xfrm>
        </p:spPr>
        <p:txBody>
          <a:bodyPr>
            <a:normAutofit/>
          </a:bodyPr>
          <a:lstStyle/>
          <a:p>
            <a:r>
              <a:rPr lang="en-US" altLang="ja-JP" b="1" dirty="0" smtClean="0">
                <a:solidFill>
                  <a:schemeClr val="bg1"/>
                </a:solidFill>
              </a:rPr>
              <a:t>ADS</a:t>
            </a:r>
            <a:r>
              <a:rPr lang="ja-JP" altLang="en-US" b="1" dirty="0" smtClean="0">
                <a:solidFill>
                  <a:schemeClr val="bg1"/>
                </a:solidFill>
              </a:rPr>
              <a:t>を使った全体特性</a:t>
            </a:r>
            <a:endParaRPr kumimoji="1" lang="ja-JP" altLang="en-US" sz="3200" b="1" dirty="0">
              <a:solidFill>
                <a:schemeClr val="bg1"/>
              </a:solidFill>
            </a:endParaRPr>
          </a:p>
        </p:txBody>
      </p:sp>
      <p:pic>
        <p:nvPicPr>
          <p:cNvPr id="22" name="그림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700" y="1188425"/>
            <a:ext cx="7372212" cy="5579481"/>
          </a:xfrm>
          <a:prstGeom prst="rect">
            <a:avLst/>
          </a:prstGeom>
        </p:spPr>
      </p:pic>
      <p:sp>
        <p:nvSpPr>
          <p:cNvPr id="24" name="テキスト ボックス 23"/>
          <p:cNvSpPr txBox="1"/>
          <p:nvPr/>
        </p:nvSpPr>
        <p:spPr>
          <a:xfrm>
            <a:off x="830205" y="5147284"/>
            <a:ext cx="1994957" cy="830997"/>
          </a:xfrm>
          <a:prstGeom prst="rect">
            <a:avLst/>
          </a:prstGeom>
          <a:solidFill>
            <a:srgbClr val="FF6600"/>
          </a:solidFill>
        </p:spPr>
        <p:txBody>
          <a:bodyPr wrap="none" rtlCol="0">
            <a:spAutoFit/>
          </a:bodyPr>
          <a:lstStyle/>
          <a:p>
            <a:r>
              <a:rPr kumimoji="1" lang="en-US" altLang="ja-JP" sz="2400" dirty="0" smtClean="0"/>
              <a:t>3</a:t>
            </a:r>
            <a:r>
              <a:rPr kumimoji="1" lang="ja-JP" altLang="en-US" sz="2400" dirty="0" smtClean="0"/>
              <a:t>つのモードを</a:t>
            </a:r>
            <a:endParaRPr kumimoji="1" lang="en-US" altLang="ja-JP" sz="2400" dirty="0" smtClean="0"/>
          </a:p>
          <a:p>
            <a:r>
              <a:rPr lang="ja-JP" altLang="en-US" sz="2400" dirty="0" smtClean="0"/>
              <a:t>導入</a:t>
            </a:r>
            <a:endParaRPr kumimoji="1" lang="en-US" altLang="ja-JP" sz="2400" dirty="0" smtClean="0"/>
          </a:p>
        </p:txBody>
      </p:sp>
      <p:sp>
        <p:nvSpPr>
          <p:cNvPr id="25" name="テキスト ボックス 24"/>
          <p:cNvSpPr txBox="1"/>
          <p:nvPr/>
        </p:nvSpPr>
        <p:spPr>
          <a:xfrm>
            <a:off x="7544764" y="3745819"/>
            <a:ext cx="1631727" cy="830997"/>
          </a:xfrm>
          <a:prstGeom prst="rect">
            <a:avLst/>
          </a:prstGeom>
          <a:solidFill>
            <a:srgbClr val="FF6600"/>
          </a:solidFill>
        </p:spPr>
        <p:txBody>
          <a:bodyPr wrap="none" rtlCol="0">
            <a:spAutoFit/>
          </a:bodyPr>
          <a:lstStyle/>
          <a:p>
            <a:r>
              <a:rPr kumimoji="1" lang="en-US" altLang="ja-JP" sz="2400" dirty="0" smtClean="0"/>
              <a:t>2</a:t>
            </a:r>
            <a:r>
              <a:rPr kumimoji="1" lang="ja-JP" altLang="en-US" sz="2400" dirty="0" smtClean="0"/>
              <a:t>つの</a:t>
            </a:r>
            <a:r>
              <a:rPr kumimoji="1" lang="en-US" altLang="ja-JP" sz="2400" dirty="0" smtClean="0"/>
              <a:t>MKID</a:t>
            </a:r>
          </a:p>
          <a:p>
            <a:r>
              <a:rPr lang="ja-JP" altLang="en-US" sz="2400" dirty="0" smtClean="0"/>
              <a:t>に出力</a:t>
            </a:r>
            <a:endParaRPr kumimoji="1" lang="en-US" altLang="ja-JP" sz="2400" dirty="0" smtClean="0"/>
          </a:p>
        </p:txBody>
      </p:sp>
      <p:sp>
        <p:nvSpPr>
          <p:cNvPr id="26" name="テキスト ボックス 25"/>
          <p:cNvSpPr txBox="1"/>
          <p:nvPr/>
        </p:nvSpPr>
        <p:spPr>
          <a:xfrm>
            <a:off x="3722722" y="3534503"/>
            <a:ext cx="633507" cy="646331"/>
          </a:xfrm>
          <a:prstGeom prst="rect">
            <a:avLst/>
          </a:prstGeom>
          <a:solidFill>
            <a:srgbClr val="FFFF00"/>
          </a:solidFill>
        </p:spPr>
        <p:txBody>
          <a:bodyPr wrap="none" rtlCol="0">
            <a:spAutoFit/>
          </a:bodyPr>
          <a:lstStyle/>
          <a:p>
            <a:pPr algn="ctr"/>
            <a:r>
              <a:rPr lang="en-US" altLang="ja-JP" dirty="0" smtClean="0"/>
              <a:t>CPW</a:t>
            </a:r>
          </a:p>
          <a:p>
            <a:pPr algn="ctr"/>
            <a:r>
              <a:rPr lang="en-US" altLang="ja-JP" dirty="0" smtClean="0"/>
              <a:t>MSL</a:t>
            </a:r>
            <a:endParaRPr kumimoji="1" lang="ja-JP" altLang="en-US" dirty="0"/>
          </a:p>
        </p:txBody>
      </p:sp>
      <p:sp>
        <p:nvSpPr>
          <p:cNvPr id="27" name="テキスト ボックス 26"/>
          <p:cNvSpPr txBox="1"/>
          <p:nvPr/>
        </p:nvSpPr>
        <p:spPr>
          <a:xfrm>
            <a:off x="4649855" y="3534503"/>
            <a:ext cx="735711" cy="646331"/>
          </a:xfrm>
          <a:prstGeom prst="rect">
            <a:avLst/>
          </a:prstGeom>
          <a:solidFill>
            <a:srgbClr val="FFFF00"/>
          </a:solidFill>
        </p:spPr>
        <p:txBody>
          <a:bodyPr wrap="none" rtlCol="0">
            <a:spAutoFit/>
          </a:bodyPr>
          <a:lstStyle/>
          <a:p>
            <a:pPr algn="ctr"/>
            <a:r>
              <a:rPr kumimoji="1" lang="en-US" altLang="ja-JP" dirty="0" smtClean="0"/>
              <a:t>cross-</a:t>
            </a:r>
          </a:p>
          <a:p>
            <a:pPr algn="ctr"/>
            <a:r>
              <a:rPr lang="en-US" altLang="ja-JP" dirty="0" smtClean="0"/>
              <a:t>over</a:t>
            </a:r>
            <a:endParaRPr kumimoji="1" lang="ja-JP" altLang="en-US" dirty="0"/>
          </a:p>
        </p:txBody>
      </p:sp>
      <p:sp>
        <p:nvSpPr>
          <p:cNvPr id="28" name="テキスト ボックス 27"/>
          <p:cNvSpPr txBox="1"/>
          <p:nvPr/>
        </p:nvSpPr>
        <p:spPr>
          <a:xfrm>
            <a:off x="5731405" y="1627688"/>
            <a:ext cx="808973" cy="646331"/>
          </a:xfrm>
          <a:prstGeom prst="rect">
            <a:avLst/>
          </a:prstGeom>
          <a:solidFill>
            <a:srgbClr val="FFFF00"/>
          </a:solidFill>
        </p:spPr>
        <p:txBody>
          <a:bodyPr wrap="none" rtlCol="0">
            <a:spAutoFit/>
          </a:bodyPr>
          <a:lstStyle/>
          <a:p>
            <a:pPr algn="ctr"/>
            <a:r>
              <a:rPr kumimoji="1" lang="en-US" altLang="ja-JP" dirty="0" smtClean="0"/>
              <a:t>180˚</a:t>
            </a:r>
            <a:br>
              <a:rPr kumimoji="1" lang="en-US" altLang="ja-JP" dirty="0" smtClean="0"/>
            </a:br>
            <a:r>
              <a:rPr kumimoji="1" lang="en-US" altLang="ja-JP" dirty="0" smtClean="0"/>
              <a:t>Hybrid</a:t>
            </a:r>
            <a:endParaRPr kumimoji="1" lang="ja-JP" altLang="en-US" dirty="0"/>
          </a:p>
        </p:txBody>
      </p:sp>
      <p:sp>
        <p:nvSpPr>
          <p:cNvPr id="29" name="テキスト ボックス 28"/>
          <p:cNvSpPr txBox="1"/>
          <p:nvPr/>
        </p:nvSpPr>
        <p:spPr>
          <a:xfrm>
            <a:off x="6629617" y="2204348"/>
            <a:ext cx="974608" cy="307777"/>
          </a:xfrm>
          <a:prstGeom prst="rect">
            <a:avLst/>
          </a:prstGeom>
          <a:solidFill>
            <a:srgbClr val="FFFF00"/>
          </a:solidFill>
        </p:spPr>
        <p:txBody>
          <a:bodyPr wrap="none" rtlCol="0">
            <a:spAutoFit/>
          </a:bodyPr>
          <a:lstStyle/>
          <a:p>
            <a:r>
              <a:rPr kumimoji="1" lang="en-US" altLang="ja-JP" sz="1400" dirty="0" err="1" smtClean="0"/>
              <a:t>Chebyshev</a:t>
            </a:r>
            <a:endParaRPr kumimoji="1" lang="ja-JP" altLang="en-US" sz="1400" dirty="0"/>
          </a:p>
        </p:txBody>
      </p:sp>
      <p:sp>
        <p:nvSpPr>
          <p:cNvPr id="32" name="テキスト ボックス 31"/>
          <p:cNvSpPr txBox="1"/>
          <p:nvPr/>
        </p:nvSpPr>
        <p:spPr>
          <a:xfrm>
            <a:off x="1859771" y="3205645"/>
            <a:ext cx="1371176" cy="369332"/>
          </a:xfrm>
          <a:prstGeom prst="rect">
            <a:avLst/>
          </a:prstGeom>
          <a:solidFill>
            <a:srgbClr val="FFFF00"/>
          </a:solidFill>
        </p:spPr>
        <p:txBody>
          <a:bodyPr wrap="none" rtlCol="0">
            <a:spAutoFit/>
          </a:bodyPr>
          <a:lstStyle/>
          <a:p>
            <a:r>
              <a:rPr lang="en-US" altLang="ja-JP" dirty="0" smtClean="0"/>
              <a:t>OMT + taper</a:t>
            </a:r>
            <a:endParaRPr kumimoji="1" lang="ja-JP" altLang="en-US" dirty="0"/>
          </a:p>
        </p:txBody>
      </p:sp>
      <p:sp>
        <p:nvSpPr>
          <p:cNvPr id="37" name="テキスト ボックス 36"/>
          <p:cNvSpPr txBox="1"/>
          <p:nvPr/>
        </p:nvSpPr>
        <p:spPr>
          <a:xfrm>
            <a:off x="886684" y="4664201"/>
            <a:ext cx="965191" cy="369332"/>
          </a:xfrm>
          <a:prstGeom prst="rect">
            <a:avLst/>
          </a:prstGeom>
          <a:solidFill>
            <a:srgbClr val="FF6600"/>
          </a:solidFill>
        </p:spPr>
        <p:txBody>
          <a:bodyPr wrap="none" rtlCol="0">
            <a:spAutoFit/>
          </a:bodyPr>
          <a:lstStyle/>
          <a:p>
            <a:r>
              <a:rPr kumimoji="1" lang="en-US" altLang="ja-JP" dirty="0" smtClean="0"/>
              <a:t>TE11 x 2</a:t>
            </a:r>
            <a:endParaRPr kumimoji="1" lang="ja-JP" altLang="en-US" dirty="0"/>
          </a:p>
        </p:txBody>
      </p:sp>
      <p:sp>
        <p:nvSpPr>
          <p:cNvPr id="38" name="テキスト ボックス 37"/>
          <p:cNvSpPr txBox="1"/>
          <p:nvPr/>
        </p:nvSpPr>
        <p:spPr>
          <a:xfrm>
            <a:off x="1963107" y="4664201"/>
            <a:ext cx="728497" cy="369332"/>
          </a:xfrm>
          <a:prstGeom prst="rect">
            <a:avLst/>
          </a:prstGeom>
          <a:solidFill>
            <a:srgbClr val="FF6600"/>
          </a:solidFill>
        </p:spPr>
        <p:txBody>
          <a:bodyPr wrap="none" rtlCol="0">
            <a:spAutoFit/>
          </a:bodyPr>
          <a:lstStyle/>
          <a:p>
            <a:r>
              <a:rPr lang="en-US" altLang="ja-JP" dirty="0" smtClean="0"/>
              <a:t>TM01</a:t>
            </a:r>
            <a:endParaRPr kumimoji="1" lang="ja-JP" altLang="en-US" dirty="0"/>
          </a:p>
        </p:txBody>
      </p:sp>
      <p:sp>
        <p:nvSpPr>
          <p:cNvPr id="44" name="テキスト ボックス 43"/>
          <p:cNvSpPr txBox="1"/>
          <p:nvPr/>
        </p:nvSpPr>
        <p:spPr>
          <a:xfrm>
            <a:off x="8023814" y="2850523"/>
            <a:ext cx="819117" cy="369332"/>
          </a:xfrm>
          <a:prstGeom prst="rect">
            <a:avLst/>
          </a:prstGeom>
          <a:solidFill>
            <a:srgbClr val="FF6600"/>
          </a:solidFill>
        </p:spPr>
        <p:txBody>
          <a:bodyPr wrap="none" rtlCol="0">
            <a:spAutoFit/>
          </a:bodyPr>
          <a:lstStyle/>
          <a:p>
            <a:r>
              <a:rPr kumimoji="1" lang="en-US" altLang="ja-JP" dirty="0" smtClean="0"/>
              <a:t>MKID1</a:t>
            </a:r>
            <a:endParaRPr kumimoji="1" lang="ja-JP" altLang="en-US" dirty="0"/>
          </a:p>
        </p:txBody>
      </p:sp>
      <p:sp>
        <p:nvSpPr>
          <p:cNvPr id="45" name="テキスト ボックス 44"/>
          <p:cNvSpPr txBox="1"/>
          <p:nvPr/>
        </p:nvSpPr>
        <p:spPr>
          <a:xfrm>
            <a:off x="7994952" y="5326202"/>
            <a:ext cx="819117" cy="369332"/>
          </a:xfrm>
          <a:prstGeom prst="rect">
            <a:avLst/>
          </a:prstGeom>
          <a:solidFill>
            <a:srgbClr val="FF6600"/>
          </a:solidFill>
        </p:spPr>
        <p:txBody>
          <a:bodyPr wrap="none" rtlCol="0">
            <a:spAutoFit/>
          </a:bodyPr>
          <a:lstStyle/>
          <a:p>
            <a:r>
              <a:rPr kumimoji="1" lang="en-US" altLang="ja-JP" dirty="0" smtClean="0"/>
              <a:t>MKID2</a:t>
            </a:r>
            <a:endParaRPr kumimoji="1" lang="ja-JP" altLang="en-US" dirty="0"/>
          </a:p>
        </p:txBody>
      </p:sp>
      <p:pic>
        <p:nvPicPr>
          <p:cNvPr id="46" name="図 45" descr="スクリーンショット 2015-11-27 17.11.33.png"/>
          <p:cNvPicPr>
            <a:picLocks noChangeAspect="1"/>
          </p:cNvPicPr>
          <p:nvPr/>
        </p:nvPicPr>
        <p:blipFill rotWithShape="1">
          <a:blip r:embed="rId4">
            <a:extLst>
              <a:ext uri="{28A0092B-C50C-407E-A947-70E740481C1C}">
                <a14:useLocalDpi xmlns:a14="http://schemas.microsoft.com/office/drawing/2010/main" val="0"/>
              </a:ext>
            </a:extLst>
          </a:blip>
          <a:srcRect l="32407" t="33234" r="33515" b="14332"/>
          <a:stretch/>
        </p:blipFill>
        <p:spPr>
          <a:xfrm>
            <a:off x="275006" y="953695"/>
            <a:ext cx="2156839" cy="2181139"/>
          </a:xfrm>
          <a:prstGeom prst="rect">
            <a:avLst/>
          </a:prstGeom>
          <a:ln w="57150" cmpd="sng">
            <a:noFill/>
          </a:ln>
        </p:spPr>
      </p:pic>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20</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337563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338"/>
            <a:ext cx="8229600" cy="1016257"/>
          </a:xfrm>
        </p:spPr>
        <p:txBody>
          <a:bodyPr>
            <a:normAutofit/>
          </a:bodyPr>
          <a:lstStyle/>
          <a:p>
            <a:r>
              <a:rPr lang="en-US" altLang="ja-JP" b="1" dirty="0">
                <a:solidFill>
                  <a:schemeClr val="bg1"/>
                </a:solidFill>
              </a:rPr>
              <a:t>ADS</a:t>
            </a:r>
            <a:r>
              <a:rPr lang="ja-JP" altLang="en-US" b="1" dirty="0">
                <a:solidFill>
                  <a:schemeClr val="bg1"/>
                </a:solidFill>
              </a:rPr>
              <a:t>を使った全体特性</a:t>
            </a:r>
            <a:endParaRPr kumimoji="1" lang="ja-JP" altLang="en-US" sz="3200" b="1" dirty="0">
              <a:solidFill>
                <a:schemeClr val="bg1"/>
              </a:solidFill>
            </a:endParaRPr>
          </a:p>
        </p:txBody>
      </p:sp>
      <p:pic>
        <p:nvPicPr>
          <p:cNvPr id="18" name="그림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74071" y="1459057"/>
            <a:ext cx="4626863" cy="2915488"/>
          </a:xfrm>
          <a:prstGeom prst="rect">
            <a:avLst/>
          </a:prstGeom>
        </p:spPr>
      </p:pic>
      <p:pic>
        <p:nvPicPr>
          <p:cNvPr id="19" name="図 18" descr="スクリーンショット 2015-11-27 17.11.33.png"/>
          <p:cNvPicPr>
            <a:picLocks noChangeAspect="1"/>
          </p:cNvPicPr>
          <p:nvPr/>
        </p:nvPicPr>
        <p:blipFill rotWithShape="1">
          <a:blip r:embed="rId4">
            <a:extLst>
              <a:ext uri="{28A0092B-C50C-407E-A947-70E740481C1C}">
                <a14:useLocalDpi xmlns:a14="http://schemas.microsoft.com/office/drawing/2010/main" val="0"/>
              </a:ext>
            </a:extLst>
          </a:blip>
          <a:srcRect l="32407" t="33234" r="33515" b="14332"/>
          <a:stretch/>
        </p:blipFill>
        <p:spPr>
          <a:xfrm>
            <a:off x="275006" y="953695"/>
            <a:ext cx="2156839" cy="2181139"/>
          </a:xfrm>
          <a:prstGeom prst="rect">
            <a:avLst/>
          </a:prstGeom>
          <a:ln w="57150" cmpd="sng">
            <a:noFill/>
          </a:ln>
        </p:spPr>
      </p:pic>
      <p:pic>
        <p:nvPicPr>
          <p:cNvPr id="20" name="그림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40723" y="3850582"/>
            <a:ext cx="4626953" cy="2865528"/>
          </a:xfrm>
          <a:prstGeom prst="rect">
            <a:avLst/>
          </a:prstGeom>
        </p:spPr>
      </p:pic>
      <p:sp>
        <p:nvSpPr>
          <p:cNvPr id="30" name="正方形/長方形 29"/>
          <p:cNvSpPr/>
          <p:nvPr/>
        </p:nvSpPr>
        <p:spPr>
          <a:xfrm>
            <a:off x="7102514" y="1636194"/>
            <a:ext cx="1009659" cy="4518835"/>
          </a:xfrm>
          <a:prstGeom prst="rect">
            <a:avLst/>
          </a:prstGeom>
          <a:solidFill>
            <a:schemeClr val="tx1">
              <a:alpha val="42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647439" y="1641671"/>
            <a:ext cx="691567" cy="4513359"/>
          </a:xfrm>
          <a:prstGeom prst="rect">
            <a:avLst/>
          </a:prstGeom>
          <a:solidFill>
            <a:schemeClr val="tx1">
              <a:alpha val="42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235336" y="2374622"/>
            <a:ext cx="2385038" cy="1015663"/>
          </a:xfrm>
          <a:prstGeom prst="rect">
            <a:avLst/>
          </a:prstGeom>
          <a:solidFill>
            <a:srgbClr val="FFFF00"/>
          </a:solidFill>
        </p:spPr>
        <p:txBody>
          <a:bodyPr wrap="none" rtlCol="0">
            <a:spAutoFit/>
          </a:bodyPr>
          <a:lstStyle/>
          <a:p>
            <a:pPr algn="ctr"/>
            <a:r>
              <a:rPr kumimoji="1" lang="ja-JP" altLang="en-US" sz="2000" b="1" dirty="0" smtClean="0"/>
              <a:t>≈</a:t>
            </a:r>
            <a:r>
              <a:rPr lang="en-US" altLang="ja-JP" sz="2000" b="1" dirty="0" smtClean="0"/>
              <a:t>90</a:t>
            </a:r>
            <a:r>
              <a:rPr lang="en-US" altLang="ja-JP" sz="2000" b="1" dirty="0" smtClean="0"/>
              <a:t>%</a:t>
            </a:r>
            <a:r>
              <a:rPr lang="ja-JP" altLang="en-US" sz="2000" b="1" dirty="0" smtClean="0"/>
              <a:t>の透過率</a:t>
            </a:r>
            <a:r>
              <a:rPr lang="en-US" altLang="ja-JP" sz="2000" b="1" dirty="0" smtClean="0"/>
              <a:t/>
            </a:r>
            <a:br>
              <a:rPr lang="en-US" altLang="ja-JP" sz="2000" b="1" dirty="0" smtClean="0"/>
            </a:br>
            <a:r>
              <a:rPr lang="ja-JP" altLang="en-US" sz="2000" b="1" dirty="0" smtClean="0"/>
              <a:t>両偏光について</a:t>
            </a:r>
            <a:endParaRPr lang="en-US" altLang="ja-JP" sz="2000" b="1" dirty="0" smtClean="0"/>
          </a:p>
          <a:p>
            <a:pPr algn="ctr"/>
            <a:r>
              <a:rPr lang="en-US" altLang="ja-JP" sz="2000" b="1" dirty="0" smtClean="0"/>
              <a:t>TE11(0˚) &amp; TE11(90˚)</a:t>
            </a:r>
          </a:p>
        </p:txBody>
      </p:sp>
      <p:sp>
        <p:nvSpPr>
          <p:cNvPr id="33" name="テキスト ボックス 32"/>
          <p:cNvSpPr txBox="1"/>
          <p:nvPr/>
        </p:nvSpPr>
        <p:spPr>
          <a:xfrm>
            <a:off x="5126020" y="4082641"/>
            <a:ext cx="2245364" cy="646331"/>
          </a:xfrm>
          <a:prstGeom prst="rect">
            <a:avLst/>
          </a:prstGeom>
          <a:solidFill>
            <a:srgbClr val="FFFF00"/>
          </a:solidFill>
        </p:spPr>
        <p:txBody>
          <a:bodyPr wrap="none" rtlCol="0">
            <a:spAutoFit/>
          </a:bodyPr>
          <a:lstStyle/>
          <a:p>
            <a:r>
              <a:rPr lang="ja-JP" altLang="en-US" b="1" dirty="0" smtClean="0"/>
              <a:t>クロストーク</a:t>
            </a:r>
            <a:endParaRPr lang="en-US" altLang="ja-JP" b="1" dirty="0" smtClean="0"/>
          </a:p>
          <a:p>
            <a:r>
              <a:rPr lang="en-US" altLang="ja-JP" b="1" dirty="0" smtClean="0"/>
              <a:t>TE11</a:t>
            </a:r>
            <a:r>
              <a:rPr lang="en-US" altLang="ja-JP" b="1" dirty="0" smtClean="0"/>
              <a:t>(0˚</a:t>
            </a:r>
            <a:r>
              <a:rPr lang="en-US" altLang="ja-JP" b="1" dirty="0" smtClean="0"/>
              <a:t>) </a:t>
            </a:r>
            <a:r>
              <a:rPr lang="ja-JP" altLang="en-US" b="1" dirty="0" smtClean="0">
                <a:sym typeface="Wingdings"/>
              </a:rPr>
              <a:t></a:t>
            </a:r>
            <a:r>
              <a:rPr lang="en-US" altLang="ja-JP" b="1" dirty="0" smtClean="0"/>
              <a:t> TE11(90˚)</a:t>
            </a:r>
          </a:p>
        </p:txBody>
      </p:sp>
      <p:sp>
        <p:nvSpPr>
          <p:cNvPr id="34" name="テキスト ボックス 33"/>
          <p:cNvSpPr txBox="1"/>
          <p:nvPr/>
        </p:nvSpPr>
        <p:spPr>
          <a:xfrm>
            <a:off x="6615098" y="5478343"/>
            <a:ext cx="1569660" cy="646331"/>
          </a:xfrm>
          <a:prstGeom prst="rect">
            <a:avLst/>
          </a:prstGeom>
          <a:solidFill>
            <a:srgbClr val="FFFF00"/>
          </a:solidFill>
        </p:spPr>
        <p:txBody>
          <a:bodyPr wrap="none" rtlCol="0">
            <a:spAutoFit/>
          </a:bodyPr>
          <a:lstStyle/>
          <a:p>
            <a:r>
              <a:rPr lang="ja-JP" altLang="en-US" b="1" dirty="0" smtClean="0"/>
              <a:t>クロストーク</a:t>
            </a:r>
            <a:endParaRPr lang="en-US" altLang="ja-JP" b="1" dirty="0" smtClean="0"/>
          </a:p>
          <a:p>
            <a:r>
              <a:rPr lang="en-US" altLang="ja-JP" b="1" dirty="0" smtClean="0"/>
              <a:t>TM01 </a:t>
            </a:r>
            <a:r>
              <a:rPr lang="en-US" altLang="ja-JP" b="1" dirty="0" smtClean="0">
                <a:sym typeface="Wingdings"/>
              </a:rPr>
              <a:t></a:t>
            </a:r>
            <a:r>
              <a:rPr lang="en-US" altLang="ja-JP" b="1" dirty="0" smtClean="0"/>
              <a:t> TE11</a:t>
            </a:r>
          </a:p>
        </p:txBody>
      </p:sp>
      <p:sp>
        <p:nvSpPr>
          <p:cNvPr id="35" name="右矢印 34"/>
          <p:cNvSpPr/>
          <p:nvPr/>
        </p:nvSpPr>
        <p:spPr>
          <a:xfrm rot="5400000">
            <a:off x="2364822" y="565037"/>
            <a:ext cx="1075862" cy="2254817"/>
          </a:xfrm>
          <a:prstGeom prst="rightArrow">
            <a:avLst>
              <a:gd name="adj1" fmla="val 57299"/>
              <a:gd name="adj2" fmla="val 35663"/>
            </a:avLst>
          </a:prstGeom>
          <a:solidFill>
            <a:srgbClr val="FF00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FF00"/>
              </a:solidFill>
            </a:endParaRPr>
          </a:p>
        </p:txBody>
      </p:sp>
      <p:sp>
        <p:nvSpPr>
          <p:cNvPr id="5" name="左右矢印 4"/>
          <p:cNvSpPr/>
          <p:nvPr/>
        </p:nvSpPr>
        <p:spPr>
          <a:xfrm>
            <a:off x="5339007" y="953696"/>
            <a:ext cx="1763508" cy="821544"/>
          </a:xfrm>
          <a:prstGeom prst="leftRightArrow">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455630" y="1115640"/>
            <a:ext cx="1472428" cy="461665"/>
          </a:xfrm>
          <a:prstGeom prst="rect">
            <a:avLst/>
          </a:prstGeom>
          <a:noFill/>
        </p:spPr>
        <p:txBody>
          <a:bodyPr wrap="none" rtlCol="0">
            <a:spAutoFit/>
          </a:bodyPr>
          <a:lstStyle/>
          <a:p>
            <a:r>
              <a:rPr kumimoji="1" lang="en-US" altLang="ja-JP" sz="2400" b="1" dirty="0" smtClean="0"/>
              <a:t>GB’s band</a:t>
            </a:r>
            <a:endParaRPr kumimoji="1" lang="ja-JP" altLang="en-US" sz="2400" b="1" dirty="0"/>
          </a:p>
        </p:txBody>
      </p:sp>
      <p:sp>
        <p:nvSpPr>
          <p:cNvPr id="7" name="テキスト ボックス 6"/>
          <p:cNvSpPr txBox="1"/>
          <p:nvPr/>
        </p:nvSpPr>
        <p:spPr>
          <a:xfrm>
            <a:off x="2280551" y="1368351"/>
            <a:ext cx="1274708" cy="400110"/>
          </a:xfrm>
          <a:prstGeom prst="rect">
            <a:avLst/>
          </a:prstGeom>
          <a:noFill/>
        </p:spPr>
        <p:txBody>
          <a:bodyPr wrap="none" rtlCol="0">
            <a:spAutoFit/>
          </a:bodyPr>
          <a:lstStyle/>
          <a:p>
            <a:pPr algn="ctr"/>
            <a:r>
              <a:rPr kumimoji="1" lang="ja-JP" altLang="en-US" sz="2000" b="1" i="1" dirty="0" smtClean="0"/>
              <a:t>統合特性</a:t>
            </a:r>
            <a:endParaRPr kumimoji="1" lang="ja-JP" altLang="en-US" sz="2000" b="1" i="1" dirty="0"/>
          </a:p>
        </p:txBody>
      </p:sp>
      <p:sp>
        <p:nvSpPr>
          <p:cNvPr id="8" name="テキスト ボックス 7"/>
          <p:cNvSpPr txBox="1"/>
          <p:nvPr/>
        </p:nvSpPr>
        <p:spPr>
          <a:xfrm>
            <a:off x="434024" y="3213570"/>
            <a:ext cx="3130985" cy="1569660"/>
          </a:xfrm>
          <a:prstGeom prst="rect">
            <a:avLst/>
          </a:prstGeom>
          <a:noFill/>
        </p:spPr>
        <p:txBody>
          <a:bodyPr wrap="none" rtlCol="0">
            <a:spAutoFit/>
          </a:bodyPr>
          <a:lstStyle/>
          <a:p>
            <a:pPr algn="ctr"/>
            <a:r>
              <a:rPr lang="ja-JP" altLang="en-US" sz="3200" b="1" i="1" dirty="0" smtClean="0">
                <a:solidFill>
                  <a:srgbClr val="FFFF00"/>
                </a:solidFill>
              </a:rPr>
              <a:t>良い透過率</a:t>
            </a:r>
            <a:endParaRPr lang="en-US" altLang="ja-JP" sz="3200" b="1" i="1" dirty="0" smtClean="0">
              <a:solidFill>
                <a:srgbClr val="FFFF00"/>
              </a:solidFill>
            </a:endParaRPr>
          </a:p>
          <a:p>
            <a:pPr algn="ctr"/>
            <a:r>
              <a:rPr lang="en-US" altLang="ja-JP" sz="3200" b="1" i="1" dirty="0" smtClean="0">
                <a:solidFill>
                  <a:srgbClr val="FFFF00"/>
                </a:solidFill>
              </a:rPr>
              <a:t>&amp;</a:t>
            </a:r>
            <a:endParaRPr lang="en-US" altLang="ja-JP" sz="3200" b="1" i="1" dirty="0" smtClean="0">
              <a:solidFill>
                <a:srgbClr val="FFFF00"/>
              </a:solidFill>
            </a:endParaRPr>
          </a:p>
          <a:p>
            <a:pPr algn="ctr"/>
            <a:r>
              <a:rPr lang="ja-JP" altLang="en-US" sz="3200" b="1" i="1" dirty="0" smtClean="0">
                <a:solidFill>
                  <a:srgbClr val="FFFF00"/>
                </a:solidFill>
              </a:rPr>
              <a:t>低いクロストーク</a:t>
            </a:r>
            <a:endParaRPr kumimoji="1" lang="ja-JP" altLang="en-US" sz="3200" b="1" i="1" dirty="0">
              <a:solidFill>
                <a:srgbClr val="FFFF00"/>
              </a:solidFill>
            </a:endParaRPr>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21</a:t>
            </a:fld>
            <a:endParaRPr lang="ja-JP" altLang="en-US">
              <a:solidFill>
                <a:prstClr val="black">
                  <a:tint val="75000"/>
                </a:prstClr>
              </a:solidFill>
              <a:latin typeface="Calibri"/>
              <a:ea typeface="ＭＳ Ｐゴシック"/>
            </a:endParaRPr>
          </a:p>
        </p:txBody>
      </p:sp>
      <p:sp>
        <p:nvSpPr>
          <p:cNvPr id="10" name="テキスト ボックス 9"/>
          <p:cNvSpPr txBox="1"/>
          <p:nvPr/>
        </p:nvSpPr>
        <p:spPr>
          <a:xfrm>
            <a:off x="109506" y="5243455"/>
            <a:ext cx="3202958" cy="923330"/>
          </a:xfrm>
          <a:prstGeom prst="rect">
            <a:avLst/>
          </a:prstGeom>
          <a:noFill/>
        </p:spPr>
        <p:txBody>
          <a:bodyPr wrap="none" rtlCol="0">
            <a:spAutoFit/>
          </a:bodyPr>
          <a:lstStyle/>
          <a:p>
            <a:r>
              <a:rPr lang="ja-JP" altLang="en-US" dirty="0" smtClean="0">
                <a:solidFill>
                  <a:srgbClr val="FF0000"/>
                </a:solidFill>
              </a:rPr>
              <a:t>要求</a:t>
            </a:r>
            <a:endParaRPr lang="en-US" altLang="ja-JP" dirty="0" smtClean="0">
              <a:solidFill>
                <a:srgbClr val="FF0000"/>
              </a:solidFill>
            </a:endParaRPr>
          </a:p>
          <a:p>
            <a:r>
              <a:rPr lang="ja-JP" altLang="en-US" dirty="0" smtClean="0">
                <a:solidFill>
                  <a:srgbClr val="FF0000"/>
                </a:solidFill>
              </a:rPr>
              <a:t>透過率</a:t>
            </a:r>
            <a:r>
              <a:rPr lang="en-US" altLang="ja-JP" dirty="0" smtClean="0">
                <a:solidFill>
                  <a:srgbClr val="FF0000"/>
                </a:solidFill>
              </a:rPr>
              <a:t>: </a:t>
            </a:r>
            <a:r>
              <a:rPr lang="ja-JP" altLang="en-US" dirty="0">
                <a:solidFill>
                  <a:srgbClr val="FF0000"/>
                </a:solidFill>
              </a:rPr>
              <a:t>高ければ高いほどよい</a:t>
            </a:r>
          </a:p>
          <a:p>
            <a:r>
              <a:rPr lang="ja-JP" altLang="en-US" dirty="0" smtClean="0">
                <a:solidFill>
                  <a:srgbClr val="FF0000"/>
                </a:solidFill>
              </a:rPr>
              <a:t>クロストーク</a:t>
            </a:r>
            <a:r>
              <a:rPr lang="en-US" altLang="ja-JP" dirty="0" smtClean="0">
                <a:solidFill>
                  <a:srgbClr val="FF0000"/>
                </a:solidFill>
              </a:rPr>
              <a:t>: </a:t>
            </a:r>
            <a:r>
              <a:rPr lang="en-US" altLang="ja-JP" dirty="0">
                <a:solidFill>
                  <a:srgbClr val="FF0000"/>
                </a:solidFill>
              </a:rPr>
              <a:t>30dB</a:t>
            </a:r>
            <a:r>
              <a:rPr lang="ja-JP" altLang="en-US" dirty="0">
                <a:solidFill>
                  <a:srgbClr val="FF0000"/>
                </a:solidFill>
              </a:rPr>
              <a:t>未満</a:t>
            </a:r>
            <a:endParaRPr kumimoji="1" lang="ja-JP" altLang="en-US" dirty="0">
              <a:solidFill>
                <a:srgbClr val="FF0000"/>
              </a:solidFill>
            </a:endParaRPr>
          </a:p>
        </p:txBody>
      </p:sp>
    </p:spTree>
    <p:extLst>
      <p:ext uri="{BB962C8B-B14F-4D97-AF65-F5344CB8AC3E}">
        <p14:creationId xmlns:p14="http://schemas.microsoft.com/office/powerpoint/2010/main" val="15243020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62815" y="33338"/>
            <a:ext cx="8601456" cy="1420896"/>
          </a:xfrm>
        </p:spPr>
        <p:txBody>
          <a:bodyPr>
            <a:noAutofit/>
          </a:bodyPr>
          <a:lstStyle/>
          <a:p>
            <a:r>
              <a:rPr lang="ja-JP" altLang="en-US" sz="4800" b="1" dirty="0" smtClean="0">
                <a:solidFill>
                  <a:schemeClr val="bg1"/>
                </a:solidFill>
              </a:rPr>
              <a:t>ハイブリッドな設計＆試作</a:t>
            </a:r>
            <a:r>
              <a:rPr lang="en-US" altLang="ja-JP" sz="4800" b="1" dirty="0" smtClean="0">
                <a:solidFill>
                  <a:schemeClr val="bg1"/>
                </a:solidFill>
              </a:rPr>
              <a:t/>
            </a:r>
            <a:br>
              <a:rPr lang="en-US" altLang="ja-JP" sz="4800" b="1" dirty="0" smtClean="0">
                <a:solidFill>
                  <a:schemeClr val="bg1"/>
                </a:solidFill>
              </a:rPr>
            </a:br>
            <a:r>
              <a:rPr lang="ja-JP" altLang="en-US" sz="3600" b="1" dirty="0" smtClean="0">
                <a:solidFill>
                  <a:schemeClr val="bg1"/>
                </a:solidFill>
              </a:rPr>
              <a:t>作成開始！</a:t>
            </a:r>
            <a:endParaRPr kumimoji="1" lang="ja-JP" altLang="en-US" sz="2400" i="1" dirty="0">
              <a:solidFill>
                <a:schemeClr val="bg1"/>
              </a:solidFill>
            </a:endParaRPr>
          </a:p>
        </p:txBody>
      </p:sp>
      <p:pic>
        <p:nvPicPr>
          <p:cNvPr id="14" name="コンテンツ プレースホルダー 10"/>
          <p:cNvPicPr>
            <a:picLocks noChangeAspect="1"/>
          </p:cNvPicPr>
          <p:nvPr/>
        </p:nvPicPr>
        <p:blipFill>
          <a:blip r:embed="rId3"/>
          <a:stretch>
            <a:fillRect/>
          </a:stretch>
        </p:blipFill>
        <p:spPr>
          <a:xfrm>
            <a:off x="4495800" y="1973042"/>
            <a:ext cx="4572000" cy="4583205"/>
          </a:xfrm>
          <a:prstGeom prst="rect">
            <a:avLst/>
          </a:prstGeom>
        </p:spPr>
      </p:pic>
      <p:pic>
        <p:nvPicPr>
          <p:cNvPr id="15" name="コンテンツ プレースホルダー 11"/>
          <p:cNvPicPr>
            <a:picLocks noChangeAspect="1"/>
          </p:cNvPicPr>
          <p:nvPr/>
        </p:nvPicPr>
        <p:blipFill>
          <a:blip r:embed="rId4"/>
          <a:stretch>
            <a:fillRect/>
          </a:stretch>
        </p:blipFill>
        <p:spPr>
          <a:xfrm>
            <a:off x="50800" y="1887698"/>
            <a:ext cx="4376928" cy="4764411"/>
          </a:xfrm>
          <a:prstGeom prst="rect">
            <a:avLst/>
          </a:prstGeom>
        </p:spPr>
      </p:pic>
      <p:sp>
        <p:nvSpPr>
          <p:cNvPr id="16" name="テキスト ボックス 15"/>
          <p:cNvSpPr txBox="1"/>
          <p:nvPr/>
        </p:nvSpPr>
        <p:spPr>
          <a:xfrm>
            <a:off x="5437413" y="6152718"/>
            <a:ext cx="933757" cy="307777"/>
          </a:xfrm>
          <a:prstGeom prst="rect">
            <a:avLst/>
          </a:prstGeom>
          <a:noFill/>
        </p:spPr>
        <p:txBody>
          <a:bodyPr wrap="none" rtlCol="0">
            <a:spAutoFit/>
          </a:bodyPr>
          <a:lstStyle/>
          <a:p>
            <a:r>
              <a:rPr kumimoji="1" lang="en-US" altLang="ja-JP" sz="1400" b="1" dirty="0" smtClean="0">
                <a:solidFill>
                  <a:schemeClr val="bg1"/>
                </a:solidFill>
              </a:rPr>
              <a:t>0</a:t>
            </a:r>
            <a:r>
              <a:rPr kumimoji="1" lang="ja-JP" altLang="en-US" sz="1400" b="1" dirty="0" smtClean="0">
                <a:solidFill>
                  <a:schemeClr val="bg1"/>
                </a:solidFill>
              </a:rPr>
              <a:t>．</a:t>
            </a:r>
            <a:r>
              <a:rPr lang="en-US" altLang="en-US" sz="1400" b="1" dirty="0" smtClean="0">
                <a:solidFill>
                  <a:schemeClr val="bg1"/>
                </a:solidFill>
              </a:rPr>
              <a:t>marker</a:t>
            </a:r>
            <a:endParaRPr kumimoji="1" lang="ja-JP" altLang="en-US" sz="1400" b="1" dirty="0">
              <a:solidFill>
                <a:schemeClr val="bg1"/>
              </a:solidFill>
            </a:endParaRPr>
          </a:p>
        </p:txBody>
      </p:sp>
      <p:sp>
        <p:nvSpPr>
          <p:cNvPr id="17" name="テキスト ボックス 16"/>
          <p:cNvSpPr txBox="1"/>
          <p:nvPr/>
        </p:nvSpPr>
        <p:spPr>
          <a:xfrm>
            <a:off x="5939662" y="5616550"/>
            <a:ext cx="902811" cy="307777"/>
          </a:xfrm>
          <a:prstGeom prst="rect">
            <a:avLst/>
          </a:prstGeom>
          <a:noFill/>
        </p:spPr>
        <p:txBody>
          <a:bodyPr wrap="none" rtlCol="0">
            <a:spAutoFit/>
          </a:bodyPr>
          <a:lstStyle/>
          <a:p>
            <a:r>
              <a:rPr lang="ja-JP" altLang="en-US" sz="1400" b="1" dirty="0">
                <a:solidFill>
                  <a:schemeClr val="bg1"/>
                </a:solidFill>
              </a:rPr>
              <a:t>１</a:t>
            </a:r>
            <a:r>
              <a:rPr kumimoji="1" lang="ja-JP" altLang="en-US" sz="1400" b="1" dirty="0" smtClean="0">
                <a:solidFill>
                  <a:schemeClr val="bg1"/>
                </a:solidFill>
              </a:rPr>
              <a:t>．</a:t>
            </a:r>
            <a:r>
              <a:rPr kumimoji="1" lang="en-US" altLang="ja-JP" sz="1400" b="1" dirty="0" smtClean="0">
                <a:solidFill>
                  <a:schemeClr val="bg1"/>
                </a:solidFill>
              </a:rPr>
              <a:t>OMT1</a:t>
            </a:r>
            <a:endParaRPr kumimoji="1" lang="ja-JP" altLang="en-US" sz="1400" b="1" dirty="0">
              <a:solidFill>
                <a:schemeClr val="bg1"/>
              </a:solidFill>
            </a:endParaRPr>
          </a:p>
        </p:txBody>
      </p:sp>
      <p:sp>
        <p:nvSpPr>
          <p:cNvPr id="21" name="テキスト ボックス 20"/>
          <p:cNvSpPr txBox="1"/>
          <p:nvPr/>
        </p:nvSpPr>
        <p:spPr>
          <a:xfrm>
            <a:off x="6889340" y="5616550"/>
            <a:ext cx="902811" cy="307777"/>
          </a:xfrm>
          <a:prstGeom prst="rect">
            <a:avLst/>
          </a:prstGeom>
          <a:noFill/>
        </p:spPr>
        <p:txBody>
          <a:bodyPr wrap="none" rtlCol="0">
            <a:spAutoFit/>
          </a:bodyPr>
          <a:lstStyle/>
          <a:p>
            <a:r>
              <a:rPr lang="ja-JP" altLang="en-US" sz="1400" b="1" dirty="0">
                <a:solidFill>
                  <a:schemeClr val="bg1"/>
                </a:solidFill>
              </a:rPr>
              <a:t>１</a:t>
            </a:r>
            <a:r>
              <a:rPr kumimoji="1" lang="ja-JP" altLang="en-US" sz="1400" b="1" dirty="0" smtClean="0">
                <a:solidFill>
                  <a:schemeClr val="bg1"/>
                </a:solidFill>
              </a:rPr>
              <a:t>．</a:t>
            </a:r>
            <a:r>
              <a:rPr kumimoji="1" lang="en-US" altLang="ja-JP" sz="1400" b="1" dirty="0" smtClean="0">
                <a:solidFill>
                  <a:schemeClr val="bg1"/>
                </a:solidFill>
              </a:rPr>
              <a:t>OMT</a:t>
            </a:r>
            <a:r>
              <a:rPr lang="en-US" altLang="ja-JP" sz="1400" b="1" dirty="0">
                <a:solidFill>
                  <a:schemeClr val="bg1"/>
                </a:solidFill>
              </a:rPr>
              <a:t>2</a:t>
            </a:r>
            <a:endParaRPr kumimoji="1" lang="ja-JP" altLang="en-US" sz="1400" b="1" dirty="0">
              <a:solidFill>
                <a:schemeClr val="bg1"/>
              </a:solidFill>
            </a:endParaRPr>
          </a:p>
        </p:txBody>
      </p:sp>
      <p:sp>
        <p:nvSpPr>
          <p:cNvPr id="22" name="テキスト ボックス 21"/>
          <p:cNvSpPr txBox="1"/>
          <p:nvPr/>
        </p:nvSpPr>
        <p:spPr>
          <a:xfrm>
            <a:off x="4843272" y="4823859"/>
            <a:ext cx="1062711" cy="307777"/>
          </a:xfrm>
          <a:prstGeom prst="rect">
            <a:avLst/>
          </a:prstGeom>
          <a:noFill/>
        </p:spPr>
        <p:txBody>
          <a:bodyPr wrap="none" rtlCol="0">
            <a:spAutoFit/>
          </a:bodyPr>
          <a:lstStyle/>
          <a:p>
            <a:r>
              <a:rPr lang="en-US" altLang="ja-JP" sz="1400" b="1" dirty="0" smtClean="0">
                <a:solidFill>
                  <a:schemeClr val="bg1"/>
                </a:solidFill>
              </a:rPr>
              <a:t>3.insulation</a:t>
            </a:r>
            <a:endParaRPr kumimoji="1" lang="ja-JP" altLang="en-US" sz="1400" b="1" dirty="0">
              <a:solidFill>
                <a:schemeClr val="bg1"/>
              </a:solidFill>
            </a:endParaRPr>
          </a:p>
        </p:txBody>
      </p:sp>
      <p:sp>
        <p:nvSpPr>
          <p:cNvPr id="23" name="テキスト ボックス 22"/>
          <p:cNvSpPr txBox="1"/>
          <p:nvPr/>
        </p:nvSpPr>
        <p:spPr>
          <a:xfrm>
            <a:off x="5929403" y="4823859"/>
            <a:ext cx="755886" cy="307777"/>
          </a:xfrm>
          <a:prstGeom prst="rect">
            <a:avLst/>
          </a:prstGeom>
          <a:noFill/>
        </p:spPr>
        <p:txBody>
          <a:bodyPr wrap="none" rtlCol="0">
            <a:spAutoFit/>
          </a:bodyPr>
          <a:lstStyle/>
          <a:p>
            <a:r>
              <a:rPr lang="en-US" altLang="ja-JP" sz="1400" b="1" dirty="0" smtClean="0">
                <a:solidFill>
                  <a:schemeClr val="bg1"/>
                </a:solidFill>
              </a:rPr>
              <a:t>4</a:t>
            </a:r>
            <a:r>
              <a:rPr kumimoji="1" lang="ja-JP" altLang="en-US" sz="1400" b="1" dirty="0" err="1" smtClean="0">
                <a:solidFill>
                  <a:schemeClr val="bg1"/>
                </a:solidFill>
              </a:rPr>
              <a:t>．</a:t>
            </a:r>
            <a:r>
              <a:rPr lang="en-US" altLang="ja-JP" sz="1400" b="1" dirty="0" smtClean="0">
                <a:solidFill>
                  <a:schemeClr val="bg1"/>
                </a:solidFill>
              </a:rPr>
              <a:t>Wire</a:t>
            </a:r>
            <a:endParaRPr kumimoji="1" lang="ja-JP" altLang="en-US" sz="1400" b="1" dirty="0">
              <a:solidFill>
                <a:schemeClr val="bg1"/>
              </a:solidFill>
            </a:endParaRPr>
          </a:p>
        </p:txBody>
      </p:sp>
      <p:sp>
        <p:nvSpPr>
          <p:cNvPr id="24" name="テキスト ボックス 23"/>
          <p:cNvSpPr txBox="1"/>
          <p:nvPr/>
        </p:nvSpPr>
        <p:spPr>
          <a:xfrm>
            <a:off x="7009968" y="4757865"/>
            <a:ext cx="666644" cy="523220"/>
          </a:xfrm>
          <a:prstGeom prst="rect">
            <a:avLst/>
          </a:prstGeom>
          <a:noFill/>
        </p:spPr>
        <p:txBody>
          <a:bodyPr wrap="none" rtlCol="0">
            <a:spAutoFit/>
          </a:bodyPr>
          <a:lstStyle/>
          <a:p>
            <a:r>
              <a:rPr lang="en-US" altLang="ja-JP" sz="1400" b="1" dirty="0" smtClean="0">
                <a:solidFill>
                  <a:schemeClr val="bg1"/>
                </a:solidFill>
              </a:rPr>
              <a:t>2</a:t>
            </a:r>
            <a:r>
              <a:rPr kumimoji="1" lang="ja-JP" altLang="en-US" sz="1400" b="1" dirty="0" err="1" smtClean="0">
                <a:solidFill>
                  <a:schemeClr val="bg1"/>
                </a:solidFill>
              </a:rPr>
              <a:t>．</a:t>
            </a:r>
            <a:r>
              <a:rPr lang="en-US" altLang="ja-JP" sz="1400" b="1" dirty="0" smtClean="0">
                <a:solidFill>
                  <a:schemeClr val="bg1"/>
                </a:solidFill>
              </a:rPr>
              <a:t>Al</a:t>
            </a:r>
            <a:br>
              <a:rPr lang="en-US" altLang="ja-JP" sz="1400" b="1" dirty="0" smtClean="0">
                <a:solidFill>
                  <a:schemeClr val="bg1"/>
                </a:solidFill>
              </a:rPr>
            </a:br>
            <a:r>
              <a:rPr lang="en-US" altLang="en-US" sz="1400" b="1" dirty="0" smtClean="0">
                <a:solidFill>
                  <a:schemeClr val="bg1"/>
                </a:solidFill>
              </a:rPr>
              <a:t>hybrid</a:t>
            </a:r>
            <a:endParaRPr kumimoji="1" lang="ja-JP" altLang="en-US" sz="1400" b="1" dirty="0">
              <a:solidFill>
                <a:schemeClr val="bg1"/>
              </a:solidFill>
            </a:endParaRPr>
          </a:p>
        </p:txBody>
      </p:sp>
      <p:sp>
        <p:nvSpPr>
          <p:cNvPr id="25" name="テキスト ボックス 24"/>
          <p:cNvSpPr txBox="1"/>
          <p:nvPr/>
        </p:nvSpPr>
        <p:spPr>
          <a:xfrm>
            <a:off x="6917676" y="4113009"/>
            <a:ext cx="1062360" cy="307777"/>
          </a:xfrm>
          <a:prstGeom prst="rect">
            <a:avLst/>
          </a:prstGeom>
          <a:noFill/>
        </p:spPr>
        <p:txBody>
          <a:bodyPr wrap="none" rtlCol="0">
            <a:spAutoFit/>
          </a:bodyPr>
          <a:lstStyle/>
          <a:p>
            <a:r>
              <a:rPr lang="en-US" altLang="ja-JP" sz="1400" b="1" dirty="0">
                <a:solidFill>
                  <a:schemeClr val="bg1"/>
                </a:solidFill>
              </a:rPr>
              <a:t>5</a:t>
            </a:r>
            <a:r>
              <a:rPr kumimoji="1" lang="ja-JP" altLang="en-US" sz="1400" b="1" dirty="0" smtClean="0">
                <a:solidFill>
                  <a:schemeClr val="bg1"/>
                </a:solidFill>
              </a:rPr>
              <a:t>．</a:t>
            </a:r>
            <a:r>
              <a:rPr lang="en-US" altLang="en-US" sz="1400" b="1" dirty="0" smtClean="0">
                <a:solidFill>
                  <a:schemeClr val="bg1"/>
                </a:solidFill>
              </a:rPr>
              <a:t>absorber</a:t>
            </a:r>
            <a:endParaRPr kumimoji="1" lang="ja-JP" altLang="en-US" sz="1400" b="1" dirty="0">
              <a:solidFill>
                <a:schemeClr val="bg1"/>
              </a:solidFill>
            </a:endParaRPr>
          </a:p>
        </p:txBody>
      </p:sp>
      <p:sp>
        <p:nvSpPr>
          <p:cNvPr id="26" name="テキスト ボックス 25"/>
          <p:cNvSpPr txBox="1"/>
          <p:nvPr/>
        </p:nvSpPr>
        <p:spPr>
          <a:xfrm>
            <a:off x="4894663" y="3959337"/>
            <a:ext cx="880895" cy="523220"/>
          </a:xfrm>
          <a:prstGeom prst="rect">
            <a:avLst/>
          </a:prstGeom>
          <a:noFill/>
        </p:spPr>
        <p:txBody>
          <a:bodyPr wrap="none" rtlCol="0">
            <a:spAutoFit/>
          </a:bodyPr>
          <a:lstStyle/>
          <a:p>
            <a:r>
              <a:rPr lang="en-US" altLang="ja-JP" sz="1400" b="1" dirty="0" smtClean="0">
                <a:solidFill>
                  <a:schemeClr val="bg1"/>
                </a:solidFill>
              </a:rPr>
              <a:t>6</a:t>
            </a:r>
            <a:r>
              <a:rPr kumimoji="1" lang="ja-JP" altLang="en-US" sz="1400" b="1" dirty="0" err="1" smtClean="0">
                <a:solidFill>
                  <a:schemeClr val="bg1"/>
                </a:solidFill>
              </a:rPr>
              <a:t>．</a:t>
            </a:r>
            <a:r>
              <a:rPr kumimoji="1" lang="en-US" altLang="ja-JP" sz="1400" b="1" dirty="0" smtClean="0">
                <a:solidFill>
                  <a:schemeClr val="bg1"/>
                </a:solidFill>
              </a:rPr>
              <a:t>Cross</a:t>
            </a:r>
            <a:br>
              <a:rPr kumimoji="1" lang="en-US" altLang="ja-JP" sz="1400" b="1" dirty="0" smtClean="0">
                <a:solidFill>
                  <a:schemeClr val="bg1"/>
                </a:solidFill>
              </a:rPr>
            </a:br>
            <a:r>
              <a:rPr kumimoji="1" lang="en-US" altLang="ja-JP" sz="1400" b="1" dirty="0" err="1" smtClean="0">
                <a:solidFill>
                  <a:schemeClr val="bg1"/>
                </a:solidFill>
              </a:rPr>
              <a:t>insulaton</a:t>
            </a:r>
            <a:endParaRPr kumimoji="1" lang="ja-JP" altLang="en-US" sz="1400" b="1" dirty="0">
              <a:solidFill>
                <a:schemeClr val="bg1"/>
              </a:solidFill>
            </a:endParaRPr>
          </a:p>
        </p:txBody>
      </p:sp>
      <p:sp>
        <p:nvSpPr>
          <p:cNvPr id="27" name="テキスト ボックス 26"/>
          <p:cNvSpPr txBox="1"/>
          <p:nvPr/>
        </p:nvSpPr>
        <p:spPr>
          <a:xfrm>
            <a:off x="5979391" y="3998964"/>
            <a:ext cx="800219" cy="523220"/>
          </a:xfrm>
          <a:prstGeom prst="rect">
            <a:avLst/>
          </a:prstGeom>
          <a:noFill/>
        </p:spPr>
        <p:txBody>
          <a:bodyPr wrap="none" rtlCol="0">
            <a:spAutoFit/>
          </a:bodyPr>
          <a:lstStyle/>
          <a:p>
            <a:r>
              <a:rPr kumimoji="1" lang="en-US" altLang="ja-JP" sz="1400" b="1" dirty="0" smtClean="0">
                <a:solidFill>
                  <a:schemeClr val="bg1"/>
                </a:solidFill>
              </a:rPr>
              <a:t>7</a:t>
            </a:r>
            <a:r>
              <a:rPr kumimoji="1" lang="ja-JP" altLang="en-US" sz="1400" b="1" dirty="0" err="1" smtClean="0">
                <a:solidFill>
                  <a:schemeClr val="bg1"/>
                </a:solidFill>
              </a:rPr>
              <a:t>．</a:t>
            </a:r>
            <a:r>
              <a:rPr kumimoji="1" lang="en-US" altLang="ja-JP" sz="1400" b="1" dirty="0" smtClean="0">
                <a:solidFill>
                  <a:schemeClr val="bg1"/>
                </a:solidFill>
              </a:rPr>
              <a:t>Cross</a:t>
            </a:r>
            <a:br>
              <a:rPr kumimoji="1" lang="en-US" altLang="ja-JP" sz="1400" b="1" dirty="0" smtClean="0">
                <a:solidFill>
                  <a:schemeClr val="bg1"/>
                </a:solidFill>
              </a:rPr>
            </a:br>
            <a:r>
              <a:rPr lang="en-US" altLang="ja-JP" sz="1400" b="1" dirty="0" smtClean="0">
                <a:solidFill>
                  <a:schemeClr val="bg1"/>
                </a:solidFill>
              </a:rPr>
              <a:t>Wir</a:t>
            </a:r>
            <a:r>
              <a:rPr lang="en-US" altLang="ja-JP" sz="1400" b="1" dirty="0">
                <a:solidFill>
                  <a:schemeClr val="bg1"/>
                </a:solidFill>
              </a:rPr>
              <a:t>e</a:t>
            </a:r>
            <a:endParaRPr kumimoji="1" lang="ja-JP" altLang="en-US" sz="1400" b="1" dirty="0">
              <a:solidFill>
                <a:schemeClr val="bg1"/>
              </a:solidFill>
            </a:endParaRPr>
          </a:p>
        </p:txBody>
      </p:sp>
      <p:sp>
        <p:nvSpPr>
          <p:cNvPr id="28" name="テキスト ボックス 27"/>
          <p:cNvSpPr txBox="1"/>
          <p:nvPr/>
        </p:nvSpPr>
        <p:spPr>
          <a:xfrm>
            <a:off x="4855214" y="3351651"/>
            <a:ext cx="1113994" cy="523220"/>
          </a:xfrm>
          <a:prstGeom prst="rect">
            <a:avLst/>
          </a:prstGeom>
          <a:noFill/>
        </p:spPr>
        <p:txBody>
          <a:bodyPr wrap="none" rtlCol="0">
            <a:spAutoFit/>
          </a:bodyPr>
          <a:lstStyle/>
          <a:p>
            <a:r>
              <a:rPr kumimoji="1" lang="en-US" altLang="ja-JP" sz="1400" b="1" dirty="0" smtClean="0">
                <a:solidFill>
                  <a:schemeClr val="bg1"/>
                </a:solidFill>
              </a:rPr>
              <a:t>8</a:t>
            </a:r>
            <a:r>
              <a:rPr kumimoji="1" lang="ja-JP" altLang="en-US" sz="1400" b="1" dirty="0" err="1" smtClean="0">
                <a:solidFill>
                  <a:schemeClr val="bg1"/>
                </a:solidFill>
              </a:rPr>
              <a:t>．</a:t>
            </a:r>
            <a:r>
              <a:rPr lang="en-US" altLang="ja-JP" sz="1400" b="1" dirty="0" smtClean="0">
                <a:solidFill>
                  <a:schemeClr val="bg1"/>
                </a:solidFill>
              </a:rPr>
              <a:t>Bridge</a:t>
            </a:r>
          </a:p>
          <a:p>
            <a:r>
              <a:rPr lang="en-US" altLang="en-US" sz="1400" b="1" dirty="0" smtClean="0">
                <a:solidFill>
                  <a:schemeClr val="bg1"/>
                </a:solidFill>
              </a:rPr>
              <a:t>INSULATION</a:t>
            </a:r>
            <a:endParaRPr kumimoji="1" lang="ja-JP" altLang="en-US" sz="1400" b="1" dirty="0">
              <a:solidFill>
                <a:schemeClr val="bg1"/>
              </a:solidFill>
            </a:endParaRPr>
          </a:p>
        </p:txBody>
      </p:sp>
      <p:sp>
        <p:nvSpPr>
          <p:cNvPr id="29" name="テキスト ボックス 28"/>
          <p:cNvSpPr txBox="1"/>
          <p:nvPr/>
        </p:nvSpPr>
        <p:spPr>
          <a:xfrm>
            <a:off x="5949237" y="3353213"/>
            <a:ext cx="877163" cy="523220"/>
          </a:xfrm>
          <a:prstGeom prst="rect">
            <a:avLst/>
          </a:prstGeom>
          <a:noFill/>
        </p:spPr>
        <p:txBody>
          <a:bodyPr wrap="none" rtlCol="0">
            <a:spAutoFit/>
          </a:bodyPr>
          <a:lstStyle/>
          <a:p>
            <a:r>
              <a:rPr kumimoji="1" lang="en-US" altLang="ja-JP" sz="1400" b="1" dirty="0" smtClean="0">
                <a:solidFill>
                  <a:schemeClr val="bg1"/>
                </a:solidFill>
              </a:rPr>
              <a:t>9</a:t>
            </a:r>
            <a:r>
              <a:rPr kumimoji="1" lang="ja-JP" altLang="en-US" sz="1400" b="1" dirty="0" err="1" smtClean="0">
                <a:solidFill>
                  <a:schemeClr val="bg1"/>
                </a:solidFill>
              </a:rPr>
              <a:t>．</a:t>
            </a:r>
            <a:r>
              <a:rPr lang="en-US" altLang="ja-JP" sz="1400" b="1" dirty="0" smtClean="0">
                <a:solidFill>
                  <a:schemeClr val="bg1"/>
                </a:solidFill>
              </a:rPr>
              <a:t>Bridge</a:t>
            </a:r>
          </a:p>
          <a:p>
            <a:r>
              <a:rPr lang="en-US" altLang="ja-JP" sz="1400" b="1" dirty="0" smtClean="0">
                <a:solidFill>
                  <a:schemeClr val="bg1"/>
                </a:solidFill>
              </a:rPr>
              <a:t>wire</a:t>
            </a:r>
            <a:endParaRPr kumimoji="1" lang="ja-JP" altLang="en-US" sz="1400" b="1" dirty="0">
              <a:solidFill>
                <a:schemeClr val="bg1"/>
              </a:solidFill>
            </a:endParaRPr>
          </a:p>
        </p:txBody>
      </p:sp>
      <p:sp>
        <p:nvSpPr>
          <p:cNvPr id="32" name="テキスト ボックス 31"/>
          <p:cNvSpPr txBox="1"/>
          <p:nvPr/>
        </p:nvSpPr>
        <p:spPr>
          <a:xfrm>
            <a:off x="4894663" y="5635731"/>
            <a:ext cx="1074545" cy="307777"/>
          </a:xfrm>
          <a:prstGeom prst="rect">
            <a:avLst/>
          </a:prstGeom>
          <a:noFill/>
        </p:spPr>
        <p:txBody>
          <a:bodyPr wrap="none" rtlCol="0">
            <a:spAutoFit/>
          </a:bodyPr>
          <a:lstStyle/>
          <a:p>
            <a:r>
              <a:rPr lang="en-US" altLang="ja-JP" sz="1400" b="1" dirty="0" smtClean="0">
                <a:solidFill>
                  <a:schemeClr val="bg1"/>
                </a:solidFill>
              </a:rPr>
              <a:t>10.</a:t>
            </a:r>
            <a:r>
              <a:rPr lang="en-US" altLang="en-US" sz="1400" b="1" dirty="0" smtClean="0">
                <a:solidFill>
                  <a:schemeClr val="bg1"/>
                </a:solidFill>
              </a:rPr>
              <a:t>menblen</a:t>
            </a:r>
          </a:p>
        </p:txBody>
      </p:sp>
      <p:sp>
        <p:nvSpPr>
          <p:cNvPr id="36" name="テキスト ボックス 35"/>
          <p:cNvSpPr txBox="1"/>
          <p:nvPr/>
        </p:nvSpPr>
        <p:spPr>
          <a:xfrm>
            <a:off x="6116693" y="2613143"/>
            <a:ext cx="1175798" cy="307777"/>
          </a:xfrm>
          <a:prstGeom prst="rect">
            <a:avLst/>
          </a:prstGeom>
          <a:noFill/>
        </p:spPr>
        <p:txBody>
          <a:bodyPr wrap="none" rtlCol="0">
            <a:spAutoFit/>
          </a:bodyPr>
          <a:lstStyle/>
          <a:p>
            <a:r>
              <a:rPr kumimoji="1" lang="en-US" altLang="ja-JP" sz="1400" b="1" dirty="0" smtClean="0">
                <a:solidFill>
                  <a:schemeClr val="bg1"/>
                </a:solidFill>
              </a:rPr>
              <a:t>MASK BLANK</a:t>
            </a:r>
            <a:endParaRPr kumimoji="1" lang="ja-JP" altLang="en-US" sz="1400" b="1" dirty="0">
              <a:solidFill>
                <a:schemeClr val="bg1"/>
              </a:solidFill>
            </a:endParaRPr>
          </a:p>
        </p:txBody>
      </p:sp>
      <p:sp>
        <p:nvSpPr>
          <p:cNvPr id="37" name="テキスト ボックス 36"/>
          <p:cNvSpPr txBox="1"/>
          <p:nvPr/>
        </p:nvSpPr>
        <p:spPr>
          <a:xfrm>
            <a:off x="252640" y="3642709"/>
            <a:ext cx="4093639" cy="1409617"/>
          </a:xfrm>
          <a:prstGeom prst="rect">
            <a:avLst/>
          </a:prstGeom>
          <a:noFill/>
        </p:spPr>
        <p:txBody>
          <a:bodyPr wrap="none" rtlCol="0">
            <a:spAutoFit/>
          </a:bodyPr>
          <a:lstStyle/>
          <a:p>
            <a:pPr algn="ctr">
              <a:lnSpc>
                <a:spcPct val="120000"/>
              </a:lnSpc>
            </a:pPr>
            <a:r>
              <a:rPr lang="en-US" altLang="ja-JP" sz="2400" b="1" dirty="0" smtClean="0">
                <a:solidFill>
                  <a:schemeClr val="bg1"/>
                </a:solidFill>
              </a:rPr>
              <a:t>Single feed-line , i.e., full-array</a:t>
            </a:r>
          </a:p>
          <a:p>
            <a:pPr algn="ctr">
              <a:lnSpc>
                <a:spcPct val="120000"/>
              </a:lnSpc>
            </a:pPr>
            <a:r>
              <a:rPr kumimoji="1" lang="en-US" altLang="ja-JP" sz="2400" b="1" dirty="0" smtClean="0">
                <a:solidFill>
                  <a:schemeClr val="bg1"/>
                </a:solidFill>
              </a:rPr>
              <a:t>KID resonators coupled with</a:t>
            </a:r>
            <a:br>
              <a:rPr kumimoji="1" lang="en-US" altLang="ja-JP" sz="2400" b="1" dirty="0" smtClean="0">
                <a:solidFill>
                  <a:schemeClr val="bg1"/>
                </a:solidFill>
              </a:rPr>
            </a:br>
            <a:r>
              <a:rPr kumimoji="1" lang="en-US" altLang="ja-JP" sz="2400" b="1" dirty="0" smtClean="0">
                <a:solidFill>
                  <a:schemeClr val="bg1"/>
                </a:solidFill>
              </a:rPr>
              <a:t>this feed-line</a:t>
            </a:r>
            <a:endParaRPr kumimoji="1" lang="ja-JP" altLang="en-US" sz="2400" b="1" dirty="0">
              <a:solidFill>
                <a:schemeClr val="bg1"/>
              </a:solidFill>
            </a:endParaRPr>
          </a:p>
        </p:txBody>
      </p:sp>
      <p:sp>
        <p:nvSpPr>
          <p:cNvPr id="40" name="テキスト ボックス 39"/>
          <p:cNvSpPr txBox="1"/>
          <p:nvPr/>
        </p:nvSpPr>
        <p:spPr>
          <a:xfrm>
            <a:off x="4281484" y="2450353"/>
            <a:ext cx="184666" cy="307777"/>
          </a:xfrm>
          <a:prstGeom prst="rect">
            <a:avLst/>
          </a:prstGeom>
          <a:noFill/>
        </p:spPr>
        <p:txBody>
          <a:bodyPr wrap="none" rtlCol="0">
            <a:spAutoFit/>
          </a:bodyPr>
          <a:lstStyle/>
          <a:p>
            <a:endParaRPr kumimoji="1" lang="ja-JP" altLang="en-US" sz="1400" dirty="0">
              <a:solidFill>
                <a:schemeClr val="bg1"/>
              </a:solidFill>
            </a:endParaRPr>
          </a:p>
        </p:txBody>
      </p:sp>
      <p:sp>
        <p:nvSpPr>
          <p:cNvPr id="3" name="テキスト ボックス 2"/>
          <p:cNvSpPr txBox="1"/>
          <p:nvPr/>
        </p:nvSpPr>
        <p:spPr>
          <a:xfrm>
            <a:off x="4919604" y="1454234"/>
            <a:ext cx="3726200" cy="830997"/>
          </a:xfrm>
          <a:prstGeom prst="rect">
            <a:avLst/>
          </a:prstGeom>
          <a:noFill/>
        </p:spPr>
        <p:txBody>
          <a:bodyPr wrap="none" rtlCol="0">
            <a:spAutoFit/>
          </a:bodyPr>
          <a:lstStyle/>
          <a:p>
            <a:r>
              <a:rPr kumimoji="1" lang="en-US" altLang="ja-JP" sz="2400" b="1" dirty="0" smtClean="0">
                <a:solidFill>
                  <a:srgbClr val="FFFF00"/>
                </a:solidFill>
              </a:rPr>
              <a:t>Stepper fabrication in </a:t>
            </a:r>
            <a:r>
              <a:rPr kumimoji="1" lang="en-US" altLang="ja-JP" sz="2400" b="1" dirty="0" smtClean="0">
                <a:solidFill>
                  <a:srgbClr val="FFFF00"/>
                </a:solidFill>
              </a:rPr>
              <a:t>NAOJ</a:t>
            </a:r>
          </a:p>
          <a:p>
            <a:r>
              <a:rPr lang="ja-JP" altLang="en-US" sz="2400" b="1" dirty="0" smtClean="0">
                <a:solidFill>
                  <a:srgbClr val="FFFF00"/>
                </a:solidFill>
              </a:rPr>
              <a:t>それぞれ同じパターン</a:t>
            </a:r>
            <a:endParaRPr kumimoji="1" lang="ja-JP" altLang="en-US" sz="2400" b="1" dirty="0">
              <a:solidFill>
                <a:srgbClr val="FFFF00"/>
              </a:solidFill>
            </a:endParaRPr>
          </a:p>
        </p:txBody>
      </p:sp>
      <p:sp>
        <p:nvSpPr>
          <p:cNvPr id="41" name="テキスト ボックス 40"/>
          <p:cNvSpPr txBox="1"/>
          <p:nvPr/>
        </p:nvSpPr>
        <p:spPr>
          <a:xfrm>
            <a:off x="448012" y="1454234"/>
            <a:ext cx="3826689" cy="830997"/>
          </a:xfrm>
          <a:prstGeom prst="rect">
            <a:avLst/>
          </a:prstGeom>
          <a:noFill/>
        </p:spPr>
        <p:txBody>
          <a:bodyPr wrap="none" rtlCol="0">
            <a:spAutoFit/>
          </a:bodyPr>
          <a:lstStyle/>
          <a:p>
            <a:r>
              <a:rPr kumimoji="1" lang="en-US" altLang="ja-JP" sz="2400" b="1" dirty="0" smtClean="0">
                <a:solidFill>
                  <a:srgbClr val="FFFF00"/>
                </a:solidFill>
              </a:rPr>
              <a:t>Aligner fabrication in </a:t>
            </a:r>
            <a:r>
              <a:rPr kumimoji="1" lang="en-US" altLang="ja-JP" sz="2400" b="1" dirty="0" smtClean="0">
                <a:solidFill>
                  <a:srgbClr val="FFFF00"/>
                </a:solidFill>
              </a:rPr>
              <a:t>RIKEN</a:t>
            </a:r>
          </a:p>
          <a:p>
            <a:r>
              <a:rPr lang="ja-JP" altLang="en-US" sz="2400" b="1" dirty="0" smtClean="0">
                <a:solidFill>
                  <a:srgbClr val="FFFF00"/>
                </a:solidFill>
              </a:rPr>
              <a:t>基盤全面でことなるパターン</a:t>
            </a:r>
            <a:endParaRPr kumimoji="1" lang="ja-JP" altLang="en-US" sz="2400" b="1" dirty="0">
              <a:solidFill>
                <a:srgbClr val="FFFF00"/>
              </a:solidFill>
            </a:endParaRPr>
          </a:p>
        </p:txBody>
      </p:sp>
      <p:grpSp>
        <p:nvGrpSpPr>
          <p:cNvPr id="8" name="図形グループ 7"/>
          <p:cNvGrpSpPr/>
          <p:nvPr/>
        </p:nvGrpSpPr>
        <p:grpSpPr>
          <a:xfrm>
            <a:off x="400693" y="2122907"/>
            <a:ext cx="8264481" cy="4735093"/>
            <a:chOff x="492656" y="2005820"/>
            <a:chExt cx="8264481" cy="4735093"/>
          </a:xfrm>
        </p:grpSpPr>
        <p:pic>
          <p:nvPicPr>
            <p:cNvPr id="42" name="コンテンツ プレースホルダー 4"/>
            <p:cNvPicPr>
              <a:picLocks noChangeAspect="1"/>
            </p:cNvPicPr>
            <p:nvPr/>
          </p:nvPicPr>
          <p:blipFill rotWithShape="1">
            <a:blip r:embed="rId5" cstate="print">
              <a:extLst>
                <a:ext uri="{28A0092B-C50C-407E-A947-70E740481C1C}">
                  <a14:useLocalDpi xmlns:a14="http://schemas.microsoft.com/office/drawing/2010/main"/>
                </a:ext>
              </a:extLst>
            </a:blip>
            <a:srcRect t="12662"/>
            <a:stretch/>
          </p:blipFill>
          <p:spPr>
            <a:xfrm>
              <a:off x="492656" y="2071324"/>
              <a:ext cx="3582424" cy="4171754"/>
            </a:xfrm>
            <a:prstGeom prst="rect">
              <a:avLst/>
            </a:prstGeom>
          </p:spPr>
        </p:pic>
        <p:pic>
          <p:nvPicPr>
            <p:cNvPr id="43" name="図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08359" y="2005820"/>
              <a:ext cx="3248778" cy="4331704"/>
            </a:xfrm>
            <a:prstGeom prst="rect">
              <a:avLst/>
            </a:prstGeom>
          </p:spPr>
        </p:pic>
        <p:pic>
          <p:nvPicPr>
            <p:cNvPr id="44" name="コンテンツ プレースホルダー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6693" y="4807402"/>
              <a:ext cx="2492248" cy="1869186"/>
            </a:xfrm>
            <a:prstGeom prst="rect">
              <a:avLst/>
            </a:prstGeom>
          </p:spPr>
        </p:pic>
        <p:sp>
          <p:nvSpPr>
            <p:cNvPr id="7" name="テキスト ボックス 6"/>
            <p:cNvSpPr txBox="1"/>
            <p:nvPr/>
          </p:nvSpPr>
          <p:spPr>
            <a:xfrm>
              <a:off x="2513443" y="6371581"/>
              <a:ext cx="3790295" cy="369332"/>
            </a:xfrm>
            <a:prstGeom prst="rect">
              <a:avLst/>
            </a:prstGeom>
            <a:solidFill>
              <a:schemeClr val="bg1"/>
            </a:solidFill>
            <a:ln>
              <a:solidFill>
                <a:srgbClr val="000000"/>
              </a:solidFill>
            </a:ln>
          </p:spPr>
          <p:txBody>
            <a:bodyPr wrap="none" rtlCol="0">
              <a:spAutoFit/>
            </a:bodyPr>
            <a:lstStyle/>
            <a:p>
              <a:r>
                <a:rPr lang="en-US" altLang="ja-JP" dirty="0" smtClean="0"/>
                <a:t>Common </a:t>
              </a:r>
              <a:r>
                <a:rPr kumimoji="1" lang="en-US" altLang="ja-JP" dirty="0" smtClean="0"/>
                <a:t>alignment markers link them</a:t>
              </a:r>
              <a:endParaRPr kumimoji="1" lang="ja-JP" altLang="en-US" dirty="0"/>
            </a:p>
          </p:txBody>
        </p:sp>
      </p:gr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22</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9546167" y="994833"/>
            <a:ext cx="2158464" cy="646331"/>
          </a:xfrm>
          <a:prstGeom prst="rect">
            <a:avLst/>
          </a:prstGeom>
          <a:noFill/>
        </p:spPr>
        <p:txBody>
          <a:bodyPr wrap="none" rtlCol="0">
            <a:spAutoFit/>
          </a:bodyPr>
          <a:lstStyle/>
          <a:p>
            <a:r>
              <a:rPr kumimoji="1" lang="ja-JP" altLang="en-US" dirty="0" smtClean="0">
                <a:solidFill>
                  <a:srgbClr val="FF0000"/>
                </a:solidFill>
              </a:rPr>
              <a:t>古屋野くんの最新の</a:t>
            </a:r>
            <a:endParaRPr kumimoji="1" lang="en-US" altLang="ja-JP" dirty="0" smtClean="0">
              <a:solidFill>
                <a:srgbClr val="FF0000"/>
              </a:solidFill>
            </a:endParaRPr>
          </a:p>
          <a:p>
            <a:r>
              <a:rPr lang="ja-JP" altLang="en-US" dirty="0" smtClean="0">
                <a:solidFill>
                  <a:srgbClr val="FF0000"/>
                </a:solidFill>
              </a:rPr>
              <a:t>結果を乗せる</a:t>
            </a:r>
            <a:endParaRPr lang="en-US" altLang="ja-JP" dirty="0">
              <a:solidFill>
                <a:srgbClr val="FF0000"/>
              </a:solidFill>
            </a:endParaRPr>
          </a:p>
        </p:txBody>
      </p:sp>
    </p:spTree>
    <p:extLst>
      <p:ext uri="{BB962C8B-B14F-4D97-AF65-F5344CB8AC3E}">
        <p14:creationId xmlns:p14="http://schemas.microsoft.com/office/powerpoint/2010/main" val="808053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62815" y="33338"/>
            <a:ext cx="8601456" cy="1420896"/>
          </a:xfrm>
        </p:spPr>
        <p:txBody>
          <a:bodyPr>
            <a:noAutofit/>
          </a:bodyPr>
          <a:lstStyle/>
          <a:p>
            <a:r>
              <a:rPr lang="ja-JP" altLang="en-US" sz="4800" b="1" dirty="0" smtClean="0">
                <a:solidFill>
                  <a:schemeClr val="bg1"/>
                </a:solidFill>
              </a:rPr>
              <a:t>ハイブリッドな設計</a:t>
            </a:r>
            <a:r>
              <a:rPr lang="en-US" altLang="ja-JP" sz="4800" b="1" dirty="0" smtClean="0">
                <a:solidFill>
                  <a:schemeClr val="bg1"/>
                </a:solidFill>
              </a:rPr>
              <a:t/>
            </a:r>
            <a:br>
              <a:rPr lang="en-US" altLang="ja-JP" sz="4800" b="1" dirty="0" smtClean="0">
                <a:solidFill>
                  <a:schemeClr val="bg1"/>
                </a:solidFill>
              </a:rPr>
            </a:br>
            <a:r>
              <a:rPr lang="ja-JP" altLang="en-US" sz="3600" b="1" dirty="0" smtClean="0">
                <a:solidFill>
                  <a:schemeClr val="bg1"/>
                </a:solidFill>
              </a:rPr>
              <a:t>作成開始！</a:t>
            </a:r>
            <a:endParaRPr kumimoji="1" lang="ja-JP" altLang="en-US" sz="2400" i="1" dirty="0">
              <a:solidFill>
                <a:schemeClr val="bg1"/>
              </a:solidFill>
            </a:endParaRPr>
          </a:p>
        </p:txBody>
      </p:sp>
      <p:pic>
        <p:nvPicPr>
          <p:cNvPr id="14" name="コンテンツ プレースホルダー 10"/>
          <p:cNvPicPr>
            <a:picLocks noChangeAspect="1"/>
          </p:cNvPicPr>
          <p:nvPr/>
        </p:nvPicPr>
        <p:blipFill>
          <a:blip r:embed="rId3"/>
          <a:stretch>
            <a:fillRect/>
          </a:stretch>
        </p:blipFill>
        <p:spPr>
          <a:xfrm>
            <a:off x="4495800" y="1973042"/>
            <a:ext cx="4572000" cy="4583205"/>
          </a:xfrm>
          <a:prstGeom prst="rect">
            <a:avLst/>
          </a:prstGeom>
        </p:spPr>
      </p:pic>
      <p:pic>
        <p:nvPicPr>
          <p:cNvPr id="15" name="コンテンツ プレースホルダー 11"/>
          <p:cNvPicPr>
            <a:picLocks noChangeAspect="1"/>
          </p:cNvPicPr>
          <p:nvPr/>
        </p:nvPicPr>
        <p:blipFill>
          <a:blip r:embed="rId4"/>
          <a:stretch>
            <a:fillRect/>
          </a:stretch>
        </p:blipFill>
        <p:spPr>
          <a:xfrm>
            <a:off x="50800" y="1887698"/>
            <a:ext cx="4376928" cy="4764411"/>
          </a:xfrm>
          <a:prstGeom prst="rect">
            <a:avLst/>
          </a:prstGeom>
        </p:spPr>
      </p:pic>
      <p:sp>
        <p:nvSpPr>
          <p:cNvPr id="16" name="テキスト ボックス 15"/>
          <p:cNvSpPr txBox="1"/>
          <p:nvPr/>
        </p:nvSpPr>
        <p:spPr>
          <a:xfrm>
            <a:off x="5437413" y="6152718"/>
            <a:ext cx="933757" cy="307777"/>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0</a:t>
            </a:r>
            <a:r>
              <a:rPr lang="ja-JP" altLang="en-US" sz="1400" b="1" dirty="0" smtClean="0">
                <a:solidFill>
                  <a:prstClr val="white"/>
                </a:solidFill>
                <a:latin typeface="Calibri"/>
                <a:ea typeface="ＭＳ Ｐゴシック"/>
              </a:rPr>
              <a:t>．</a:t>
            </a:r>
            <a:r>
              <a:rPr lang="en-US" altLang="en-US" sz="1400" b="1" dirty="0" smtClean="0">
                <a:solidFill>
                  <a:prstClr val="white"/>
                </a:solidFill>
                <a:latin typeface="Calibri"/>
              </a:rPr>
              <a:t>marker</a:t>
            </a:r>
            <a:endParaRPr lang="ja-JP" altLang="en-US" sz="1400" b="1" dirty="0">
              <a:solidFill>
                <a:prstClr val="white"/>
              </a:solidFill>
              <a:latin typeface="Calibri"/>
              <a:ea typeface="ＭＳ Ｐゴシック"/>
            </a:endParaRPr>
          </a:p>
        </p:txBody>
      </p:sp>
      <p:sp>
        <p:nvSpPr>
          <p:cNvPr id="17" name="テキスト ボックス 16"/>
          <p:cNvSpPr txBox="1"/>
          <p:nvPr/>
        </p:nvSpPr>
        <p:spPr>
          <a:xfrm>
            <a:off x="5939662" y="5616550"/>
            <a:ext cx="902811" cy="307777"/>
          </a:xfrm>
          <a:prstGeom prst="rect">
            <a:avLst/>
          </a:prstGeom>
          <a:noFill/>
        </p:spPr>
        <p:txBody>
          <a:bodyPr wrap="none" rtlCol="0">
            <a:spAutoFit/>
          </a:bodyPr>
          <a:lstStyle/>
          <a:p>
            <a:r>
              <a:rPr lang="ja-JP" altLang="en-US" sz="1400" b="1" dirty="0">
                <a:solidFill>
                  <a:prstClr val="white"/>
                </a:solidFill>
                <a:latin typeface="Calibri"/>
                <a:ea typeface="ＭＳ Ｐゴシック"/>
              </a:rPr>
              <a:t>１</a:t>
            </a:r>
            <a:r>
              <a:rPr lang="ja-JP" altLang="en-US" sz="1400" b="1" dirty="0" smtClean="0">
                <a:solidFill>
                  <a:prstClr val="white"/>
                </a:solidFill>
                <a:latin typeface="Calibri"/>
                <a:ea typeface="ＭＳ Ｐゴシック"/>
              </a:rPr>
              <a:t>．</a:t>
            </a:r>
            <a:r>
              <a:rPr lang="en-US" altLang="ja-JP" sz="1400" b="1" dirty="0" smtClean="0">
                <a:solidFill>
                  <a:prstClr val="white"/>
                </a:solidFill>
                <a:latin typeface="Calibri"/>
                <a:ea typeface="ＭＳ Ｐゴシック"/>
              </a:rPr>
              <a:t>OMT1</a:t>
            </a:r>
            <a:endParaRPr lang="ja-JP" altLang="en-US" sz="1400" b="1" dirty="0">
              <a:solidFill>
                <a:prstClr val="white"/>
              </a:solidFill>
              <a:latin typeface="Calibri"/>
              <a:ea typeface="ＭＳ Ｐゴシック"/>
            </a:endParaRPr>
          </a:p>
        </p:txBody>
      </p:sp>
      <p:sp>
        <p:nvSpPr>
          <p:cNvPr id="21" name="テキスト ボックス 20"/>
          <p:cNvSpPr txBox="1"/>
          <p:nvPr/>
        </p:nvSpPr>
        <p:spPr>
          <a:xfrm>
            <a:off x="6889340" y="5616550"/>
            <a:ext cx="902811" cy="307777"/>
          </a:xfrm>
          <a:prstGeom prst="rect">
            <a:avLst/>
          </a:prstGeom>
          <a:noFill/>
        </p:spPr>
        <p:txBody>
          <a:bodyPr wrap="none" rtlCol="0">
            <a:spAutoFit/>
          </a:bodyPr>
          <a:lstStyle/>
          <a:p>
            <a:r>
              <a:rPr lang="ja-JP" altLang="en-US" sz="1400" b="1" dirty="0">
                <a:solidFill>
                  <a:prstClr val="white"/>
                </a:solidFill>
                <a:latin typeface="Calibri"/>
                <a:ea typeface="ＭＳ Ｐゴシック"/>
              </a:rPr>
              <a:t>１</a:t>
            </a:r>
            <a:r>
              <a:rPr lang="ja-JP" altLang="en-US" sz="1400" b="1" dirty="0" smtClean="0">
                <a:solidFill>
                  <a:prstClr val="white"/>
                </a:solidFill>
                <a:latin typeface="Calibri"/>
                <a:ea typeface="ＭＳ Ｐゴシック"/>
              </a:rPr>
              <a:t>．</a:t>
            </a:r>
            <a:r>
              <a:rPr lang="en-US" altLang="ja-JP" sz="1400" b="1" dirty="0" smtClean="0">
                <a:solidFill>
                  <a:prstClr val="white"/>
                </a:solidFill>
                <a:latin typeface="Calibri"/>
                <a:ea typeface="ＭＳ Ｐゴシック"/>
              </a:rPr>
              <a:t>OMT</a:t>
            </a:r>
            <a:r>
              <a:rPr lang="en-US" altLang="ja-JP" sz="1400" b="1" dirty="0">
                <a:solidFill>
                  <a:prstClr val="white"/>
                </a:solidFill>
                <a:latin typeface="Calibri"/>
                <a:ea typeface="ＭＳ Ｐゴシック"/>
              </a:rPr>
              <a:t>2</a:t>
            </a:r>
            <a:endParaRPr lang="ja-JP" altLang="en-US" sz="1400" b="1" dirty="0">
              <a:solidFill>
                <a:prstClr val="white"/>
              </a:solidFill>
              <a:latin typeface="Calibri"/>
              <a:ea typeface="ＭＳ Ｐゴシック"/>
            </a:endParaRPr>
          </a:p>
        </p:txBody>
      </p:sp>
      <p:sp>
        <p:nvSpPr>
          <p:cNvPr id="22" name="テキスト ボックス 21"/>
          <p:cNvSpPr txBox="1"/>
          <p:nvPr/>
        </p:nvSpPr>
        <p:spPr>
          <a:xfrm>
            <a:off x="4843272" y="4823859"/>
            <a:ext cx="1062711" cy="307777"/>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3.insulation</a:t>
            </a:r>
            <a:endParaRPr lang="ja-JP" altLang="en-US" sz="1400" b="1" dirty="0">
              <a:solidFill>
                <a:prstClr val="white"/>
              </a:solidFill>
              <a:latin typeface="Calibri"/>
              <a:ea typeface="ＭＳ Ｐゴシック"/>
            </a:endParaRPr>
          </a:p>
        </p:txBody>
      </p:sp>
      <p:sp>
        <p:nvSpPr>
          <p:cNvPr id="23" name="テキスト ボックス 22"/>
          <p:cNvSpPr txBox="1"/>
          <p:nvPr/>
        </p:nvSpPr>
        <p:spPr>
          <a:xfrm>
            <a:off x="5929403" y="4823859"/>
            <a:ext cx="755886" cy="307777"/>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4</a:t>
            </a:r>
            <a:r>
              <a:rPr lang="ja-JP" altLang="en-US" sz="1400" b="1" dirty="0" err="1" smtClean="0">
                <a:solidFill>
                  <a:prstClr val="white"/>
                </a:solidFill>
                <a:latin typeface="Calibri"/>
                <a:ea typeface="ＭＳ Ｐゴシック"/>
              </a:rPr>
              <a:t>．</a:t>
            </a:r>
            <a:r>
              <a:rPr lang="en-US" altLang="ja-JP" sz="1400" b="1" dirty="0" smtClean="0">
                <a:solidFill>
                  <a:prstClr val="white"/>
                </a:solidFill>
                <a:latin typeface="Calibri"/>
                <a:ea typeface="ＭＳ Ｐゴシック"/>
              </a:rPr>
              <a:t>Wire</a:t>
            </a:r>
            <a:endParaRPr lang="ja-JP" altLang="en-US" sz="1400" b="1" dirty="0">
              <a:solidFill>
                <a:prstClr val="white"/>
              </a:solidFill>
              <a:latin typeface="Calibri"/>
              <a:ea typeface="ＭＳ Ｐゴシック"/>
            </a:endParaRPr>
          </a:p>
        </p:txBody>
      </p:sp>
      <p:sp>
        <p:nvSpPr>
          <p:cNvPr id="24" name="テキスト ボックス 23"/>
          <p:cNvSpPr txBox="1"/>
          <p:nvPr/>
        </p:nvSpPr>
        <p:spPr>
          <a:xfrm>
            <a:off x="7009968" y="4757865"/>
            <a:ext cx="666644" cy="523220"/>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2</a:t>
            </a:r>
            <a:r>
              <a:rPr lang="ja-JP" altLang="en-US" sz="1400" b="1" dirty="0" err="1" smtClean="0">
                <a:solidFill>
                  <a:prstClr val="white"/>
                </a:solidFill>
                <a:latin typeface="Calibri"/>
                <a:ea typeface="ＭＳ Ｐゴシック"/>
              </a:rPr>
              <a:t>．</a:t>
            </a:r>
            <a:r>
              <a:rPr lang="en-US" altLang="ja-JP" sz="1400" b="1" dirty="0" smtClean="0">
                <a:solidFill>
                  <a:prstClr val="white"/>
                </a:solidFill>
                <a:latin typeface="Calibri"/>
                <a:ea typeface="ＭＳ Ｐゴシック"/>
              </a:rPr>
              <a:t>Al</a:t>
            </a:r>
            <a:br>
              <a:rPr lang="en-US" altLang="ja-JP" sz="1400" b="1" dirty="0" smtClean="0">
                <a:solidFill>
                  <a:prstClr val="white"/>
                </a:solidFill>
                <a:latin typeface="Calibri"/>
                <a:ea typeface="ＭＳ Ｐゴシック"/>
              </a:rPr>
            </a:br>
            <a:r>
              <a:rPr lang="en-US" altLang="en-US" sz="1400" b="1" dirty="0" smtClean="0">
                <a:solidFill>
                  <a:prstClr val="white"/>
                </a:solidFill>
                <a:latin typeface="Calibri"/>
              </a:rPr>
              <a:t>hybrid</a:t>
            </a:r>
            <a:endParaRPr lang="ja-JP" altLang="en-US" sz="1400" b="1" dirty="0">
              <a:solidFill>
                <a:prstClr val="white"/>
              </a:solidFill>
              <a:latin typeface="Calibri"/>
              <a:ea typeface="ＭＳ Ｐゴシック"/>
            </a:endParaRPr>
          </a:p>
        </p:txBody>
      </p:sp>
      <p:sp>
        <p:nvSpPr>
          <p:cNvPr id="25" name="テキスト ボックス 24"/>
          <p:cNvSpPr txBox="1"/>
          <p:nvPr/>
        </p:nvSpPr>
        <p:spPr>
          <a:xfrm>
            <a:off x="6917676" y="4113009"/>
            <a:ext cx="1062360" cy="307777"/>
          </a:xfrm>
          <a:prstGeom prst="rect">
            <a:avLst/>
          </a:prstGeom>
          <a:noFill/>
        </p:spPr>
        <p:txBody>
          <a:bodyPr wrap="none" rtlCol="0">
            <a:spAutoFit/>
          </a:bodyPr>
          <a:lstStyle/>
          <a:p>
            <a:r>
              <a:rPr lang="en-US" altLang="ja-JP" sz="1400" b="1" dirty="0">
                <a:solidFill>
                  <a:prstClr val="white"/>
                </a:solidFill>
                <a:latin typeface="Calibri"/>
                <a:ea typeface="ＭＳ Ｐゴシック"/>
              </a:rPr>
              <a:t>5</a:t>
            </a:r>
            <a:r>
              <a:rPr lang="ja-JP" altLang="en-US" sz="1400" b="1" dirty="0" smtClean="0">
                <a:solidFill>
                  <a:prstClr val="white"/>
                </a:solidFill>
                <a:latin typeface="Calibri"/>
                <a:ea typeface="ＭＳ Ｐゴシック"/>
              </a:rPr>
              <a:t>．</a:t>
            </a:r>
            <a:r>
              <a:rPr lang="en-US" altLang="en-US" sz="1400" b="1" dirty="0" smtClean="0">
                <a:solidFill>
                  <a:prstClr val="white"/>
                </a:solidFill>
                <a:latin typeface="Calibri"/>
              </a:rPr>
              <a:t>absorber</a:t>
            </a:r>
            <a:endParaRPr lang="ja-JP" altLang="en-US" sz="1400" b="1" dirty="0">
              <a:solidFill>
                <a:prstClr val="white"/>
              </a:solidFill>
              <a:latin typeface="Calibri"/>
              <a:ea typeface="ＭＳ Ｐゴシック"/>
            </a:endParaRPr>
          </a:p>
        </p:txBody>
      </p:sp>
      <p:sp>
        <p:nvSpPr>
          <p:cNvPr id="26" name="テキスト ボックス 25"/>
          <p:cNvSpPr txBox="1"/>
          <p:nvPr/>
        </p:nvSpPr>
        <p:spPr>
          <a:xfrm>
            <a:off x="4894663" y="3959337"/>
            <a:ext cx="880895" cy="523220"/>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6</a:t>
            </a:r>
            <a:r>
              <a:rPr lang="ja-JP" altLang="en-US" sz="1400" b="1" dirty="0" err="1" smtClean="0">
                <a:solidFill>
                  <a:prstClr val="white"/>
                </a:solidFill>
                <a:latin typeface="Calibri"/>
                <a:ea typeface="ＭＳ Ｐゴシック"/>
              </a:rPr>
              <a:t>．</a:t>
            </a:r>
            <a:r>
              <a:rPr lang="en-US" altLang="ja-JP" sz="1400" b="1" dirty="0" smtClean="0">
                <a:solidFill>
                  <a:prstClr val="white"/>
                </a:solidFill>
                <a:latin typeface="Calibri"/>
                <a:ea typeface="ＭＳ Ｐゴシック"/>
              </a:rPr>
              <a:t>Cross</a:t>
            </a:r>
            <a:br>
              <a:rPr lang="en-US" altLang="ja-JP" sz="1400" b="1" dirty="0" smtClean="0">
                <a:solidFill>
                  <a:prstClr val="white"/>
                </a:solidFill>
                <a:latin typeface="Calibri"/>
                <a:ea typeface="ＭＳ Ｐゴシック"/>
              </a:rPr>
            </a:br>
            <a:r>
              <a:rPr lang="en-US" altLang="ja-JP" sz="1400" b="1" dirty="0" err="1" smtClean="0">
                <a:solidFill>
                  <a:prstClr val="white"/>
                </a:solidFill>
                <a:latin typeface="Calibri"/>
                <a:ea typeface="ＭＳ Ｐゴシック"/>
              </a:rPr>
              <a:t>insulaton</a:t>
            </a:r>
            <a:endParaRPr lang="ja-JP" altLang="en-US" sz="1400" b="1" dirty="0">
              <a:solidFill>
                <a:prstClr val="white"/>
              </a:solidFill>
              <a:latin typeface="Calibri"/>
              <a:ea typeface="ＭＳ Ｐゴシック"/>
            </a:endParaRPr>
          </a:p>
        </p:txBody>
      </p:sp>
      <p:sp>
        <p:nvSpPr>
          <p:cNvPr id="27" name="テキスト ボックス 26"/>
          <p:cNvSpPr txBox="1"/>
          <p:nvPr/>
        </p:nvSpPr>
        <p:spPr>
          <a:xfrm>
            <a:off x="5979391" y="3998964"/>
            <a:ext cx="800219" cy="523220"/>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7</a:t>
            </a:r>
            <a:r>
              <a:rPr lang="ja-JP" altLang="en-US" sz="1400" b="1" dirty="0" err="1" smtClean="0">
                <a:solidFill>
                  <a:prstClr val="white"/>
                </a:solidFill>
                <a:latin typeface="Calibri"/>
                <a:ea typeface="ＭＳ Ｐゴシック"/>
              </a:rPr>
              <a:t>．</a:t>
            </a:r>
            <a:r>
              <a:rPr lang="en-US" altLang="ja-JP" sz="1400" b="1" dirty="0" smtClean="0">
                <a:solidFill>
                  <a:prstClr val="white"/>
                </a:solidFill>
                <a:latin typeface="Calibri"/>
                <a:ea typeface="ＭＳ Ｐゴシック"/>
              </a:rPr>
              <a:t>Cross</a:t>
            </a:r>
            <a:br>
              <a:rPr lang="en-US" altLang="ja-JP" sz="1400" b="1" dirty="0" smtClean="0">
                <a:solidFill>
                  <a:prstClr val="white"/>
                </a:solidFill>
                <a:latin typeface="Calibri"/>
                <a:ea typeface="ＭＳ Ｐゴシック"/>
              </a:rPr>
            </a:br>
            <a:r>
              <a:rPr lang="en-US" altLang="ja-JP" sz="1400" b="1" dirty="0" smtClean="0">
                <a:solidFill>
                  <a:prstClr val="white"/>
                </a:solidFill>
                <a:latin typeface="Calibri"/>
                <a:ea typeface="ＭＳ Ｐゴシック"/>
              </a:rPr>
              <a:t>Wir</a:t>
            </a:r>
            <a:r>
              <a:rPr lang="en-US" altLang="ja-JP" sz="1400" b="1" dirty="0">
                <a:solidFill>
                  <a:prstClr val="white"/>
                </a:solidFill>
                <a:latin typeface="Calibri"/>
                <a:ea typeface="ＭＳ Ｐゴシック"/>
              </a:rPr>
              <a:t>e</a:t>
            </a:r>
            <a:endParaRPr lang="ja-JP" altLang="en-US" sz="1400" b="1" dirty="0">
              <a:solidFill>
                <a:prstClr val="white"/>
              </a:solidFill>
              <a:latin typeface="Calibri"/>
              <a:ea typeface="ＭＳ Ｐゴシック"/>
            </a:endParaRPr>
          </a:p>
        </p:txBody>
      </p:sp>
      <p:sp>
        <p:nvSpPr>
          <p:cNvPr id="28" name="テキスト ボックス 27"/>
          <p:cNvSpPr txBox="1"/>
          <p:nvPr/>
        </p:nvSpPr>
        <p:spPr>
          <a:xfrm>
            <a:off x="4855214" y="3351651"/>
            <a:ext cx="1113994" cy="523220"/>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8</a:t>
            </a:r>
            <a:r>
              <a:rPr lang="ja-JP" altLang="en-US" sz="1400" b="1" dirty="0" err="1" smtClean="0">
                <a:solidFill>
                  <a:prstClr val="white"/>
                </a:solidFill>
                <a:latin typeface="Calibri"/>
                <a:ea typeface="ＭＳ Ｐゴシック"/>
              </a:rPr>
              <a:t>．</a:t>
            </a:r>
            <a:r>
              <a:rPr lang="en-US" altLang="ja-JP" sz="1400" b="1" dirty="0" smtClean="0">
                <a:solidFill>
                  <a:prstClr val="white"/>
                </a:solidFill>
                <a:latin typeface="Calibri"/>
                <a:ea typeface="ＭＳ Ｐゴシック"/>
              </a:rPr>
              <a:t>Bridge</a:t>
            </a:r>
          </a:p>
          <a:p>
            <a:r>
              <a:rPr lang="en-US" altLang="en-US" sz="1400" b="1" dirty="0" smtClean="0">
                <a:solidFill>
                  <a:prstClr val="white"/>
                </a:solidFill>
                <a:latin typeface="Calibri"/>
              </a:rPr>
              <a:t>INSULATION</a:t>
            </a:r>
            <a:endParaRPr lang="ja-JP" altLang="en-US" sz="1400" b="1" dirty="0">
              <a:solidFill>
                <a:prstClr val="white"/>
              </a:solidFill>
              <a:latin typeface="Calibri"/>
              <a:ea typeface="ＭＳ Ｐゴシック"/>
            </a:endParaRPr>
          </a:p>
        </p:txBody>
      </p:sp>
      <p:sp>
        <p:nvSpPr>
          <p:cNvPr id="29" name="テキスト ボックス 28"/>
          <p:cNvSpPr txBox="1"/>
          <p:nvPr/>
        </p:nvSpPr>
        <p:spPr>
          <a:xfrm>
            <a:off x="5949237" y="3353213"/>
            <a:ext cx="877163" cy="523220"/>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9</a:t>
            </a:r>
            <a:r>
              <a:rPr lang="ja-JP" altLang="en-US" sz="1400" b="1" dirty="0" err="1" smtClean="0">
                <a:solidFill>
                  <a:prstClr val="white"/>
                </a:solidFill>
                <a:latin typeface="Calibri"/>
                <a:ea typeface="ＭＳ Ｐゴシック"/>
              </a:rPr>
              <a:t>．</a:t>
            </a:r>
            <a:r>
              <a:rPr lang="en-US" altLang="ja-JP" sz="1400" b="1" dirty="0" smtClean="0">
                <a:solidFill>
                  <a:prstClr val="white"/>
                </a:solidFill>
                <a:latin typeface="Calibri"/>
                <a:ea typeface="ＭＳ Ｐゴシック"/>
              </a:rPr>
              <a:t>Bridge</a:t>
            </a:r>
          </a:p>
          <a:p>
            <a:r>
              <a:rPr lang="en-US" altLang="ja-JP" sz="1400" b="1" dirty="0" smtClean="0">
                <a:solidFill>
                  <a:prstClr val="white"/>
                </a:solidFill>
                <a:latin typeface="Calibri"/>
                <a:ea typeface="ＭＳ Ｐゴシック"/>
              </a:rPr>
              <a:t>wire</a:t>
            </a:r>
            <a:endParaRPr lang="ja-JP" altLang="en-US" sz="1400" b="1" dirty="0">
              <a:solidFill>
                <a:prstClr val="white"/>
              </a:solidFill>
              <a:latin typeface="Calibri"/>
              <a:ea typeface="ＭＳ Ｐゴシック"/>
            </a:endParaRPr>
          </a:p>
        </p:txBody>
      </p:sp>
      <p:sp>
        <p:nvSpPr>
          <p:cNvPr id="32" name="テキスト ボックス 31"/>
          <p:cNvSpPr txBox="1"/>
          <p:nvPr/>
        </p:nvSpPr>
        <p:spPr>
          <a:xfrm>
            <a:off x="4894663" y="5635731"/>
            <a:ext cx="1074545" cy="307777"/>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10.</a:t>
            </a:r>
            <a:r>
              <a:rPr lang="en-US" altLang="en-US" sz="1400" b="1" dirty="0" smtClean="0">
                <a:solidFill>
                  <a:prstClr val="white"/>
                </a:solidFill>
                <a:latin typeface="Calibri"/>
              </a:rPr>
              <a:t>menblen</a:t>
            </a:r>
          </a:p>
        </p:txBody>
      </p:sp>
      <p:sp>
        <p:nvSpPr>
          <p:cNvPr id="36" name="テキスト ボックス 35"/>
          <p:cNvSpPr txBox="1"/>
          <p:nvPr/>
        </p:nvSpPr>
        <p:spPr>
          <a:xfrm>
            <a:off x="6116693" y="2613143"/>
            <a:ext cx="1175798" cy="307777"/>
          </a:xfrm>
          <a:prstGeom prst="rect">
            <a:avLst/>
          </a:prstGeom>
          <a:noFill/>
        </p:spPr>
        <p:txBody>
          <a:bodyPr wrap="none" rtlCol="0">
            <a:spAutoFit/>
          </a:bodyPr>
          <a:lstStyle/>
          <a:p>
            <a:r>
              <a:rPr lang="en-US" altLang="ja-JP" sz="1400" b="1" dirty="0" smtClean="0">
                <a:solidFill>
                  <a:prstClr val="white"/>
                </a:solidFill>
                <a:latin typeface="Calibri"/>
                <a:ea typeface="ＭＳ Ｐゴシック"/>
              </a:rPr>
              <a:t>MASK BLANK</a:t>
            </a:r>
            <a:endParaRPr lang="ja-JP" altLang="en-US" sz="1400" b="1" dirty="0">
              <a:solidFill>
                <a:prstClr val="white"/>
              </a:solidFill>
              <a:latin typeface="Calibri"/>
              <a:ea typeface="ＭＳ Ｐゴシック"/>
            </a:endParaRPr>
          </a:p>
        </p:txBody>
      </p:sp>
      <p:sp>
        <p:nvSpPr>
          <p:cNvPr id="37" name="テキスト ボックス 36"/>
          <p:cNvSpPr txBox="1"/>
          <p:nvPr/>
        </p:nvSpPr>
        <p:spPr>
          <a:xfrm>
            <a:off x="252640" y="3642709"/>
            <a:ext cx="4093639" cy="1409617"/>
          </a:xfrm>
          <a:prstGeom prst="rect">
            <a:avLst/>
          </a:prstGeom>
          <a:noFill/>
        </p:spPr>
        <p:txBody>
          <a:bodyPr wrap="none" rtlCol="0">
            <a:spAutoFit/>
          </a:bodyPr>
          <a:lstStyle/>
          <a:p>
            <a:pPr algn="ctr">
              <a:lnSpc>
                <a:spcPct val="120000"/>
              </a:lnSpc>
            </a:pPr>
            <a:r>
              <a:rPr lang="en-US" altLang="ja-JP" sz="2400" b="1" dirty="0" smtClean="0">
                <a:solidFill>
                  <a:prstClr val="white"/>
                </a:solidFill>
                <a:latin typeface="Calibri"/>
                <a:ea typeface="ＭＳ Ｐゴシック"/>
              </a:rPr>
              <a:t>Single feed-line , i.e., full-array</a:t>
            </a:r>
          </a:p>
          <a:p>
            <a:pPr algn="ctr">
              <a:lnSpc>
                <a:spcPct val="120000"/>
              </a:lnSpc>
            </a:pPr>
            <a:r>
              <a:rPr lang="en-US" altLang="ja-JP" sz="2400" b="1" dirty="0" smtClean="0">
                <a:solidFill>
                  <a:prstClr val="white"/>
                </a:solidFill>
                <a:latin typeface="Calibri"/>
                <a:ea typeface="ＭＳ Ｐゴシック"/>
              </a:rPr>
              <a:t>KID resonators coupled with</a:t>
            </a:r>
            <a:br>
              <a:rPr lang="en-US" altLang="ja-JP" sz="2400" b="1" dirty="0" smtClean="0">
                <a:solidFill>
                  <a:prstClr val="white"/>
                </a:solidFill>
                <a:latin typeface="Calibri"/>
                <a:ea typeface="ＭＳ Ｐゴシック"/>
              </a:rPr>
            </a:br>
            <a:r>
              <a:rPr lang="en-US" altLang="ja-JP" sz="2400" b="1" dirty="0" smtClean="0">
                <a:solidFill>
                  <a:prstClr val="white"/>
                </a:solidFill>
                <a:latin typeface="Calibri"/>
                <a:ea typeface="ＭＳ Ｐゴシック"/>
              </a:rPr>
              <a:t>this feed-line</a:t>
            </a:r>
            <a:endParaRPr lang="ja-JP" altLang="en-US" sz="2400" b="1" dirty="0">
              <a:solidFill>
                <a:prstClr val="white"/>
              </a:solidFill>
              <a:latin typeface="Calibri"/>
              <a:ea typeface="ＭＳ Ｐゴシック"/>
            </a:endParaRPr>
          </a:p>
        </p:txBody>
      </p:sp>
      <p:sp>
        <p:nvSpPr>
          <p:cNvPr id="40" name="テキスト ボックス 39"/>
          <p:cNvSpPr txBox="1"/>
          <p:nvPr/>
        </p:nvSpPr>
        <p:spPr>
          <a:xfrm>
            <a:off x="4281484" y="2450353"/>
            <a:ext cx="184666" cy="307777"/>
          </a:xfrm>
          <a:prstGeom prst="rect">
            <a:avLst/>
          </a:prstGeom>
          <a:noFill/>
        </p:spPr>
        <p:txBody>
          <a:bodyPr wrap="none" rtlCol="0">
            <a:spAutoFit/>
          </a:bodyPr>
          <a:lstStyle/>
          <a:p>
            <a:endParaRPr lang="ja-JP" altLang="en-US" sz="1400" dirty="0">
              <a:solidFill>
                <a:prstClr val="white"/>
              </a:solidFill>
              <a:latin typeface="Calibri"/>
              <a:ea typeface="ＭＳ Ｐゴシック"/>
            </a:endParaRPr>
          </a:p>
        </p:txBody>
      </p:sp>
      <p:sp>
        <p:nvSpPr>
          <p:cNvPr id="3" name="テキスト ボックス 2"/>
          <p:cNvSpPr txBox="1"/>
          <p:nvPr/>
        </p:nvSpPr>
        <p:spPr>
          <a:xfrm>
            <a:off x="4919604" y="1454234"/>
            <a:ext cx="3726200" cy="461665"/>
          </a:xfrm>
          <a:prstGeom prst="rect">
            <a:avLst/>
          </a:prstGeom>
          <a:noFill/>
        </p:spPr>
        <p:txBody>
          <a:bodyPr wrap="none" rtlCol="0">
            <a:spAutoFit/>
          </a:bodyPr>
          <a:lstStyle/>
          <a:p>
            <a:r>
              <a:rPr lang="en-US" altLang="ja-JP" sz="2400" b="1" dirty="0" smtClean="0">
                <a:solidFill>
                  <a:srgbClr val="FFFF00"/>
                </a:solidFill>
                <a:latin typeface="Calibri"/>
                <a:ea typeface="ＭＳ Ｐゴシック"/>
              </a:rPr>
              <a:t>Stepper fabrication in NAOJ</a:t>
            </a:r>
            <a:endParaRPr lang="ja-JP" altLang="en-US" sz="2400" b="1" dirty="0">
              <a:solidFill>
                <a:srgbClr val="FFFF00"/>
              </a:solidFill>
              <a:latin typeface="Calibri"/>
              <a:ea typeface="ＭＳ Ｐゴシック"/>
            </a:endParaRPr>
          </a:p>
        </p:txBody>
      </p:sp>
      <p:sp>
        <p:nvSpPr>
          <p:cNvPr id="41" name="テキスト ボックス 40"/>
          <p:cNvSpPr txBox="1"/>
          <p:nvPr/>
        </p:nvSpPr>
        <p:spPr>
          <a:xfrm>
            <a:off x="448012" y="1454234"/>
            <a:ext cx="3714779" cy="461665"/>
          </a:xfrm>
          <a:prstGeom prst="rect">
            <a:avLst/>
          </a:prstGeom>
          <a:noFill/>
        </p:spPr>
        <p:txBody>
          <a:bodyPr wrap="none" rtlCol="0">
            <a:spAutoFit/>
          </a:bodyPr>
          <a:lstStyle/>
          <a:p>
            <a:r>
              <a:rPr lang="en-US" altLang="ja-JP" sz="2400" b="1" dirty="0" smtClean="0">
                <a:solidFill>
                  <a:srgbClr val="FFFF00"/>
                </a:solidFill>
                <a:latin typeface="Calibri"/>
                <a:ea typeface="ＭＳ Ｐゴシック"/>
              </a:rPr>
              <a:t>Aligner fabrication in RIKEN</a:t>
            </a:r>
            <a:endParaRPr lang="ja-JP" altLang="en-US" sz="2400" b="1" dirty="0">
              <a:solidFill>
                <a:srgbClr val="FFFF00"/>
              </a:solidFill>
              <a:latin typeface="Calibri"/>
              <a:ea typeface="ＭＳ Ｐゴシック"/>
            </a:endParaRPr>
          </a:p>
        </p:txBody>
      </p:sp>
      <p:grpSp>
        <p:nvGrpSpPr>
          <p:cNvPr id="8" name="図形グループ 7"/>
          <p:cNvGrpSpPr/>
          <p:nvPr/>
        </p:nvGrpSpPr>
        <p:grpSpPr>
          <a:xfrm>
            <a:off x="400693" y="2122907"/>
            <a:ext cx="8264481" cy="4735093"/>
            <a:chOff x="492656" y="2005820"/>
            <a:chExt cx="8264481" cy="4735093"/>
          </a:xfrm>
        </p:grpSpPr>
        <p:pic>
          <p:nvPicPr>
            <p:cNvPr id="42" name="コンテンツ プレースホルダー 4"/>
            <p:cNvPicPr>
              <a:picLocks noChangeAspect="1"/>
            </p:cNvPicPr>
            <p:nvPr/>
          </p:nvPicPr>
          <p:blipFill rotWithShape="1">
            <a:blip r:embed="rId5" cstate="print">
              <a:extLst>
                <a:ext uri="{28A0092B-C50C-407E-A947-70E740481C1C}">
                  <a14:useLocalDpi xmlns:a14="http://schemas.microsoft.com/office/drawing/2010/main"/>
                </a:ext>
              </a:extLst>
            </a:blip>
            <a:srcRect t="12662"/>
            <a:stretch/>
          </p:blipFill>
          <p:spPr>
            <a:xfrm>
              <a:off x="492656" y="2071324"/>
              <a:ext cx="3582424" cy="4171754"/>
            </a:xfrm>
            <a:prstGeom prst="rect">
              <a:avLst/>
            </a:prstGeom>
          </p:spPr>
        </p:pic>
        <p:pic>
          <p:nvPicPr>
            <p:cNvPr id="43" name="図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08359" y="2005820"/>
              <a:ext cx="3248778" cy="4331704"/>
            </a:xfrm>
            <a:prstGeom prst="rect">
              <a:avLst/>
            </a:prstGeom>
          </p:spPr>
        </p:pic>
        <p:pic>
          <p:nvPicPr>
            <p:cNvPr id="44" name="コンテンツ プレースホルダー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6693" y="4807402"/>
              <a:ext cx="2492248" cy="1869186"/>
            </a:xfrm>
            <a:prstGeom prst="rect">
              <a:avLst/>
            </a:prstGeom>
          </p:spPr>
        </p:pic>
        <p:sp>
          <p:nvSpPr>
            <p:cNvPr id="7" name="テキスト ボックス 6"/>
            <p:cNvSpPr txBox="1"/>
            <p:nvPr/>
          </p:nvSpPr>
          <p:spPr>
            <a:xfrm>
              <a:off x="2513443" y="6371581"/>
              <a:ext cx="3790295" cy="369332"/>
            </a:xfrm>
            <a:prstGeom prst="rect">
              <a:avLst/>
            </a:prstGeom>
            <a:solidFill>
              <a:schemeClr val="bg1"/>
            </a:solidFill>
            <a:ln>
              <a:solidFill>
                <a:srgbClr val="000000"/>
              </a:solidFill>
            </a:ln>
          </p:spPr>
          <p:txBody>
            <a:bodyPr wrap="none" rtlCol="0">
              <a:spAutoFit/>
            </a:bodyPr>
            <a:lstStyle/>
            <a:p>
              <a:r>
                <a:rPr lang="en-US" altLang="ja-JP" dirty="0" smtClean="0">
                  <a:solidFill>
                    <a:prstClr val="black"/>
                  </a:solidFill>
                  <a:latin typeface="Calibri"/>
                  <a:ea typeface="ＭＳ Ｐゴシック"/>
                </a:rPr>
                <a:t>Common alignment markers link them</a:t>
              </a:r>
              <a:endParaRPr lang="ja-JP" altLang="en-US" dirty="0">
                <a:solidFill>
                  <a:prstClr val="black"/>
                </a:solidFill>
                <a:latin typeface="Calibri"/>
                <a:ea typeface="ＭＳ Ｐゴシック"/>
              </a:endParaRPr>
            </a:p>
          </p:txBody>
        </p:sp>
      </p:gr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2016/3/8</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CE1BC3D7-AD65-1A41-A425-59EA1C89460A}" type="slidenum">
              <a:rPr lang="ja-JP" altLang="en-US" smtClean="0">
                <a:solidFill>
                  <a:prstClr val="black">
                    <a:tint val="75000"/>
                  </a:prstClr>
                </a:solidFill>
                <a:latin typeface="Calibri"/>
                <a:ea typeface="ＭＳ Ｐゴシック"/>
              </a:rPr>
              <a:pPr/>
              <a:t>23</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9546167" y="994833"/>
            <a:ext cx="2158464" cy="646331"/>
          </a:xfrm>
          <a:prstGeom prst="rect">
            <a:avLst/>
          </a:prstGeom>
          <a:noFill/>
        </p:spPr>
        <p:txBody>
          <a:bodyPr wrap="none" rtlCol="0">
            <a:spAutoFit/>
          </a:bodyPr>
          <a:lstStyle/>
          <a:p>
            <a:r>
              <a:rPr lang="ja-JP" altLang="en-US" dirty="0" smtClean="0">
                <a:solidFill>
                  <a:srgbClr val="FF0000"/>
                </a:solidFill>
                <a:latin typeface="Calibri"/>
                <a:ea typeface="ＭＳ Ｐゴシック"/>
              </a:rPr>
              <a:t>古屋野くんの最新の</a:t>
            </a:r>
            <a:endParaRPr lang="en-US" altLang="ja-JP" dirty="0" smtClean="0">
              <a:solidFill>
                <a:srgbClr val="FF0000"/>
              </a:solidFill>
              <a:latin typeface="Calibri"/>
              <a:ea typeface="ＭＳ Ｐゴシック"/>
            </a:endParaRPr>
          </a:p>
          <a:p>
            <a:r>
              <a:rPr lang="ja-JP" altLang="en-US" dirty="0" smtClean="0">
                <a:solidFill>
                  <a:srgbClr val="FF0000"/>
                </a:solidFill>
                <a:latin typeface="Calibri"/>
                <a:ea typeface="ＭＳ Ｐゴシック"/>
              </a:rPr>
              <a:t>結果を乗せる</a:t>
            </a:r>
            <a:endParaRPr lang="en-US" altLang="ja-JP" dirty="0">
              <a:solidFill>
                <a:srgbClr val="FF0000"/>
              </a:solidFill>
              <a:latin typeface="Calibri"/>
              <a:ea typeface="ＭＳ Ｐゴシック"/>
            </a:endParaRPr>
          </a:p>
        </p:txBody>
      </p:sp>
      <p:pic>
        <p:nvPicPr>
          <p:cNvPr id="3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tretch/>
        </p:blipFill>
        <p:spPr bwMode="auto">
          <a:xfrm rot="5400000">
            <a:off x="3220272" y="1767283"/>
            <a:ext cx="2491756" cy="249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descr="Z:\_koyano\fig\2016_0216_1540380.png"/>
          <p:cNvPicPr>
            <a:picLocks noChangeAspect="1" noChangeArrowheads="1"/>
          </p:cNvPicPr>
          <p:nvPr/>
        </p:nvPicPr>
        <p:blipFill>
          <a:blip r:embed="rId9" cstate="print">
            <a:extLst>
              <a:ext uri="{28A0092B-C50C-407E-A947-70E740481C1C}">
                <a14:useLocalDpi xmlns:a14="http://schemas.microsoft.com/office/drawing/2010/main" val="0"/>
              </a:ext>
            </a:extLst>
          </a:blip>
          <a:srcRect t="11580" b="11580"/>
          <a:stretch>
            <a:fillRect/>
          </a:stretch>
        </p:blipFill>
        <p:spPr bwMode="auto">
          <a:xfrm>
            <a:off x="2366264" y="3881163"/>
            <a:ext cx="4259072" cy="234232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3386516" y="1887698"/>
            <a:ext cx="544102" cy="369332"/>
          </a:xfrm>
          <a:prstGeom prst="rect">
            <a:avLst/>
          </a:prstGeom>
          <a:noFill/>
        </p:spPr>
        <p:txBody>
          <a:bodyPr wrap="none" rtlCol="0">
            <a:spAutoFit/>
          </a:bodyPr>
          <a:lstStyle/>
          <a:p>
            <a:r>
              <a:rPr kumimoji="1" lang="en-US" altLang="ja-JP" dirty="0" err="1" smtClean="0"/>
              <a:t>Nb</a:t>
            </a:r>
            <a:r>
              <a:rPr kumimoji="1" lang="en-US" altLang="ja-JP" dirty="0" smtClean="0"/>
              <a:t>/</a:t>
            </a:r>
            <a:endParaRPr kumimoji="1" lang="ja-JP" altLang="en-US" dirty="0"/>
          </a:p>
        </p:txBody>
      </p:sp>
      <p:sp>
        <p:nvSpPr>
          <p:cNvPr id="10" name="テキスト ボックス 9"/>
          <p:cNvSpPr txBox="1"/>
          <p:nvPr/>
        </p:nvSpPr>
        <p:spPr>
          <a:xfrm>
            <a:off x="3627167" y="3774671"/>
            <a:ext cx="2172390" cy="369332"/>
          </a:xfrm>
          <a:prstGeom prst="rect">
            <a:avLst/>
          </a:prstGeom>
          <a:noFill/>
        </p:spPr>
        <p:txBody>
          <a:bodyPr wrap="none" rtlCol="0">
            <a:spAutoFit/>
          </a:bodyPr>
          <a:lstStyle/>
          <a:p>
            <a:r>
              <a:rPr kumimoji="1" lang="ja-JP" altLang="en-US" dirty="0" smtClean="0"/>
              <a:t>ダークでの共振特性</a:t>
            </a:r>
            <a:endParaRPr kumimoji="1" lang="ja-JP" altLang="en-US" dirty="0"/>
          </a:p>
        </p:txBody>
      </p:sp>
      <p:sp>
        <p:nvSpPr>
          <p:cNvPr id="11" name="テキスト ボックス 10"/>
          <p:cNvSpPr txBox="1"/>
          <p:nvPr/>
        </p:nvSpPr>
        <p:spPr>
          <a:xfrm>
            <a:off x="3287631" y="1865245"/>
            <a:ext cx="2155420" cy="646331"/>
          </a:xfrm>
          <a:prstGeom prst="rect">
            <a:avLst/>
          </a:prstGeom>
          <a:noFill/>
        </p:spPr>
        <p:txBody>
          <a:bodyPr wrap="none" rtlCol="0">
            <a:spAutoFit/>
          </a:bodyPr>
          <a:lstStyle/>
          <a:p>
            <a:r>
              <a:rPr lang="en-US" altLang="ja-JP" dirty="0" smtClean="0"/>
              <a:t>MKID</a:t>
            </a:r>
            <a:r>
              <a:rPr lang="ja-JP" altLang="en-US" dirty="0" smtClean="0"/>
              <a:t>の</a:t>
            </a:r>
            <a:r>
              <a:rPr lang="en-US" altLang="ja-JP" dirty="0" err="1" smtClean="0"/>
              <a:t>Nb</a:t>
            </a:r>
            <a:r>
              <a:rPr lang="en-US" altLang="ja-JP" dirty="0" smtClean="0"/>
              <a:t>/Al Hybrid</a:t>
            </a:r>
          </a:p>
          <a:p>
            <a:r>
              <a:rPr kumimoji="1" lang="ja-JP" altLang="en-US" dirty="0" smtClean="0"/>
              <a:t>まで試作</a:t>
            </a:r>
            <a:endParaRPr kumimoji="1" lang="ja-JP" altLang="en-US" dirty="0"/>
          </a:p>
        </p:txBody>
      </p:sp>
    </p:spTree>
    <p:extLst>
      <p:ext uri="{BB962C8B-B14F-4D97-AF65-F5344CB8AC3E}">
        <p14:creationId xmlns:p14="http://schemas.microsoft.com/office/powerpoint/2010/main" val="4995522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2014-04-22 14.33.20.png"/>
          <p:cNvPicPr>
            <a:picLocks noChangeAspect="1"/>
          </p:cNvPicPr>
          <p:nvPr/>
        </p:nvPicPr>
        <p:blipFill rotWithShape="1">
          <a:blip r:embed="rId2">
            <a:extLst>
              <a:ext uri="{28A0092B-C50C-407E-A947-70E740481C1C}">
                <a14:useLocalDpi xmlns:a14="http://schemas.microsoft.com/office/drawing/2010/main" val="0"/>
              </a:ext>
            </a:extLst>
          </a:blip>
          <a:srcRect r="28321"/>
          <a:stretch/>
        </p:blipFill>
        <p:spPr>
          <a:xfrm>
            <a:off x="121865" y="2380082"/>
            <a:ext cx="2696566" cy="4390765"/>
          </a:xfrm>
          <a:prstGeom prst="rect">
            <a:avLst/>
          </a:prstGeom>
        </p:spPr>
      </p:pic>
      <p:sp>
        <p:nvSpPr>
          <p:cNvPr id="2" name="タイトル 1"/>
          <p:cNvSpPr>
            <a:spLocks noGrp="1"/>
          </p:cNvSpPr>
          <p:nvPr>
            <p:ph type="title"/>
          </p:nvPr>
        </p:nvSpPr>
        <p:spPr>
          <a:xfrm>
            <a:off x="1" y="68682"/>
            <a:ext cx="9074776" cy="903880"/>
          </a:xfrm>
        </p:spPr>
        <p:txBody>
          <a:bodyPr>
            <a:noAutofit/>
          </a:bodyPr>
          <a:lstStyle/>
          <a:p>
            <a:r>
              <a:rPr kumimoji="1" lang="en-US" altLang="ja-JP" sz="4800" b="1" dirty="0" smtClean="0"/>
              <a:t>GB</a:t>
            </a:r>
            <a:r>
              <a:rPr kumimoji="1" lang="ja-JP" altLang="en-US" sz="4800" b="1" dirty="0" smtClean="0"/>
              <a:t>の光導入での試験</a:t>
            </a:r>
            <a:endParaRPr kumimoji="1" lang="ja-JP" altLang="en-US" sz="4800" b="1" dirty="0"/>
          </a:p>
        </p:txBody>
      </p:sp>
      <p:sp>
        <p:nvSpPr>
          <p:cNvPr id="7" name="テキスト ボックス 6"/>
          <p:cNvSpPr txBox="1"/>
          <p:nvPr/>
        </p:nvSpPr>
        <p:spPr>
          <a:xfrm>
            <a:off x="5943371" y="4279030"/>
            <a:ext cx="596851" cy="369332"/>
          </a:xfrm>
          <a:prstGeom prst="rect">
            <a:avLst/>
          </a:prstGeom>
          <a:noFill/>
          <a:effectLst/>
        </p:spPr>
        <p:txBody>
          <a:bodyPr wrap="none" rtlCol="0">
            <a:spAutoFit/>
          </a:bodyPr>
          <a:lstStyle/>
          <a:p>
            <a:r>
              <a:rPr lang="en-US" altLang="ja-JP" dirty="0" smtClean="0">
                <a:solidFill>
                  <a:srgbClr val="0000FF"/>
                </a:solidFill>
              </a:rPr>
              <a:t>2.7K</a:t>
            </a:r>
            <a:endParaRPr kumimoji="1" lang="ja-JP" altLang="en-US" dirty="0">
              <a:solidFill>
                <a:srgbClr val="0000FF"/>
              </a:solidFill>
            </a:endParaRPr>
          </a:p>
        </p:txBody>
      </p:sp>
      <p:cxnSp>
        <p:nvCxnSpPr>
          <p:cNvPr id="8" name="直線矢印コネクタ 7"/>
          <p:cNvCxnSpPr>
            <a:stCxn id="9" idx="1"/>
          </p:cNvCxnSpPr>
          <p:nvPr/>
        </p:nvCxnSpPr>
        <p:spPr>
          <a:xfrm flipH="1" flipV="1">
            <a:off x="3732104" y="4255320"/>
            <a:ext cx="2756078" cy="1490150"/>
          </a:xfrm>
          <a:prstGeom prst="straightConnector1">
            <a:avLst/>
          </a:prstGeom>
          <a:ln w="38100" cmpd="sng">
            <a:tailEnd type="oval"/>
          </a:ln>
          <a:effectLst/>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6488182" y="5560804"/>
            <a:ext cx="596851" cy="369332"/>
          </a:xfrm>
          <a:prstGeom prst="rect">
            <a:avLst/>
          </a:prstGeom>
          <a:noFill/>
          <a:effectLst/>
        </p:spPr>
        <p:txBody>
          <a:bodyPr wrap="none" rtlCol="0">
            <a:spAutoFit/>
          </a:bodyPr>
          <a:lstStyle/>
          <a:p>
            <a:r>
              <a:rPr lang="en-US" altLang="ja-JP" dirty="0" smtClean="0">
                <a:solidFill>
                  <a:srgbClr val="0000FF"/>
                </a:solidFill>
              </a:rPr>
              <a:t>3.3K</a:t>
            </a:r>
            <a:endParaRPr kumimoji="1" lang="ja-JP" altLang="en-US" dirty="0">
              <a:solidFill>
                <a:srgbClr val="0000FF"/>
              </a:solidFill>
            </a:endParaRPr>
          </a:p>
        </p:txBody>
      </p:sp>
      <p:pic>
        <p:nvPicPr>
          <p:cNvPr id="10" name="図 9" descr="temp2-2.png"/>
          <p:cNvPicPr>
            <a:picLocks noChangeAspect="1"/>
          </p:cNvPicPr>
          <p:nvPr/>
        </p:nvPicPr>
        <p:blipFill rotWithShape="1">
          <a:blip r:embed="rId3" cstate="print">
            <a:extLst>
              <a:ext uri="{28A0092B-C50C-407E-A947-70E740481C1C}">
                <a14:useLocalDpi xmlns:a14="http://schemas.microsoft.com/office/drawing/2010/main"/>
              </a:ext>
            </a:extLst>
          </a:blip>
          <a:srcRect l="2145" t="26695" r="27772" b="2058"/>
          <a:stretch/>
        </p:blipFill>
        <p:spPr>
          <a:xfrm>
            <a:off x="3176054" y="3822526"/>
            <a:ext cx="4752977" cy="3002256"/>
          </a:xfrm>
          <a:prstGeom prst="rect">
            <a:avLst/>
          </a:prstGeom>
        </p:spPr>
      </p:pic>
      <p:pic>
        <p:nvPicPr>
          <p:cNvPr id="11" name="図 10" descr="temp2-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12337" y="4519312"/>
            <a:ext cx="1501894" cy="548643"/>
          </a:xfrm>
          <a:prstGeom prst="rect">
            <a:avLst/>
          </a:prstGeom>
          <a:ln>
            <a:solidFill>
              <a:schemeClr val="tx1"/>
            </a:solidFill>
          </a:ln>
        </p:spPr>
      </p:pic>
      <p:sp>
        <p:nvSpPr>
          <p:cNvPr id="12" name="テキスト ボックス 11"/>
          <p:cNvSpPr txBox="1"/>
          <p:nvPr/>
        </p:nvSpPr>
        <p:spPr>
          <a:xfrm>
            <a:off x="5176511" y="5324068"/>
            <a:ext cx="1338786" cy="523200"/>
          </a:xfrm>
          <a:prstGeom prst="rect">
            <a:avLst/>
          </a:prstGeom>
          <a:noFill/>
        </p:spPr>
        <p:txBody>
          <a:bodyPr wrap="none" lIns="91419" tIns="45710" rIns="91419" bIns="45710" rtlCol="0">
            <a:spAutoFit/>
          </a:bodyPr>
          <a:lstStyle/>
          <a:p>
            <a:r>
              <a:rPr lang="en-US" altLang="ja-JP" sz="2800" b="1" dirty="0">
                <a:solidFill>
                  <a:srgbClr val="0000FF"/>
                </a:solidFill>
              </a:rPr>
              <a:t>26 hour</a:t>
            </a:r>
            <a:endParaRPr lang="ja-JP" altLang="en-US" sz="2800" b="1" dirty="0">
              <a:solidFill>
                <a:srgbClr val="0000FF"/>
              </a:solidFill>
            </a:endParaRPr>
          </a:p>
        </p:txBody>
      </p:sp>
      <p:cxnSp>
        <p:nvCxnSpPr>
          <p:cNvPr id="13" name="直線矢印コネクタ 12"/>
          <p:cNvCxnSpPr/>
          <p:nvPr/>
        </p:nvCxnSpPr>
        <p:spPr>
          <a:xfrm>
            <a:off x="4522634" y="5784916"/>
            <a:ext cx="2676738" cy="0"/>
          </a:xfrm>
          <a:prstGeom prst="straightConnector1">
            <a:avLst/>
          </a:prstGeom>
          <a:ln w="19050" cmpd="sng">
            <a:solidFill>
              <a:schemeClr val="tx1"/>
            </a:solidFill>
            <a:headEnd type="arrow" w="lg" len="lg"/>
            <a:tailEnd type="arrow" w="lg" len="lg"/>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344255" y="5947122"/>
            <a:ext cx="1104046" cy="523200"/>
          </a:xfrm>
          <a:prstGeom prst="rect">
            <a:avLst/>
          </a:prstGeom>
          <a:noFill/>
        </p:spPr>
        <p:txBody>
          <a:bodyPr wrap="none" lIns="91419" tIns="45710" rIns="91419" bIns="45710" rtlCol="0">
            <a:spAutoFit/>
          </a:bodyPr>
          <a:lstStyle/>
          <a:p>
            <a:r>
              <a:rPr lang="en-US" altLang="ja-JP" sz="2800" b="1" dirty="0">
                <a:solidFill>
                  <a:srgbClr val="0000FF"/>
                </a:solidFill>
              </a:rPr>
              <a:t>0.20 K</a:t>
            </a:r>
            <a:endParaRPr lang="ja-JP" altLang="en-US" sz="2800" b="1" dirty="0">
              <a:solidFill>
                <a:srgbClr val="0000FF"/>
              </a:solidFill>
            </a:endParaRPr>
          </a:p>
        </p:txBody>
      </p:sp>
      <p:pic>
        <p:nvPicPr>
          <p:cNvPr id="3" name="図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2879454" y="981542"/>
            <a:ext cx="3836714" cy="2884675"/>
          </a:xfrm>
          <a:prstGeom prst="rect">
            <a:avLst/>
          </a:prstGeom>
          <a:ln w="76200" cmpd="sng">
            <a:noFill/>
          </a:ln>
        </p:spPr>
      </p:pic>
      <p:pic>
        <p:nvPicPr>
          <p:cNvPr id="5" name="図 4"/>
          <p:cNvPicPr>
            <a:picLocks noChangeAspect="1"/>
          </p:cNvPicPr>
          <p:nvPr/>
        </p:nvPicPr>
        <p:blipFill>
          <a:blip r:embed="rId7"/>
          <a:stretch>
            <a:fillRect/>
          </a:stretch>
        </p:blipFill>
        <p:spPr>
          <a:xfrm>
            <a:off x="6926133" y="991196"/>
            <a:ext cx="2148644" cy="2899982"/>
          </a:xfrm>
          <a:prstGeom prst="rect">
            <a:avLst/>
          </a:prstGeom>
        </p:spPr>
      </p:pic>
      <p:sp>
        <p:nvSpPr>
          <p:cNvPr id="6" name="スライド番号プレースホルダー 5"/>
          <p:cNvSpPr>
            <a:spLocks noGrp="1"/>
          </p:cNvSpPr>
          <p:nvPr>
            <p:ph type="sldNum" sz="quarter" idx="12"/>
          </p:nvPr>
        </p:nvSpPr>
        <p:spPr/>
        <p:txBody>
          <a:bodyPr/>
          <a:lstStyle/>
          <a:p>
            <a:fld id="{CE1BC3D7-AD65-1A41-A425-59EA1C89460A}" type="slidenum">
              <a:rPr kumimoji="1" lang="ja-JP" altLang="en-US" smtClean="0"/>
              <a:t>24</a:t>
            </a:fld>
            <a:endParaRPr kumimoji="1" lang="ja-JP" altLang="en-US"/>
          </a:p>
        </p:txBody>
      </p:sp>
      <p:sp>
        <p:nvSpPr>
          <p:cNvPr id="16" name="テキスト ボックス 15"/>
          <p:cNvSpPr txBox="1"/>
          <p:nvPr/>
        </p:nvSpPr>
        <p:spPr>
          <a:xfrm>
            <a:off x="2502104" y="928321"/>
            <a:ext cx="646331" cy="369332"/>
          </a:xfrm>
          <a:prstGeom prst="rect">
            <a:avLst/>
          </a:prstGeom>
          <a:solidFill>
            <a:schemeClr val="bg1"/>
          </a:solidFill>
          <a:ln>
            <a:solidFill>
              <a:schemeClr val="tx1"/>
            </a:solidFill>
          </a:ln>
        </p:spPr>
        <p:txBody>
          <a:bodyPr wrap="none" rtlCol="0">
            <a:spAutoFit/>
          </a:bodyPr>
          <a:lstStyle/>
          <a:p>
            <a:r>
              <a:rPr kumimoji="1" lang="ja-JP" altLang="en-US" dirty="0" smtClean="0"/>
              <a:t>富田</a:t>
            </a:r>
            <a:endParaRPr kumimoji="1" lang="ja-JP" altLang="en-US" dirty="0"/>
          </a:p>
        </p:txBody>
      </p:sp>
      <p:sp>
        <p:nvSpPr>
          <p:cNvPr id="17" name="テキスト ボックス 16"/>
          <p:cNvSpPr txBox="1"/>
          <p:nvPr/>
        </p:nvSpPr>
        <p:spPr>
          <a:xfrm>
            <a:off x="6067189" y="1147543"/>
            <a:ext cx="646331" cy="369332"/>
          </a:xfrm>
          <a:prstGeom prst="rect">
            <a:avLst/>
          </a:prstGeom>
          <a:solidFill>
            <a:schemeClr val="bg1"/>
          </a:solidFill>
          <a:ln>
            <a:solidFill>
              <a:schemeClr val="tx1"/>
            </a:solidFill>
          </a:ln>
        </p:spPr>
        <p:txBody>
          <a:bodyPr wrap="none" rtlCol="0">
            <a:spAutoFit/>
          </a:bodyPr>
          <a:lstStyle/>
          <a:p>
            <a:r>
              <a:rPr lang="ja-JP" altLang="en-US" dirty="0" smtClean="0"/>
              <a:t>小栗</a:t>
            </a:r>
            <a:endParaRPr kumimoji="1" lang="ja-JP" altLang="en-US" dirty="0"/>
          </a:p>
        </p:txBody>
      </p:sp>
      <p:grpSp>
        <p:nvGrpSpPr>
          <p:cNvPr id="26" name="図形グループ 25"/>
          <p:cNvGrpSpPr/>
          <p:nvPr/>
        </p:nvGrpSpPr>
        <p:grpSpPr>
          <a:xfrm>
            <a:off x="9338508" y="2389115"/>
            <a:ext cx="1670316" cy="1541702"/>
            <a:chOff x="234616" y="1004154"/>
            <a:chExt cx="1670316" cy="1541702"/>
          </a:xfrm>
        </p:grpSpPr>
        <p:pic>
          <p:nvPicPr>
            <p:cNvPr id="24" name="図 23"/>
            <p:cNvPicPr>
              <a:picLocks noChangeAspect="1"/>
            </p:cNvPicPr>
            <p:nvPr/>
          </p:nvPicPr>
          <p:blipFill>
            <a:blip r:embed="rId8"/>
            <a:stretch>
              <a:fillRect/>
            </a:stretch>
          </p:blipFill>
          <p:spPr>
            <a:xfrm>
              <a:off x="234616" y="1004154"/>
              <a:ext cx="1670316" cy="1541702"/>
            </a:xfrm>
            <a:prstGeom prst="rect">
              <a:avLst/>
            </a:prstGeom>
          </p:spPr>
        </p:pic>
        <p:sp>
          <p:nvSpPr>
            <p:cNvPr id="22" name="平行四辺形 21"/>
            <p:cNvSpPr/>
            <p:nvPr/>
          </p:nvSpPr>
          <p:spPr>
            <a:xfrm rot="20522420">
              <a:off x="289870" y="1425174"/>
              <a:ext cx="1089263" cy="421922"/>
            </a:xfrm>
            <a:prstGeom prst="parallelogram">
              <a:avLst>
                <a:gd name="adj" fmla="val 49189"/>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平行四辺形 24"/>
            <p:cNvSpPr/>
            <p:nvPr/>
          </p:nvSpPr>
          <p:spPr>
            <a:xfrm rot="20522420">
              <a:off x="641601" y="1291835"/>
              <a:ext cx="676688" cy="403472"/>
            </a:xfrm>
            <a:prstGeom prst="parallelogram">
              <a:avLst>
                <a:gd name="adj" fmla="val 49189"/>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rot="20335523">
              <a:off x="293726" y="1413217"/>
              <a:ext cx="1146067" cy="480367"/>
            </a:xfrm>
            <a:prstGeom prst="rect">
              <a:avLst/>
            </a:prstGeom>
            <a:noFill/>
          </p:spPr>
          <p:txBody>
            <a:bodyPr wrap="none" rtlCol="0" anchor="ctr" anchorCtr="1">
              <a:noAutofit/>
            </a:bodyPr>
            <a:lstStyle/>
            <a:p>
              <a:pPr algn="ctr"/>
              <a:r>
                <a:rPr kumimoji="1" lang="en-US" altLang="ja-JP" sz="3300" b="1" i="1" dirty="0" smtClean="0">
                  <a:solidFill>
                    <a:srgbClr val="FF0000"/>
                  </a:solidFill>
                  <a:latin typeface="Impact"/>
                  <a:cs typeface="Impact"/>
                </a:rPr>
                <a:t>RT-MLI</a:t>
              </a:r>
              <a:endParaRPr kumimoji="1" lang="ja-JP" altLang="en-US" sz="3300" b="1" i="1" dirty="0">
                <a:solidFill>
                  <a:srgbClr val="FF0000"/>
                </a:solidFill>
                <a:latin typeface="Impact"/>
                <a:cs typeface="Impact"/>
              </a:endParaRPr>
            </a:p>
          </p:txBody>
        </p:sp>
      </p:grpSp>
      <p:sp>
        <p:nvSpPr>
          <p:cNvPr id="27" name="テキスト ボックス 26"/>
          <p:cNvSpPr txBox="1"/>
          <p:nvPr/>
        </p:nvSpPr>
        <p:spPr>
          <a:xfrm>
            <a:off x="4361034" y="3757456"/>
            <a:ext cx="2993127" cy="523220"/>
          </a:xfrm>
          <a:prstGeom prst="rect">
            <a:avLst/>
          </a:prstGeom>
          <a:solidFill>
            <a:srgbClr val="FFFF00"/>
          </a:solidFill>
        </p:spPr>
        <p:txBody>
          <a:bodyPr wrap="none" rtlCol="0">
            <a:spAutoFit/>
          </a:bodyPr>
          <a:lstStyle/>
          <a:p>
            <a:pPr algn="ctr"/>
            <a:r>
              <a:rPr lang="ja-JP" altLang="en-US" sz="2800" b="1" dirty="0" smtClean="0"/>
              <a:t>光導入セットアップ</a:t>
            </a:r>
            <a:endParaRPr kumimoji="1" lang="ja-JP" altLang="en-US" sz="2800" b="1" dirty="0"/>
          </a:p>
        </p:txBody>
      </p:sp>
      <p:grpSp>
        <p:nvGrpSpPr>
          <p:cNvPr id="39" name="図形グループ 38"/>
          <p:cNvGrpSpPr/>
          <p:nvPr/>
        </p:nvGrpSpPr>
        <p:grpSpPr>
          <a:xfrm>
            <a:off x="-2048428" y="1297653"/>
            <a:ext cx="2048428" cy="2048428"/>
            <a:chOff x="0" y="3275640"/>
            <a:chExt cx="2048428" cy="2048428"/>
          </a:xfrm>
        </p:grpSpPr>
        <p:grpSp>
          <p:nvGrpSpPr>
            <p:cNvPr id="36" name="図形グループ 35"/>
            <p:cNvGrpSpPr/>
            <p:nvPr/>
          </p:nvGrpSpPr>
          <p:grpSpPr>
            <a:xfrm>
              <a:off x="0" y="3275640"/>
              <a:ext cx="2048428" cy="2048428"/>
              <a:chOff x="0" y="3275640"/>
              <a:chExt cx="2048428" cy="2048428"/>
            </a:xfrm>
          </p:grpSpPr>
          <p:pic>
            <p:nvPicPr>
              <p:cNvPr id="28" name="図 27"/>
              <p:cNvPicPr>
                <a:picLocks noChangeAspect="1"/>
              </p:cNvPicPr>
              <p:nvPr/>
            </p:nvPicPr>
            <p:blipFill>
              <a:blip r:embed="rId9"/>
              <a:stretch>
                <a:fillRect/>
              </a:stretch>
            </p:blipFill>
            <p:spPr>
              <a:xfrm>
                <a:off x="0" y="3275640"/>
                <a:ext cx="2048428" cy="2048428"/>
              </a:xfrm>
              <a:prstGeom prst="rect">
                <a:avLst/>
              </a:prstGeom>
            </p:spPr>
          </p:pic>
          <p:pic>
            <p:nvPicPr>
              <p:cNvPr id="30" name="図 29"/>
              <p:cNvPicPr>
                <a:picLocks noChangeAspect="1"/>
              </p:cNvPicPr>
              <p:nvPr/>
            </p:nvPicPr>
            <p:blipFill rotWithShape="1">
              <a:blip r:embed="rId9"/>
              <a:srcRect t="92560"/>
              <a:stretch/>
            </p:blipFill>
            <p:spPr>
              <a:xfrm>
                <a:off x="419101" y="4102920"/>
                <a:ext cx="1140146" cy="152400"/>
              </a:xfrm>
              <a:prstGeom prst="rect">
                <a:avLst/>
              </a:prstGeom>
            </p:spPr>
          </p:pic>
          <p:pic>
            <p:nvPicPr>
              <p:cNvPr id="32" name="図 31"/>
              <p:cNvPicPr>
                <a:picLocks noChangeAspect="1"/>
              </p:cNvPicPr>
              <p:nvPr/>
            </p:nvPicPr>
            <p:blipFill rotWithShape="1">
              <a:blip r:embed="rId9"/>
              <a:srcRect t="92560"/>
              <a:stretch/>
            </p:blipFill>
            <p:spPr>
              <a:xfrm>
                <a:off x="419101" y="4026720"/>
                <a:ext cx="1140146" cy="152400"/>
              </a:xfrm>
              <a:prstGeom prst="rect">
                <a:avLst/>
              </a:prstGeom>
            </p:spPr>
          </p:pic>
          <p:pic>
            <p:nvPicPr>
              <p:cNvPr id="33" name="図 32"/>
              <p:cNvPicPr>
                <a:picLocks noChangeAspect="1"/>
              </p:cNvPicPr>
              <p:nvPr/>
            </p:nvPicPr>
            <p:blipFill rotWithShape="1">
              <a:blip r:embed="rId9"/>
              <a:srcRect t="92560"/>
              <a:stretch/>
            </p:blipFill>
            <p:spPr>
              <a:xfrm>
                <a:off x="419101" y="3950520"/>
                <a:ext cx="1140146" cy="152400"/>
              </a:xfrm>
              <a:prstGeom prst="rect">
                <a:avLst/>
              </a:prstGeom>
            </p:spPr>
          </p:pic>
          <p:pic>
            <p:nvPicPr>
              <p:cNvPr id="34" name="図 33"/>
              <p:cNvPicPr>
                <a:picLocks noChangeAspect="1"/>
              </p:cNvPicPr>
              <p:nvPr/>
            </p:nvPicPr>
            <p:blipFill rotWithShape="1">
              <a:blip r:embed="rId9"/>
              <a:srcRect t="92560"/>
              <a:stretch/>
            </p:blipFill>
            <p:spPr>
              <a:xfrm rot="10800000">
                <a:off x="410635" y="3833172"/>
                <a:ext cx="1299632" cy="152400"/>
              </a:xfrm>
              <a:prstGeom prst="rect">
                <a:avLst/>
              </a:prstGeom>
            </p:spPr>
          </p:pic>
          <p:pic>
            <p:nvPicPr>
              <p:cNvPr id="35" name="図 34"/>
              <p:cNvPicPr>
                <a:picLocks noChangeAspect="1"/>
              </p:cNvPicPr>
              <p:nvPr/>
            </p:nvPicPr>
            <p:blipFill rotWithShape="1">
              <a:blip r:embed="rId9"/>
              <a:srcRect t="92560"/>
              <a:stretch/>
            </p:blipFill>
            <p:spPr>
              <a:xfrm>
                <a:off x="430390" y="3833172"/>
                <a:ext cx="1083359" cy="152400"/>
              </a:xfrm>
              <a:prstGeom prst="rect">
                <a:avLst/>
              </a:prstGeom>
            </p:spPr>
          </p:pic>
          <p:pic>
            <p:nvPicPr>
              <p:cNvPr id="37" name="図 36"/>
              <p:cNvPicPr>
                <a:picLocks noChangeAspect="1"/>
              </p:cNvPicPr>
              <p:nvPr/>
            </p:nvPicPr>
            <p:blipFill rotWithShape="1">
              <a:blip r:embed="rId9"/>
              <a:srcRect t="92560"/>
              <a:stretch/>
            </p:blipFill>
            <p:spPr>
              <a:xfrm>
                <a:off x="340785" y="4870450"/>
                <a:ext cx="1361015" cy="370733"/>
              </a:xfrm>
              <a:prstGeom prst="rect">
                <a:avLst/>
              </a:prstGeom>
            </p:spPr>
          </p:pic>
        </p:grpSp>
        <p:sp>
          <p:nvSpPr>
            <p:cNvPr id="29" name="テキスト ボックス 28"/>
            <p:cNvSpPr txBox="1"/>
            <p:nvPr/>
          </p:nvSpPr>
          <p:spPr>
            <a:xfrm>
              <a:off x="443349" y="3770930"/>
              <a:ext cx="1146067" cy="480367"/>
            </a:xfrm>
            <a:prstGeom prst="rect">
              <a:avLst/>
            </a:prstGeom>
            <a:noFill/>
          </p:spPr>
          <p:txBody>
            <a:bodyPr wrap="none" rtlCol="0" anchor="ctr" anchorCtr="1">
              <a:noAutofit/>
            </a:bodyPr>
            <a:lstStyle/>
            <a:p>
              <a:pPr algn="ctr"/>
              <a:r>
                <a:rPr kumimoji="1" lang="en-US" altLang="ja-JP" sz="2800" dirty="0" smtClean="0">
                  <a:solidFill>
                    <a:srgbClr val="FFFF00"/>
                  </a:solidFill>
                  <a:latin typeface="Avenir Next Condensed Demi Bold"/>
                  <a:cs typeface="Avenir Next Condensed Demi Bold"/>
                </a:rPr>
                <a:t>RT-MLI</a:t>
              </a:r>
              <a:endParaRPr kumimoji="1" lang="ja-JP" altLang="en-US" sz="2800" dirty="0">
                <a:solidFill>
                  <a:srgbClr val="FFFF00"/>
                </a:solidFill>
                <a:latin typeface="Avenir Next Condensed Demi Bold"/>
                <a:cs typeface="Avenir Next Condensed Demi Bold"/>
              </a:endParaRPr>
            </a:p>
          </p:txBody>
        </p:sp>
        <p:sp>
          <p:nvSpPr>
            <p:cNvPr id="38" name="テキスト ボックス 37"/>
            <p:cNvSpPr txBox="1"/>
            <p:nvPr/>
          </p:nvSpPr>
          <p:spPr>
            <a:xfrm>
              <a:off x="473049" y="4745221"/>
              <a:ext cx="1146067" cy="480367"/>
            </a:xfrm>
            <a:prstGeom prst="rect">
              <a:avLst/>
            </a:prstGeom>
            <a:noFill/>
          </p:spPr>
          <p:txBody>
            <a:bodyPr wrap="none" rtlCol="0" anchor="ctr" anchorCtr="1">
              <a:noAutofit/>
            </a:bodyPr>
            <a:lstStyle/>
            <a:p>
              <a:pPr algn="ctr"/>
              <a:r>
                <a:rPr kumimoji="1" lang="en-US" altLang="ja-JP" sz="1600" dirty="0" smtClean="0">
                  <a:solidFill>
                    <a:srgbClr val="00FFFF"/>
                  </a:solidFill>
                  <a:latin typeface="Avenir Heavy"/>
                  <a:cs typeface="Avenir Heavy"/>
                </a:rPr>
                <a:t>Styrofoam</a:t>
              </a:r>
              <a:endParaRPr kumimoji="1" lang="ja-JP" altLang="en-US" sz="1600" dirty="0">
                <a:solidFill>
                  <a:srgbClr val="00FFFF"/>
                </a:solidFill>
                <a:latin typeface="Avenir Heavy"/>
                <a:cs typeface="Avenir Heavy"/>
              </a:endParaRPr>
            </a:p>
          </p:txBody>
        </p:sp>
      </p:grpSp>
      <p:sp>
        <p:nvSpPr>
          <p:cNvPr id="15" name="日付プレースホルダー 14"/>
          <p:cNvSpPr>
            <a:spLocks noGrp="1"/>
          </p:cNvSpPr>
          <p:nvPr>
            <p:ph type="dt" sz="half" idx="10"/>
          </p:nvPr>
        </p:nvSpPr>
        <p:spPr/>
        <p:txBody>
          <a:bodyPr/>
          <a:lstStyle/>
          <a:p>
            <a:r>
              <a:rPr kumimoji="1" lang="en-US" altLang="ja-JP" smtClean="0"/>
              <a:t>2016/3/8</a:t>
            </a:r>
            <a:endParaRPr kumimoji="1" lang="ja-JP" altLang="en-US"/>
          </a:p>
        </p:txBody>
      </p:sp>
      <p:sp>
        <p:nvSpPr>
          <p:cNvPr id="40" name="テキスト ボックス 39"/>
          <p:cNvSpPr txBox="1"/>
          <p:nvPr/>
        </p:nvSpPr>
        <p:spPr>
          <a:xfrm>
            <a:off x="4689520" y="981542"/>
            <a:ext cx="646331" cy="369332"/>
          </a:xfrm>
          <a:prstGeom prst="rect">
            <a:avLst/>
          </a:prstGeom>
          <a:solidFill>
            <a:schemeClr val="bg1"/>
          </a:solidFill>
          <a:ln>
            <a:solidFill>
              <a:schemeClr val="tx1"/>
            </a:solidFill>
          </a:ln>
        </p:spPr>
        <p:txBody>
          <a:bodyPr wrap="none" rtlCol="0">
            <a:spAutoFit/>
          </a:bodyPr>
          <a:lstStyle/>
          <a:p>
            <a:r>
              <a:rPr kumimoji="1" lang="ja-JP" altLang="en-US" dirty="0" smtClean="0"/>
              <a:t>石塚</a:t>
            </a:r>
            <a:endParaRPr kumimoji="1" lang="ja-JP" altLang="en-US" dirty="0"/>
          </a:p>
        </p:txBody>
      </p:sp>
      <p:sp>
        <p:nvSpPr>
          <p:cNvPr id="41" name="テキスト ボックス 40"/>
          <p:cNvSpPr txBox="1"/>
          <p:nvPr/>
        </p:nvSpPr>
        <p:spPr>
          <a:xfrm>
            <a:off x="3012035" y="3020382"/>
            <a:ext cx="777076" cy="369332"/>
          </a:xfrm>
          <a:prstGeom prst="rect">
            <a:avLst/>
          </a:prstGeom>
          <a:solidFill>
            <a:schemeClr val="bg1"/>
          </a:solidFill>
          <a:ln>
            <a:solidFill>
              <a:schemeClr val="tx1"/>
            </a:solidFill>
          </a:ln>
        </p:spPr>
        <p:txBody>
          <a:bodyPr wrap="none" rtlCol="0">
            <a:spAutoFit/>
          </a:bodyPr>
          <a:lstStyle/>
          <a:p>
            <a:r>
              <a:rPr lang="ja-JP" altLang="en-US" dirty="0" smtClean="0"/>
              <a:t>ジフン</a:t>
            </a:r>
            <a:endParaRPr kumimoji="1" lang="ja-JP" altLang="en-US" dirty="0"/>
          </a:p>
        </p:txBody>
      </p:sp>
      <p:sp>
        <p:nvSpPr>
          <p:cNvPr id="18" name="テキスト ボックス 17"/>
          <p:cNvSpPr txBox="1"/>
          <p:nvPr/>
        </p:nvSpPr>
        <p:spPr>
          <a:xfrm>
            <a:off x="-2637575" y="5067955"/>
            <a:ext cx="1090864" cy="369332"/>
          </a:xfrm>
          <a:prstGeom prst="rect">
            <a:avLst/>
          </a:prstGeom>
          <a:noFill/>
        </p:spPr>
        <p:txBody>
          <a:bodyPr wrap="none" rtlCol="0">
            <a:spAutoFit/>
          </a:bodyPr>
          <a:lstStyle/>
          <a:p>
            <a:r>
              <a:rPr kumimoji="1" lang="ja-JP" altLang="en-US" dirty="0" smtClean="0"/>
              <a:t>ちょっとし</a:t>
            </a:r>
            <a:endParaRPr kumimoji="1" lang="ja-JP" altLang="en-US" dirty="0"/>
          </a:p>
        </p:txBody>
      </p:sp>
    </p:spTree>
    <p:extLst>
      <p:ext uri="{BB962C8B-B14F-4D97-AF65-F5344CB8AC3E}">
        <p14:creationId xmlns:p14="http://schemas.microsoft.com/office/powerpoint/2010/main" val="3556836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2970" y="106184"/>
            <a:ext cx="8938061" cy="1143000"/>
          </a:xfrm>
        </p:spPr>
        <p:txBody>
          <a:bodyPr>
            <a:noAutofit/>
          </a:bodyPr>
          <a:lstStyle/>
          <a:p>
            <a:r>
              <a:rPr kumimoji="1" lang="ja-JP" altLang="en-US" sz="6000" b="1" dirty="0" smtClean="0"/>
              <a:t>まとめ</a:t>
            </a:r>
            <a:endParaRPr kumimoji="1" lang="ja-JP" altLang="en-US" sz="6000" b="1" dirty="0"/>
          </a:p>
        </p:txBody>
      </p:sp>
      <p:sp>
        <p:nvSpPr>
          <p:cNvPr id="3" name="コンテンツ プレースホルダー 2"/>
          <p:cNvSpPr>
            <a:spLocks noGrp="1"/>
          </p:cNvSpPr>
          <p:nvPr>
            <p:ph idx="1"/>
          </p:nvPr>
        </p:nvSpPr>
        <p:spPr>
          <a:xfrm>
            <a:off x="205939" y="1279792"/>
            <a:ext cx="8786472" cy="5315809"/>
          </a:xfrm>
        </p:spPr>
        <p:txBody>
          <a:bodyPr>
            <a:noAutofit/>
          </a:bodyPr>
          <a:lstStyle/>
          <a:p>
            <a:r>
              <a:rPr lang="en-US" altLang="ja-JP" sz="2800" dirty="0" smtClean="0"/>
              <a:t>GB</a:t>
            </a:r>
            <a:r>
              <a:rPr lang="ja-JP" altLang="en-US" sz="2800" dirty="0"/>
              <a:t>は原始重力波</a:t>
            </a:r>
            <a:r>
              <a:rPr lang="en-US" altLang="ja-JP" sz="2800" dirty="0"/>
              <a:t>B</a:t>
            </a:r>
            <a:r>
              <a:rPr lang="ja-JP" altLang="en-US" sz="2800" dirty="0"/>
              <a:t>モードの「スペクトル」測定をする</a:t>
            </a:r>
          </a:p>
          <a:p>
            <a:pPr lvl="1"/>
            <a:r>
              <a:rPr lang="ja-JP" altLang="en-US" dirty="0" smtClean="0"/>
              <a:t>原始</a:t>
            </a:r>
            <a:r>
              <a:rPr lang="ja-JP" altLang="en-US" dirty="0"/>
              <a:t>重力波が宇宙初期からいまにわたって存在していると言う本質の証明を</a:t>
            </a:r>
            <a:r>
              <a:rPr lang="ja-JP" altLang="en-US" dirty="0" smtClean="0"/>
              <a:t>めざす</a:t>
            </a:r>
            <a:endParaRPr lang="en-US" altLang="ja-JP" dirty="0" smtClean="0"/>
          </a:p>
          <a:p>
            <a:pPr lvl="1"/>
            <a:endParaRPr lang="ja-JP" altLang="en-US" dirty="0"/>
          </a:p>
          <a:p>
            <a:r>
              <a:rPr lang="ja-JP" altLang="en-US" sz="2800" dirty="0" smtClean="0"/>
              <a:t>焦点面</a:t>
            </a:r>
            <a:r>
              <a:rPr lang="ja-JP" altLang="en-US" sz="2800" dirty="0"/>
              <a:t>検出器の開発に注力中</a:t>
            </a:r>
          </a:p>
          <a:p>
            <a:r>
              <a:rPr lang="ja-JP" altLang="en-US" sz="2800" dirty="0" smtClean="0"/>
              <a:t>シミュレーション</a:t>
            </a:r>
            <a:r>
              <a:rPr lang="ja-JP" altLang="en-US" sz="2800" dirty="0"/>
              <a:t>による</a:t>
            </a:r>
            <a:r>
              <a:rPr lang="en-US" altLang="ja-JP" sz="2800" dirty="0"/>
              <a:t>end-to-end</a:t>
            </a:r>
            <a:r>
              <a:rPr lang="ja-JP" altLang="en-US" sz="2800" dirty="0"/>
              <a:t>デザインの実証</a:t>
            </a:r>
          </a:p>
          <a:p>
            <a:r>
              <a:rPr lang="ja-JP" altLang="en-US" sz="2800" dirty="0" smtClean="0"/>
              <a:t>ハイブリッド</a:t>
            </a:r>
            <a:r>
              <a:rPr lang="ja-JP" altLang="en-US" sz="2800" dirty="0"/>
              <a:t>・</a:t>
            </a:r>
            <a:r>
              <a:rPr lang="ja-JP" altLang="en-US" sz="2800" dirty="0" smtClean="0"/>
              <a:t>プロセス</a:t>
            </a:r>
            <a:endParaRPr lang="en-US" altLang="ja-JP" sz="2800" dirty="0" smtClean="0"/>
          </a:p>
          <a:p>
            <a:pPr lvl="1"/>
            <a:r>
              <a:rPr lang="en-US" altLang="ja-JP" sz="2000" dirty="0" smtClean="0"/>
              <a:t>KID</a:t>
            </a:r>
            <a:r>
              <a:rPr lang="ja-JP" altLang="en-US" sz="2000" dirty="0"/>
              <a:t>の大アレイ・多チャンネルリードアウトとミリ波回路の実装の</a:t>
            </a:r>
            <a:r>
              <a:rPr lang="ja-JP" altLang="en-US" sz="2000" dirty="0" smtClean="0"/>
              <a:t>両立</a:t>
            </a:r>
            <a:endParaRPr lang="en-US" altLang="ja-JP" sz="2000" dirty="0" smtClean="0"/>
          </a:p>
          <a:p>
            <a:pPr lvl="1"/>
            <a:r>
              <a:rPr lang="ja-JP" altLang="en-US" sz="2000" dirty="0" smtClean="0"/>
              <a:t>プロセスが可能なことは検証した</a:t>
            </a:r>
            <a:endParaRPr lang="en-US" altLang="ja-JP" sz="2000" dirty="0"/>
          </a:p>
          <a:p>
            <a:r>
              <a:rPr lang="en-US" altLang="ja-JP" sz="3200" dirty="0" smtClean="0"/>
              <a:t>2017</a:t>
            </a:r>
            <a:r>
              <a:rPr lang="ja-JP" altLang="en-US" sz="3200" dirty="0"/>
              <a:t>年より観測開始</a:t>
            </a:r>
            <a:endParaRPr kumimoji="1" lang="ja-JP" altLang="en-US" sz="3200" dirty="0"/>
          </a:p>
        </p:txBody>
      </p:sp>
      <p:sp>
        <p:nvSpPr>
          <p:cNvPr id="4" name="スライド番号プレースホルダー 3"/>
          <p:cNvSpPr>
            <a:spLocks noGrp="1"/>
          </p:cNvSpPr>
          <p:nvPr>
            <p:ph type="sldNum" sz="quarter" idx="12"/>
          </p:nvPr>
        </p:nvSpPr>
        <p:spPr/>
        <p:txBody>
          <a:bodyPr/>
          <a:lstStyle/>
          <a:p>
            <a:fld id="{CE1BC3D7-AD65-1A41-A425-59EA1C89460A}" type="slidenum">
              <a:rPr kumimoji="1" lang="ja-JP" altLang="en-US" smtClean="0"/>
              <a:t>25</a:t>
            </a:fld>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2016/3/8</a:t>
            </a:r>
            <a:endParaRPr kumimoji="1" lang="ja-JP" altLang="en-US"/>
          </a:p>
        </p:txBody>
      </p:sp>
    </p:spTree>
    <p:extLst>
      <p:ext uri="{BB962C8B-B14F-4D97-AF65-F5344CB8AC3E}">
        <p14:creationId xmlns:p14="http://schemas.microsoft.com/office/powerpoint/2010/main" val="9202882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2" descr="D:\hazumi\My Documents\TeX\2008\高エネルギーニュース\polmap.jpg"/>
          <p:cNvPicPr>
            <a:picLocks noChangeAspect="1" noChangeArrowheads="1"/>
          </p:cNvPicPr>
          <p:nvPr/>
        </p:nvPicPr>
        <p:blipFill>
          <a:blip r:embed="rId2" cstate="print">
            <a:duotone>
              <a:prstClr val="black"/>
              <a:schemeClr val="accent5">
                <a:tint val="45000"/>
                <a:satMod val="400000"/>
              </a:schemeClr>
            </a:duotone>
            <a:alphaModFix/>
          </a:blip>
          <a:srcRect/>
          <a:stretch>
            <a:fillRect/>
          </a:stretch>
        </p:blipFill>
        <p:spPr bwMode="auto">
          <a:xfrm rot="10800000" flipH="1" flipV="1">
            <a:off x="5568214" y="59457"/>
            <a:ext cx="3377983" cy="1108368"/>
          </a:xfrm>
          <a:prstGeom prst="ellipse">
            <a:avLst/>
          </a:prstGeom>
          <a:ln>
            <a:noFill/>
          </a:ln>
          <a:effectLst>
            <a:softEdge rad="112500"/>
          </a:effectLst>
        </p:spPr>
      </p:pic>
      <p:sp>
        <p:nvSpPr>
          <p:cNvPr id="2" name="タイトル 1"/>
          <p:cNvSpPr>
            <a:spLocks noGrp="1"/>
          </p:cNvSpPr>
          <p:nvPr>
            <p:ph type="title"/>
          </p:nvPr>
        </p:nvSpPr>
        <p:spPr/>
        <p:txBody>
          <a:bodyPr/>
          <a:lstStyle/>
          <a:p>
            <a:r>
              <a:rPr lang="en-US" altLang="ja-JP" dirty="0" err="1"/>
              <a:t>GroundBIRD</a:t>
            </a:r>
            <a:r>
              <a:rPr lang="ja-JP" altLang="en-US" dirty="0"/>
              <a:t>ってどんなもの？</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スライド番号プレースホルダー 4"/>
          <p:cNvSpPr>
            <a:spLocks noGrp="1"/>
          </p:cNvSpPr>
          <p:nvPr>
            <p:ph type="sldNum" sz="quarter" idx="12"/>
          </p:nvPr>
        </p:nvSpPr>
        <p:spPr/>
        <p:txBody>
          <a:bodyPr/>
          <a:lstStyle/>
          <a:p>
            <a:fld id="{CE1BC3D7-AD65-1A41-A425-59EA1C89460A}" type="slidenum">
              <a:rPr kumimoji="1" lang="ja-JP" altLang="en-US" smtClean="0"/>
              <a:t>3</a:t>
            </a:fld>
            <a:endParaRPr kumimoji="1" lang="ja-JP" altLang="en-US"/>
          </a:p>
        </p:txBody>
      </p:sp>
      <p:pic>
        <p:nvPicPr>
          <p:cNvPr id="16" name="図 15" descr="スクリーンショット 2014-04-22 14.33.20.png"/>
          <p:cNvPicPr>
            <a:picLocks noChangeAspect="1"/>
          </p:cNvPicPr>
          <p:nvPr/>
        </p:nvPicPr>
        <p:blipFill rotWithShape="1">
          <a:blip r:embed="rId3">
            <a:extLst>
              <a:ext uri="{28A0092B-C50C-407E-A947-70E740481C1C}">
                <a14:useLocalDpi xmlns:a14="http://schemas.microsoft.com/office/drawing/2010/main" val="0"/>
              </a:ext>
            </a:extLst>
          </a:blip>
          <a:srcRect r="683"/>
          <a:stretch/>
        </p:blipFill>
        <p:spPr>
          <a:xfrm>
            <a:off x="4636989" y="1262724"/>
            <a:ext cx="4000967" cy="5093626"/>
          </a:xfrm>
          <a:prstGeom prst="rect">
            <a:avLst/>
          </a:prstGeom>
        </p:spPr>
      </p:pic>
      <p:sp>
        <p:nvSpPr>
          <p:cNvPr id="3" name="コンテンツ プレースホルダー 2"/>
          <p:cNvSpPr>
            <a:spLocks noGrp="1"/>
          </p:cNvSpPr>
          <p:nvPr>
            <p:ph idx="1"/>
          </p:nvPr>
        </p:nvSpPr>
        <p:spPr>
          <a:xfrm>
            <a:off x="457200" y="1600201"/>
            <a:ext cx="5306390" cy="1737224"/>
          </a:xfrm>
        </p:spPr>
        <p:txBody>
          <a:bodyPr>
            <a:normAutofit/>
          </a:bodyPr>
          <a:lstStyle/>
          <a:p>
            <a:r>
              <a:rPr kumimoji="1" lang="en-US" altLang="ja-JP" sz="1800" dirty="0" smtClean="0"/>
              <a:t>CMB</a:t>
            </a:r>
            <a:r>
              <a:rPr kumimoji="1" lang="ja-JP" altLang="en-US" sz="1800" dirty="0" smtClean="0"/>
              <a:t>偏光観測を目的とした実験です</a:t>
            </a:r>
            <a:endParaRPr lang="en-US" altLang="ja-JP" sz="1800" dirty="0"/>
          </a:p>
          <a:p>
            <a:r>
              <a:rPr kumimoji="1" lang="ja-JP" altLang="en-US" sz="1800" dirty="0" smtClean="0">
                <a:solidFill>
                  <a:srgbClr val="FF0000"/>
                </a:solidFill>
              </a:rPr>
              <a:t>偏光観測に特化します</a:t>
            </a:r>
            <a:endParaRPr lang="en-US" altLang="ja-JP" sz="1800" dirty="0">
              <a:solidFill>
                <a:srgbClr val="FF0000"/>
              </a:solidFill>
            </a:endParaRPr>
          </a:p>
          <a:p>
            <a:endParaRPr kumimoji="1" lang="en-US" altLang="ja-JP" sz="1800" dirty="0" smtClean="0"/>
          </a:p>
        </p:txBody>
      </p:sp>
      <p:sp>
        <p:nvSpPr>
          <p:cNvPr id="6" name="正方形/長方形 5"/>
          <p:cNvSpPr/>
          <p:nvPr/>
        </p:nvSpPr>
        <p:spPr>
          <a:xfrm>
            <a:off x="4636989" y="4688673"/>
            <a:ext cx="2933828" cy="1667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461082" y="4434070"/>
            <a:ext cx="819935" cy="645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023119" y="4366009"/>
            <a:ext cx="417448" cy="645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530102" y="3912062"/>
            <a:ext cx="1493017" cy="369332"/>
          </a:xfrm>
          <a:prstGeom prst="rect">
            <a:avLst/>
          </a:prstGeom>
          <a:solidFill>
            <a:schemeClr val="bg1"/>
          </a:solidFill>
        </p:spPr>
        <p:txBody>
          <a:bodyPr wrap="none" rtlCol="0">
            <a:spAutoFit/>
          </a:bodyPr>
          <a:lstStyle/>
          <a:p>
            <a:r>
              <a:rPr kumimoji="1" lang="ja-JP" altLang="en-US" dirty="0" smtClean="0">
                <a:solidFill>
                  <a:srgbClr val="000000"/>
                </a:solidFill>
              </a:rPr>
              <a:t>小さな光学系</a:t>
            </a:r>
            <a:endParaRPr kumimoji="1" lang="ja-JP" altLang="en-US" dirty="0">
              <a:solidFill>
                <a:srgbClr val="000000"/>
              </a:solidFill>
            </a:endParaRPr>
          </a:p>
        </p:txBody>
      </p:sp>
    </p:spTree>
    <p:extLst>
      <p:ext uri="{BB962C8B-B14F-4D97-AF65-F5344CB8AC3E}">
        <p14:creationId xmlns:p14="http://schemas.microsoft.com/office/powerpoint/2010/main" val="41521103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2" descr="D:\hazumi\My Documents\TeX\2008\高エネルギーニュース\polmap.jpg"/>
          <p:cNvPicPr>
            <a:picLocks noChangeAspect="1" noChangeArrowheads="1"/>
          </p:cNvPicPr>
          <p:nvPr/>
        </p:nvPicPr>
        <p:blipFill>
          <a:blip r:embed="rId2" cstate="print">
            <a:duotone>
              <a:prstClr val="black"/>
              <a:schemeClr val="accent5">
                <a:tint val="45000"/>
                <a:satMod val="400000"/>
              </a:schemeClr>
            </a:duotone>
            <a:alphaModFix/>
          </a:blip>
          <a:srcRect/>
          <a:stretch>
            <a:fillRect/>
          </a:stretch>
        </p:blipFill>
        <p:spPr bwMode="auto">
          <a:xfrm rot="10800000" flipH="1" flipV="1">
            <a:off x="5568214" y="59457"/>
            <a:ext cx="3377983" cy="1108368"/>
          </a:xfrm>
          <a:prstGeom prst="ellipse">
            <a:avLst/>
          </a:prstGeom>
          <a:ln>
            <a:noFill/>
          </a:ln>
          <a:effectLst>
            <a:softEdge rad="112500"/>
          </a:effectLst>
        </p:spPr>
      </p:pic>
      <p:sp>
        <p:nvSpPr>
          <p:cNvPr id="2" name="タイトル 1"/>
          <p:cNvSpPr>
            <a:spLocks noGrp="1"/>
          </p:cNvSpPr>
          <p:nvPr>
            <p:ph type="title"/>
          </p:nvPr>
        </p:nvSpPr>
        <p:spPr/>
        <p:txBody>
          <a:bodyPr/>
          <a:lstStyle/>
          <a:p>
            <a:r>
              <a:rPr lang="en-US" altLang="ja-JP" dirty="0" err="1"/>
              <a:t>GroundBIRD</a:t>
            </a:r>
            <a:r>
              <a:rPr lang="ja-JP" altLang="en-US" dirty="0"/>
              <a:t>ってどんなもの？</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スライド番号プレースホルダー 4"/>
          <p:cNvSpPr>
            <a:spLocks noGrp="1"/>
          </p:cNvSpPr>
          <p:nvPr>
            <p:ph type="sldNum" sz="quarter" idx="12"/>
          </p:nvPr>
        </p:nvSpPr>
        <p:spPr/>
        <p:txBody>
          <a:bodyPr/>
          <a:lstStyle/>
          <a:p>
            <a:fld id="{CE1BC3D7-AD65-1A41-A425-59EA1C89460A}" type="slidenum">
              <a:rPr kumimoji="1" lang="ja-JP" altLang="en-US" smtClean="0"/>
              <a:t>4</a:t>
            </a:fld>
            <a:endParaRPr kumimoji="1" lang="ja-JP" altLang="en-US"/>
          </a:p>
        </p:txBody>
      </p:sp>
      <p:pic>
        <p:nvPicPr>
          <p:cNvPr id="16" name="図 15" descr="スクリーンショット 2014-04-22 14.33.20.png"/>
          <p:cNvPicPr>
            <a:picLocks noChangeAspect="1"/>
          </p:cNvPicPr>
          <p:nvPr/>
        </p:nvPicPr>
        <p:blipFill rotWithShape="1">
          <a:blip r:embed="rId3">
            <a:extLst>
              <a:ext uri="{28A0092B-C50C-407E-A947-70E740481C1C}">
                <a14:useLocalDpi xmlns:a14="http://schemas.microsoft.com/office/drawing/2010/main" val="0"/>
              </a:ext>
            </a:extLst>
          </a:blip>
          <a:srcRect r="683"/>
          <a:stretch/>
        </p:blipFill>
        <p:spPr>
          <a:xfrm>
            <a:off x="4636989" y="1262724"/>
            <a:ext cx="4000967" cy="5093626"/>
          </a:xfrm>
          <a:prstGeom prst="rect">
            <a:avLst/>
          </a:prstGeom>
        </p:spPr>
      </p:pic>
      <p:sp>
        <p:nvSpPr>
          <p:cNvPr id="3" name="コンテンツ プレースホルダー 2"/>
          <p:cNvSpPr>
            <a:spLocks noGrp="1"/>
          </p:cNvSpPr>
          <p:nvPr>
            <p:ph idx="1"/>
          </p:nvPr>
        </p:nvSpPr>
        <p:spPr>
          <a:xfrm>
            <a:off x="457200" y="1600201"/>
            <a:ext cx="5306390" cy="1737224"/>
          </a:xfrm>
        </p:spPr>
        <p:txBody>
          <a:bodyPr>
            <a:normAutofit/>
          </a:bodyPr>
          <a:lstStyle/>
          <a:p>
            <a:r>
              <a:rPr kumimoji="1" lang="en-US" altLang="ja-JP" sz="1800" dirty="0" smtClean="0"/>
              <a:t>CMB</a:t>
            </a:r>
            <a:r>
              <a:rPr kumimoji="1" lang="ja-JP" altLang="en-US" sz="1800" dirty="0" smtClean="0"/>
              <a:t>偏光観測を目的とした実験です</a:t>
            </a:r>
            <a:endParaRPr lang="en-US" altLang="ja-JP" sz="1800" dirty="0"/>
          </a:p>
          <a:p>
            <a:r>
              <a:rPr kumimoji="1" lang="ja-JP" altLang="en-US" sz="1800" dirty="0" smtClean="0"/>
              <a:t>偏光観測に特化します</a:t>
            </a:r>
            <a:endParaRPr lang="en-US" altLang="ja-JP" sz="1800" dirty="0"/>
          </a:p>
          <a:p>
            <a:r>
              <a:rPr kumimoji="1" lang="ja-JP" altLang="en-US" sz="1800" dirty="0" smtClean="0">
                <a:solidFill>
                  <a:srgbClr val="FF0000"/>
                </a:solidFill>
              </a:rPr>
              <a:t>地上で人工衛星のような観測を実現します</a:t>
            </a:r>
            <a:endParaRPr kumimoji="1" lang="en-US" altLang="ja-JP" sz="1800" dirty="0" smtClean="0">
              <a:solidFill>
                <a:srgbClr val="FF0000"/>
              </a:solidFill>
            </a:endParaRPr>
          </a:p>
          <a:p>
            <a:endParaRPr kumimoji="1" lang="en-US" altLang="ja-JP" sz="1800" dirty="0" smtClean="0"/>
          </a:p>
        </p:txBody>
      </p:sp>
      <p:sp>
        <p:nvSpPr>
          <p:cNvPr id="11" name="テキスト ボックス 10"/>
          <p:cNvSpPr txBox="1"/>
          <p:nvPr/>
        </p:nvSpPr>
        <p:spPr>
          <a:xfrm>
            <a:off x="5232173" y="5442688"/>
            <a:ext cx="1954381" cy="369332"/>
          </a:xfrm>
          <a:prstGeom prst="rect">
            <a:avLst/>
          </a:prstGeom>
          <a:solidFill>
            <a:schemeClr val="bg1"/>
          </a:solidFill>
        </p:spPr>
        <p:txBody>
          <a:bodyPr wrap="none" rtlCol="0">
            <a:spAutoFit/>
          </a:bodyPr>
          <a:lstStyle/>
          <a:p>
            <a:r>
              <a:rPr lang="ja-JP" altLang="en-US" dirty="0" smtClean="0"/>
              <a:t>高速回転ステージ</a:t>
            </a:r>
            <a:endParaRPr kumimoji="1" lang="en-US" altLang="ja-JP" dirty="0" smtClean="0"/>
          </a:p>
        </p:txBody>
      </p:sp>
      <p:sp>
        <p:nvSpPr>
          <p:cNvPr id="12" name="テキスト ボックス 11"/>
          <p:cNvSpPr txBox="1"/>
          <p:nvPr/>
        </p:nvSpPr>
        <p:spPr>
          <a:xfrm>
            <a:off x="5530102" y="3912062"/>
            <a:ext cx="1493017" cy="369332"/>
          </a:xfrm>
          <a:prstGeom prst="rect">
            <a:avLst/>
          </a:prstGeom>
          <a:solidFill>
            <a:schemeClr val="bg1"/>
          </a:solidFill>
        </p:spPr>
        <p:txBody>
          <a:bodyPr wrap="none" rtlCol="0">
            <a:spAutoFit/>
          </a:bodyPr>
          <a:lstStyle/>
          <a:p>
            <a:r>
              <a:rPr kumimoji="1" lang="ja-JP" altLang="en-US" dirty="0" smtClean="0">
                <a:solidFill>
                  <a:srgbClr val="000000"/>
                </a:solidFill>
              </a:rPr>
              <a:t>小さな光学系</a:t>
            </a:r>
            <a:endParaRPr kumimoji="1" lang="ja-JP" altLang="en-US" dirty="0">
              <a:solidFill>
                <a:srgbClr val="000000"/>
              </a:solidFill>
            </a:endParaRPr>
          </a:p>
        </p:txBody>
      </p:sp>
    </p:spTree>
    <p:extLst>
      <p:ext uri="{BB962C8B-B14F-4D97-AF65-F5344CB8AC3E}">
        <p14:creationId xmlns:p14="http://schemas.microsoft.com/office/powerpoint/2010/main" val="23079092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2" descr="D:\hazumi\My Documents\TeX\2008\高エネルギーニュース\polmap.jpg"/>
          <p:cNvPicPr>
            <a:picLocks noChangeAspect="1" noChangeArrowheads="1"/>
          </p:cNvPicPr>
          <p:nvPr/>
        </p:nvPicPr>
        <p:blipFill>
          <a:blip r:embed="rId2" cstate="print">
            <a:duotone>
              <a:prstClr val="black"/>
              <a:schemeClr val="accent5">
                <a:tint val="45000"/>
                <a:satMod val="400000"/>
              </a:schemeClr>
            </a:duotone>
            <a:alphaModFix/>
          </a:blip>
          <a:srcRect/>
          <a:stretch>
            <a:fillRect/>
          </a:stretch>
        </p:blipFill>
        <p:spPr bwMode="auto">
          <a:xfrm rot="10800000" flipH="1" flipV="1">
            <a:off x="5568214" y="59457"/>
            <a:ext cx="3377983" cy="1108368"/>
          </a:xfrm>
          <a:prstGeom prst="ellipse">
            <a:avLst/>
          </a:prstGeom>
          <a:ln>
            <a:noFill/>
          </a:ln>
          <a:effectLst>
            <a:softEdge rad="112500"/>
          </a:effectLst>
        </p:spPr>
      </p:pic>
      <p:sp>
        <p:nvSpPr>
          <p:cNvPr id="2" name="タイトル 1"/>
          <p:cNvSpPr>
            <a:spLocks noGrp="1"/>
          </p:cNvSpPr>
          <p:nvPr>
            <p:ph type="title"/>
          </p:nvPr>
        </p:nvSpPr>
        <p:spPr/>
        <p:txBody>
          <a:bodyPr/>
          <a:lstStyle/>
          <a:p>
            <a:r>
              <a:rPr lang="en-US" altLang="ja-JP" dirty="0" err="1"/>
              <a:t>GroundBIRD</a:t>
            </a:r>
            <a:r>
              <a:rPr lang="ja-JP" altLang="en-US" dirty="0"/>
              <a:t>ってどんなもの？</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スライド番号プレースホルダー 4"/>
          <p:cNvSpPr>
            <a:spLocks noGrp="1"/>
          </p:cNvSpPr>
          <p:nvPr>
            <p:ph type="sldNum" sz="quarter" idx="12"/>
          </p:nvPr>
        </p:nvSpPr>
        <p:spPr/>
        <p:txBody>
          <a:bodyPr/>
          <a:lstStyle/>
          <a:p>
            <a:fld id="{CE1BC3D7-AD65-1A41-A425-59EA1C89460A}" type="slidenum">
              <a:rPr kumimoji="1" lang="ja-JP" altLang="en-US" smtClean="0"/>
              <a:t>5</a:t>
            </a:fld>
            <a:endParaRPr kumimoji="1" lang="ja-JP" altLang="en-US"/>
          </a:p>
        </p:txBody>
      </p:sp>
      <p:pic>
        <p:nvPicPr>
          <p:cNvPr id="16" name="図 15" descr="スクリーンショット 2014-04-22 14.33.20.png"/>
          <p:cNvPicPr>
            <a:picLocks noChangeAspect="1"/>
          </p:cNvPicPr>
          <p:nvPr/>
        </p:nvPicPr>
        <p:blipFill rotWithShape="1">
          <a:blip r:embed="rId3">
            <a:extLst>
              <a:ext uri="{28A0092B-C50C-407E-A947-70E740481C1C}">
                <a14:useLocalDpi xmlns:a14="http://schemas.microsoft.com/office/drawing/2010/main" val="0"/>
              </a:ext>
            </a:extLst>
          </a:blip>
          <a:srcRect r="683"/>
          <a:stretch/>
        </p:blipFill>
        <p:spPr>
          <a:xfrm>
            <a:off x="4636989" y="1262724"/>
            <a:ext cx="4000967" cy="5093626"/>
          </a:xfrm>
          <a:prstGeom prst="rect">
            <a:avLst/>
          </a:prstGeom>
        </p:spPr>
      </p:pic>
      <p:pic>
        <p:nvPicPr>
          <p:cNvPr id="18" name="図 17" descr="mae.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1940819" y="3551573"/>
            <a:ext cx="2821357" cy="2683906"/>
          </a:xfrm>
          <a:prstGeom prst="rect">
            <a:avLst/>
          </a:prstGeom>
          <a:ln w="76200" cmpd="sng">
            <a:noFill/>
          </a:ln>
        </p:spPr>
      </p:pic>
      <p:sp>
        <p:nvSpPr>
          <p:cNvPr id="3" name="コンテンツ プレースホルダー 2"/>
          <p:cNvSpPr>
            <a:spLocks noGrp="1"/>
          </p:cNvSpPr>
          <p:nvPr>
            <p:ph idx="1"/>
          </p:nvPr>
        </p:nvSpPr>
        <p:spPr>
          <a:xfrm>
            <a:off x="457200" y="1600201"/>
            <a:ext cx="5306390" cy="1737224"/>
          </a:xfrm>
        </p:spPr>
        <p:txBody>
          <a:bodyPr>
            <a:normAutofit/>
          </a:bodyPr>
          <a:lstStyle/>
          <a:p>
            <a:r>
              <a:rPr kumimoji="1" lang="en-US" altLang="ja-JP" sz="1800" dirty="0" smtClean="0"/>
              <a:t>CMB</a:t>
            </a:r>
            <a:r>
              <a:rPr kumimoji="1" lang="ja-JP" altLang="en-US" sz="1800" dirty="0" smtClean="0"/>
              <a:t>偏光観測を目的とした実験です</a:t>
            </a:r>
            <a:endParaRPr lang="en-US" altLang="ja-JP" sz="1800" dirty="0"/>
          </a:p>
          <a:p>
            <a:r>
              <a:rPr kumimoji="1" lang="ja-JP" altLang="en-US" sz="1800" dirty="0" smtClean="0"/>
              <a:t>偏光観測に特化します</a:t>
            </a:r>
            <a:endParaRPr lang="en-US" altLang="ja-JP" sz="1800" dirty="0"/>
          </a:p>
          <a:p>
            <a:r>
              <a:rPr kumimoji="1" lang="ja-JP" altLang="en-US" sz="1800" dirty="0" smtClean="0"/>
              <a:t>地上で人工衛星のような観測を実現します</a:t>
            </a:r>
            <a:endParaRPr kumimoji="1" lang="en-US" altLang="ja-JP" sz="1800" dirty="0" smtClean="0"/>
          </a:p>
          <a:p>
            <a:r>
              <a:rPr lang="ja-JP" altLang="en-US" sz="1800" dirty="0" smtClean="0">
                <a:solidFill>
                  <a:srgbClr val="FF0000"/>
                </a:solidFill>
              </a:rPr>
              <a:t>焦点面検出器に</a:t>
            </a:r>
            <a:r>
              <a:rPr lang="en-US" altLang="ja-JP" sz="1800" dirty="0" smtClean="0">
                <a:solidFill>
                  <a:srgbClr val="FF0000"/>
                </a:solidFill>
              </a:rPr>
              <a:t>MKID</a:t>
            </a:r>
            <a:r>
              <a:rPr lang="ja-JP" altLang="en-US" sz="1800" dirty="0" smtClean="0">
                <a:solidFill>
                  <a:srgbClr val="FF0000"/>
                </a:solidFill>
              </a:rPr>
              <a:t>アレイをつかいます</a:t>
            </a:r>
            <a:endParaRPr lang="en-US" altLang="ja-JP" sz="1800" dirty="0" smtClean="0">
              <a:solidFill>
                <a:srgbClr val="FF0000"/>
              </a:solidFill>
            </a:endParaRPr>
          </a:p>
          <a:p>
            <a:endParaRPr lang="en-US" altLang="ja-JP" sz="1800" dirty="0" smtClean="0">
              <a:solidFill>
                <a:srgbClr val="FF0000"/>
              </a:solidFill>
            </a:endParaRPr>
          </a:p>
          <a:p>
            <a:endParaRPr lang="en-US" altLang="ja-JP" sz="1800" dirty="0"/>
          </a:p>
          <a:p>
            <a:endParaRPr kumimoji="1" lang="en-US" altLang="ja-JP" sz="1800" dirty="0" smtClean="0"/>
          </a:p>
        </p:txBody>
      </p:sp>
      <p:pic>
        <p:nvPicPr>
          <p:cNvPr id="26" name="図 25" descr="スクリーンショット 2015-11-27 17.11.33.png"/>
          <p:cNvPicPr>
            <a:picLocks noChangeAspect="1"/>
          </p:cNvPicPr>
          <p:nvPr/>
        </p:nvPicPr>
        <p:blipFill rotWithShape="1">
          <a:blip r:embed="rId6">
            <a:extLst>
              <a:ext uri="{28A0092B-C50C-407E-A947-70E740481C1C}">
                <a14:useLocalDpi xmlns:a14="http://schemas.microsoft.com/office/drawing/2010/main" val="0"/>
              </a:ext>
            </a:extLst>
          </a:blip>
          <a:srcRect l="32407" t="33234" r="33515" b="14332"/>
          <a:stretch/>
        </p:blipFill>
        <p:spPr>
          <a:xfrm>
            <a:off x="509555" y="4932876"/>
            <a:ext cx="1288091" cy="1302603"/>
          </a:xfrm>
          <a:prstGeom prst="rect">
            <a:avLst/>
          </a:prstGeom>
          <a:ln w="57150" cmpd="sng">
            <a:noFill/>
          </a:ln>
        </p:spPr>
      </p:pic>
      <p:sp>
        <p:nvSpPr>
          <p:cNvPr id="11" name="テキスト ボックス 10"/>
          <p:cNvSpPr txBox="1"/>
          <p:nvPr/>
        </p:nvSpPr>
        <p:spPr>
          <a:xfrm>
            <a:off x="5232173" y="5442688"/>
            <a:ext cx="1954381" cy="369332"/>
          </a:xfrm>
          <a:prstGeom prst="rect">
            <a:avLst/>
          </a:prstGeom>
          <a:solidFill>
            <a:schemeClr val="bg1"/>
          </a:solidFill>
        </p:spPr>
        <p:txBody>
          <a:bodyPr wrap="none" rtlCol="0">
            <a:spAutoFit/>
          </a:bodyPr>
          <a:lstStyle/>
          <a:p>
            <a:r>
              <a:rPr lang="ja-JP" altLang="en-US" dirty="0" smtClean="0"/>
              <a:t>高速回転ステージ</a:t>
            </a:r>
            <a:endParaRPr kumimoji="1" lang="en-US" altLang="ja-JP" dirty="0" smtClean="0"/>
          </a:p>
        </p:txBody>
      </p:sp>
      <p:sp>
        <p:nvSpPr>
          <p:cNvPr id="12" name="テキスト ボックス 11"/>
          <p:cNvSpPr txBox="1"/>
          <p:nvPr/>
        </p:nvSpPr>
        <p:spPr>
          <a:xfrm>
            <a:off x="2356246" y="3366907"/>
            <a:ext cx="1919065" cy="369332"/>
          </a:xfrm>
          <a:prstGeom prst="rect">
            <a:avLst/>
          </a:prstGeom>
          <a:solidFill>
            <a:schemeClr val="bg1"/>
          </a:solidFill>
        </p:spPr>
        <p:txBody>
          <a:bodyPr wrap="none" rtlCol="0">
            <a:spAutoFit/>
          </a:bodyPr>
          <a:lstStyle/>
          <a:p>
            <a:r>
              <a:rPr lang="ja-JP" altLang="en-US" dirty="0" smtClean="0"/>
              <a:t>焦点面（</a:t>
            </a:r>
            <a:r>
              <a:rPr lang="en-US" altLang="ja-JP" dirty="0" smtClean="0"/>
              <a:t>〜30</a:t>
            </a:r>
            <a:r>
              <a:rPr lang="ja-JP" altLang="en-US" dirty="0" smtClean="0"/>
              <a:t>ｃｍ）</a:t>
            </a:r>
            <a:endParaRPr kumimoji="1" lang="en-US" altLang="ja-JP" dirty="0" smtClean="0"/>
          </a:p>
        </p:txBody>
      </p:sp>
      <p:sp>
        <p:nvSpPr>
          <p:cNvPr id="13" name="テキスト ボックス 12"/>
          <p:cNvSpPr txBox="1"/>
          <p:nvPr/>
        </p:nvSpPr>
        <p:spPr>
          <a:xfrm>
            <a:off x="509555" y="4365873"/>
            <a:ext cx="1200419" cy="646331"/>
          </a:xfrm>
          <a:prstGeom prst="rect">
            <a:avLst/>
          </a:prstGeom>
          <a:solidFill>
            <a:schemeClr val="bg1"/>
          </a:solidFill>
        </p:spPr>
        <p:txBody>
          <a:bodyPr wrap="none" rtlCol="0">
            <a:spAutoFit/>
          </a:bodyPr>
          <a:lstStyle/>
          <a:p>
            <a:r>
              <a:rPr kumimoji="1" lang="en-US" altLang="ja-JP" dirty="0" smtClean="0"/>
              <a:t>1</a:t>
            </a:r>
            <a:r>
              <a:rPr kumimoji="1" lang="ja-JP" altLang="en-US" dirty="0" smtClean="0"/>
              <a:t>画素</a:t>
            </a:r>
            <a:r>
              <a:rPr kumimoji="1" lang="en-US" altLang="ja-JP" dirty="0" smtClean="0"/>
              <a:t>2KID</a:t>
            </a:r>
            <a:br>
              <a:rPr kumimoji="1" lang="en-US" altLang="ja-JP" dirty="0" smtClean="0"/>
            </a:br>
            <a:r>
              <a:rPr kumimoji="1" lang="ja-JP" altLang="en-US" dirty="0" smtClean="0"/>
              <a:t>（</a:t>
            </a:r>
            <a:r>
              <a:rPr lang="en-US" altLang="ja-JP" dirty="0" smtClean="0"/>
              <a:t>~</a:t>
            </a:r>
            <a:r>
              <a:rPr kumimoji="1" lang="en-US" altLang="ja-JP" dirty="0" smtClean="0"/>
              <a:t>1cm</a:t>
            </a:r>
            <a:r>
              <a:rPr kumimoji="1" lang="ja-JP" altLang="en-US" dirty="0" smtClean="0"/>
              <a:t>）</a:t>
            </a:r>
            <a:endParaRPr kumimoji="1" lang="en-US" altLang="ja-JP" dirty="0" smtClean="0"/>
          </a:p>
        </p:txBody>
      </p:sp>
      <p:sp>
        <p:nvSpPr>
          <p:cNvPr id="14" name="テキスト ボックス 13"/>
          <p:cNvSpPr txBox="1"/>
          <p:nvPr/>
        </p:nvSpPr>
        <p:spPr>
          <a:xfrm>
            <a:off x="5530102" y="3912062"/>
            <a:ext cx="1493017" cy="369332"/>
          </a:xfrm>
          <a:prstGeom prst="rect">
            <a:avLst/>
          </a:prstGeom>
          <a:solidFill>
            <a:schemeClr val="bg1"/>
          </a:solidFill>
        </p:spPr>
        <p:txBody>
          <a:bodyPr wrap="none" rtlCol="0">
            <a:spAutoFit/>
          </a:bodyPr>
          <a:lstStyle/>
          <a:p>
            <a:r>
              <a:rPr kumimoji="1" lang="ja-JP" altLang="en-US" dirty="0" smtClean="0">
                <a:solidFill>
                  <a:srgbClr val="000000"/>
                </a:solidFill>
              </a:rPr>
              <a:t>小さな光学系</a:t>
            </a:r>
            <a:endParaRPr kumimoji="1" lang="ja-JP" altLang="en-US" dirty="0">
              <a:solidFill>
                <a:srgbClr val="000000"/>
              </a:solidFill>
            </a:endParaRPr>
          </a:p>
        </p:txBody>
      </p:sp>
    </p:spTree>
    <p:extLst>
      <p:ext uri="{BB962C8B-B14F-4D97-AF65-F5344CB8AC3E}">
        <p14:creationId xmlns:p14="http://schemas.microsoft.com/office/powerpoint/2010/main" val="41521103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2" descr="D:\hazumi\My Documents\TeX\2008\高エネルギーニュース\polmap.jpg"/>
          <p:cNvPicPr>
            <a:picLocks noChangeAspect="1" noChangeArrowheads="1"/>
          </p:cNvPicPr>
          <p:nvPr/>
        </p:nvPicPr>
        <p:blipFill>
          <a:blip r:embed="rId2" cstate="print">
            <a:duotone>
              <a:prstClr val="black"/>
              <a:schemeClr val="accent5">
                <a:tint val="45000"/>
                <a:satMod val="400000"/>
              </a:schemeClr>
            </a:duotone>
            <a:alphaModFix/>
          </a:blip>
          <a:srcRect/>
          <a:stretch>
            <a:fillRect/>
          </a:stretch>
        </p:blipFill>
        <p:spPr bwMode="auto">
          <a:xfrm rot="10800000" flipH="1" flipV="1">
            <a:off x="5568214" y="59457"/>
            <a:ext cx="3377983" cy="1108368"/>
          </a:xfrm>
          <a:prstGeom prst="ellipse">
            <a:avLst/>
          </a:prstGeom>
          <a:ln>
            <a:noFill/>
          </a:ln>
          <a:effectLst>
            <a:softEdge rad="112500"/>
          </a:effectLst>
        </p:spPr>
      </p:pic>
      <p:sp>
        <p:nvSpPr>
          <p:cNvPr id="2" name="タイトル 1"/>
          <p:cNvSpPr>
            <a:spLocks noGrp="1"/>
          </p:cNvSpPr>
          <p:nvPr>
            <p:ph type="title"/>
          </p:nvPr>
        </p:nvSpPr>
        <p:spPr/>
        <p:txBody>
          <a:bodyPr/>
          <a:lstStyle/>
          <a:p>
            <a:r>
              <a:rPr lang="en-US" altLang="ja-JP" dirty="0" err="1"/>
              <a:t>GroundBIRD</a:t>
            </a:r>
            <a:r>
              <a:rPr lang="ja-JP" altLang="en-US" dirty="0"/>
              <a:t>ってどんなもの？</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2016/3/8</a:t>
            </a:r>
            <a:endParaRPr kumimoji="1" lang="ja-JP" altLang="en-US"/>
          </a:p>
        </p:txBody>
      </p:sp>
      <p:sp>
        <p:nvSpPr>
          <p:cNvPr id="5" name="スライド番号プレースホルダー 4"/>
          <p:cNvSpPr>
            <a:spLocks noGrp="1"/>
          </p:cNvSpPr>
          <p:nvPr>
            <p:ph type="sldNum" sz="quarter" idx="12"/>
          </p:nvPr>
        </p:nvSpPr>
        <p:spPr/>
        <p:txBody>
          <a:bodyPr/>
          <a:lstStyle/>
          <a:p>
            <a:fld id="{CE1BC3D7-AD65-1A41-A425-59EA1C89460A}" type="slidenum">
              <a:rPr kumimoji="1" lang="ja-JP" altLang="en-US" smtClean="0"/>
              <a:t>6</a:t>
            </a:fld>
            <a:endParaRPr kumimoji="1" lang="ja-JP" altLang="en-US"/>
          </a:p>
        </p:txBody>
      </p:sp>
      <p:pic>
        <p:nvPicPr>
          <p:cNvPr id="16" name="図 15" descr="スクリーンショット 2014-04-22 14.33.20.png"/>
          <p:cNvPicPr>
            <a:picLocks noChangeAspect="1"/>
          </p:cNvPicPr>
          <p:nvPr/>
        </p:nvPicPr>
        <p:blipFill rotWithShape="1">
          <a:blip r:embed="rId3">
            <a:extLst>
              <a:ext uri="{28A0092B-C50C-407E-A947-70E740481C1C}">
                <a14:useLocalDpi xmlns:a14="http://schemas.microsoft.com/office/drawing/2010/main" val="0"/>
              </a:ext>
            </a:extLst>
          </a:blip>
          <a:srcRect r="683"/>
          <a:stretch/>
        </p:blipFill>
        <p:spPr>
          <a:xfrm>
            <a:off x="4636989" y="1262724"/>
            <a:ext cx="4000967" cy="5093626"/>
          </a:xfrm>
          <a:prstGeom prst="rect">
            <a:avLst/>
          </a:prstGeom>
        </p:spPr>
      </p:pic>
      <p:pic>
        <p:nvPicPr>
          <p:cNvPr id="18" name="図 17" descr="mae.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1940819" y="3551573"/>
            <a:ext cx="2821357" cy="2683906"/>
          </a:xfrm>
          <a:prstGeom prst="rect">
            <a:avLst/>
          </a:prstGeom>
          <a:ln w="76200" cmpd="sng">
            <a:noFill/>
          </a:ln>
        </p:spPr>
      </p:pic>
      <p:sp>
        <p:nvSpPr>
          <p:cNvPr id="3" name="コンテンツ プレースホルダー 2"/>
          <p:cNvSpPr>
            <a:spLocks noGrp="1"/>
          </p:cNvSpPr>
          <p:nvPr>
            <p:ph idx="1"/>
          </p:nvPr>
        </p:nvSpPr>
        <p:spPr>
          <a:xfrm>
            <a:off x="457200" y="1600201"/>
            <a:ext cx="5306390" cy="1766706"/>
          </a:xfrm>
        </p:spPr>
        <p:txBody>
          <a:bodyPr>
            <a:noAutofit/>
          </a:bodyPr>
          <a:lstStyle/>
          <a:p>
            <a:r>
              <a:rPr kumimoji="1" lang="en-US" altLang="ja-JP" sz="1800" dirty="0" smtClean="0"/>
              <a:t>CMB</a:t>
            </a:r>
            <a:r>
              <a:rPr kumimoji="1" lang="ja-JP" altLang="en-US" sz="1800" dirty="0" smtClean="0"/>
              <a:t>偏光観測を目的とした実験です</a:t>
            </a:r>
            <a:endParaRPr lang="en-US" altLang="ja-JP" sz="1800" dirty="0"/>
          </a:p>
          <a:p>
            <a:r>
              <a:rPr kumimoji="1" lang="ja-JP" altLang="en-US" sz="1800" dirty="0" smtClean="0"/>
              <a:t>偏光観測に特化します</a:t>
            </a:r>
            <a:endParaRPr lang="en-US" altLang="ja-JP" sz="1800" dirty="0"/>
          </a:p>
          <a:p>
            <a:r>
              <a:rPr kumimoji="1" lang="ja-JP" altLang="en-US" sz="1800" dirty="0" smtClean="0"/>
              <a:t>地上で人工衛星のような観測を実現します</a:t>
            </a:r>
            <a:endParaRPr kumimoji="1" lang="en-US" altLang="ja-JP" sz="1800" dirty="0" smtClean="0"/>
          </a:p>
          <a:p>
            <a:r>
              <a:rPr lang="ja-JP" altLang="en-US" sz="1800" dirty="0" smtClean="0"/>
              <a:t>焦点面検出器に</a:t>
            </a:r>
            <a:r>
              <a:rPr lang="en-US" altLang="ja-JP" sz="1800" dirty="0" smtClean="0"/>
              <a:t>MKID</a:t>
            </a:r>
            <a:r>
              <a:rPr lang="ja-JP" altLang="en-US" sz="1800" dirty="0" smtClean="0"/>
              <a:t>アレイをつかいます</a:t>
            </a:r>
            <a:endParaRPr lang="en-US" altLang="ja-JP" sz="1800" dirty="0" smtClean="0"/>
          </a:p>
          <a:p>
            <a:r>
              <a:rPr lang="ja-JP" altLang="en-US" sz="1800" dirty="0" smtClean="0">
                <a:solidFill>
                  <a:srgbClr val="FF0000"/>
                </a:solidFill>
              </a:rPr>
              <a:t>理研</a:t>
            </a:r>
            <a:r>
              <a:rPr lang="ja-JP" altLang="en-US" sz="1800" dirty="0">
                <a:solidFill>
                  <a:srgbClr val="FF0000"/>
                </a:solidFill>
              </a:rPr>
              <a:t>（＋埼玉大）、</a:t>
            </a:r>
            <a:r>
              <a:rPr lang="en-US" altLang="ja-JP" sz="1800" dirty="0">
                <a:solidFill>
                  <a:srgbClr val="FF0000"/>
                </a:solidFill>
              </a:rPr>
              <a:t>KEK</a:t>
            </a:r>
            <a:r>
              <a:rPr lang="ja-JP" altLang="en-US" sz="1800" dirty="0">
                <a:solidFill>
                  <a:srgbClr val="FF0000"/>
                </a:solidFill>
              </a:rPr>
              <a:t>、天</a:t>
            </a:r>
            <a:r>
              <a:rPr lang="ja-JP" altLang="en-US" sz="1800" dirty="0" smtClean="0">
                <a:solidFill>
                  <a:srgbClr val="FF0000"/>
                </a:solidFill>
              </a:rPr>
              <a:t>文台</a:t>
            </a:r>
            <a:r>
              <a:rPr lang="ja-JP" altLang="en-US" sz="1800" dirty="0" smtClean="0">
                <a:solidFill>
                  <a:srgbClr val="FF0000"/>
                </a:solidFill>
              </a:rPr>
              <a:t>を中心に</a:t>
            </a:r>
            <a:endParaRPr lang="en-US" altLang="ja-JP" sz="1800" dirty="0"/>
          </a:p>
          <a:p>
            <a:pPr marL="0" indent="0">
              <a:buNone/>
            </a:pPr>
            <a:r>
              <a:rPr lang="ja-JP" altLang="ja-JP" sz="1800" dirty="0" smtClean="0"/>
              <a:t>　</a:t>
            </a:r>
            <a:r>
              <a:rPr lang="ja-JP" altLang="en-US" sz="1800" dirty="0" smtClean="0"/>
              <a:t>　　やっています</a:t>
            </a:r>
            <a:endParaRPr lang="ja-JP" altLang="en-US" sz="1800" dirty="0"/>
          </a:p>
          <a:p>
            <a:endParaRPr lang="en-US" altLang="ja-JP" sz="1800" dirty="0" smtClean="0">
              <a:solidFill>
                <a:srgbClr val="FF0000"/>
              </a:solidFill>
            </a:endParaRPr>
          </a:p>
          <a:p>
            <a:endParaRPr lang="en-US" altLang="ja-JP" sz="1800" dirty="0"/>
          </a:p>
          <a:p>
            <a:endParaRPr kumimoji="1" lang="en-US" altLang="ja-JP" sz="1800" dirty="0" smtClean="0"/>
          </a:p>
        </p:txBody>
      </p:sp>
      <p:pic>
        <p:nvPicPr>
          <p:cNvPr id="26" name="図 25" descr="スクリーンショット 2015-11-27 17.11.33.png"/>
          <p:cNvPicPr>
            <a:picLocks noChangeAspect="1"/>
          </p:cNvPicPr>
          <p:nvPr/>
        </p:nvPicPr>
        <p:blipFill rotWithShape="1">
          <a:blip r:embed="rId6">
            <a:extLst>
              <a:ext uri="{28A0092B-C50C-407E-A947-70E740481C1C}">
                <a14:useLocalDpi xmlns:a14="http://schemas.microsoft.com/office/drawing/2010/main" val="0"/>
              </a:ext>
            </a:extLst>
          </a:blip>
          <a:srcRect l="32407" t="33234" r="33515" b="14332"/>
          <a:stretch/>
        </p:blipFill>
        <p:spPr>
          <a:xfrm>
            <a:off x="509555" y="4932876"/>
            <a:ext cx="1288091" cy="1302603"/>
          </a:xfrm>
          <a:prstGeom prst="rect">
            <a:avLst/>
          </a:prstGeom>
          <a:ln w="57150" cmpd="sng">
            <a:noFill/>
          </a:ln>
        </p:spPr>
      </p:pic>
      <p:sp>
        <p:nvSpPr>
          <p:cNvPr id="11" name="テキスト ボックス 10"/>
          <p:cNvSpPr txBox="1"/>
          <p:nvPr/>
        </p:nvSpPr>
        <p:spPr>
          <a:xfrm>
            <a:off x="5232173" y="5442688"/>
            <a:ext cx="1954381" cy="369332"/>
          </a:xfrm>
          <a:prstGeom prst="rect">
            <a:avLst/>
          </a:prstGeom>
          <a:solidFill>
            <a:schemeClr val="bg1"/>
          </a:solidFill>
        </p:spPr>
        <p:txBody>
          <a:bodyPr wrap="none" rtlCol="0">
            <a:spAutoFit/>
          </a:bodyPr>
          <a:lstStyle/>
          <a:p>
            <a:r>
              <a:rPr lang="ja-JP" altLang="en-US" dirty="0" smtClean="0"/>
              <a:t>高速回転ステージ</a:t>
            </a:r>
            <a:endParaRPr kumimoji="1" lang="en-US" altLang="ja-JP" dirty="0" smtClean="0"/>
          </a:p>
        </p:txBody>
      </p:sp>
      <p:sp>
        <p:nvSpPr>
          <p:cNvPr id="12" name="テキスト ボックス 11"/>
          <p:cNvSpPr txBox="1"/>
          <p:nvPr/>
        </p:nvSpPr>
        <p:spPr>
          <a:xfrm>
            <a:off x="2356246" y="3366907"/>
            <a:ext cx="1919065" cy="369332"/>
          </a:xfrm>
          <a:prstGeom prst="rect">
            <a:avLst/>
          </a:prstGeom>
          <a:solidFill>
            <a:schemeClr val="bg1"/>
          </a:solidFill>
        </p:spPr>
        <p:txBody>
          <a:bodyPr wrap="none" rtlCol="0">
            <a:spAutoFit/>
          </a:bodyPr>
          <a:lstStyle/>
          <a:p>
            <a:r>
              <a:rPr lang="ja-JP" altLang="en-US" dirty="0" smtClean="0"/>
              <a:t>焦点面（</a:t>
            </a:r>
            <a:r>
              <a:rPr lang="en-US" altLang="ja-JP" dirty="0" smtClean="0"/>
              <a:t>〜30</a:t>
            </a:r>
            <a:r>
              <a:rPr lang="ja-JP" altLang="en-US" dirty="0" smtClean="0"/>
              <a:t>ｃｍ）</a:t>
            </a:r>
            <a:endParaRPr kumimoji="1" lang="en-US" altLang="ja-JP" dirty="0" smtClean="0"/>
          </a:p>
        </p:txBody>
      </p:sp>
      <p:sp>
        <p:nvSpPr>
          <p:cNvPr id="13" name="テキスト ボックス 12"/>
          <p:cNvSpPr txBox="1"/>
          <p:nvPr/>
        </p:nvSpPr>
        <p:spPr>
          <a:xfrm>
            <a:off x="509555" y="4365873"/>
            <a:ext cx="1200419" cy="646331"/>
          </a:xfrm>
          <a:prstGeom prst="rect">
            <a:avLst/>
          </a:prstGeom>
          <a:solidFill>
            <a:schemeClr val="bg1"/>
          </a:solidFill>
        </p:spPr>
        <p:txBody>
          <a:bodyPr wrap="none" rtlCol="0">
            <a:spAutoFit/>
          </a:bodyPr>
          <a:lstStyle/>
          <a:p>
            <a:r>
              <a:rPr kumimoji="1" lang="en-US" altLang="ja-JP" dirty="0" smtClean="0"/>
              <a:t>1</a:t>
            </a:r>
            <a:r>
              <a:rPr kumimoji="1" lang="ja-JP" altLang="en-US" dirty="0" smtClean="0"/>
              <a:t>画素</a:t>
            </a:r>
            <a:r>
              <a:rPr kumimoji="1" lang="en-US" altLang="ja-JP" dirty="0" smtClean="0"/>
              <a:t>2KID</a:t>
            </a:r>
            <a:br>
              <a:rPr kumimoji="1" lang="en-US" altLang="ja-JP" dirty="0" smtClean="0"/>
            </a:br>
            <a:r>
              <a:rPr kumimoji="1" lang="ja-JP" altLang="en-US" dirty="0" smtClean="0"/>
              <a:t>（</a:t>
            </a:r>
            <a:r>
              <a:rPr lang="en-US" altLang="ja-JP" dirty="0" smtClean="0"/>
              <a:t>~</a:t>
            </a:r>
            <a:r>
              <a:rPr kumimoji="1" lang="en-US" altLang="ja-JP" dirty="0" smtClean="0"/>
              <a:t>1cm</a:t>
            </a:r>
            <a:r>
              <a:rPr kumimoji="1" lang="ja-JP" altLang="en-US" dirty="0" smtClean="0"/>
              <a:t>）</a:t>
            </a:r>
            <a:endParaRPr kumimoji="1" lang="en-US" altLang="ja-JP" dirty="0" smtClean="0"/>
          </a:p>
        </p:txBody>
      </p:sp>
      <p:sp>
        <p:nvSpPr>
          <p:cNvPr id="14" name="テキスト ボックス 13"/>
          <p:cNvSpPr txBox="1"/>
          <p:nvPr/>
        </p:nvSpPr>
        <p:spPr>
          <a:xfrm>
            <a:off x="5530102" y="3912062"/>
            <a:ext cx="1493017" cy="369332"/>
          </a:xfrm>
          <a:prstGeom prst="rect">
            <a:avLst/>
          </a:prstGeom>
          <a:solidFill>
            <a:schemeClr val="bg1"/>
          </a:solidFill>
        </p:spPr>
        <p:txBody>
          <a:bodyPr wrap="none" rtlCol="0">
            <a:spAutoFit/>
          </a:bodyPr>
          <a:lstStyle/>
          <a:p>
            <a:r>
              <a:rPr kumimoji="1" lang="ja-JP" altLang="en-US" dirty="0" smtClean="0">
                <a:solidFill>
                  <a:srgbClr val="000000"/>
                </a:solidFill>
              </a:rPr>
              <a:t>小さな光学系</a:t>
            </a:r>
            <a:endParaRPr kumimoji="1" lang="ja-JP" altLang="en-US" dirty="0">
              <a:solidFill>
                <a:srgbClr val="000000"/>
              </a:solidFill>
            </a:endParaRPr>
          </a:p>
        </p:txBody>
      </p:sp>
    </p:spTree>
    <p:extLst>
      <p:ext uri="{BB962C8B-B14F-4D97-AF65-F5344CB8AC3E}">
        <p14:creationId xmlns:p14="http://schemas.microsoft.com/office/powerpoint/2010/main" val="14012374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72900"/>
            <a:ext cx="8229600" cy="1045162"/>
          </a:xfrm>
        </p:spPr>
        <p:txBody>
          <a:bodyPr>
            <a:normAutofit/>
          </a:bodyPr>
          <a:lstStyle/>
          <a:p>
            <a:r>
              <a:rPr lang="en-US" altLang="ja-JP" b="1" dirty="0"/>
              <a:t>GB</a:t>
            </a:r>
            <a:r>
              <a:rPr lang="ja-JP" altLang="en-US" b="1" dirty="0"/>
              <a:t>の狙い：特化＆広視野</a:t>
            </a:r>
            <a:endParaRPr kumimoji="1" lang="ja-JP" altLang="en-US" sz="4800" b="1" dirty="0"/>
          </a:p>
        </p:txBody>
      </p:sp>
      <p:grpSp>
        <p:nvGrpSpPr>
          <p:cNvPr id="5" name="図形グループ 4"/>
          <p:cNvGrpSpPr/>
          <p:nvPr/>
        </p:nvGrpSpPr>
        <p:grpSpPr>
          <a:xfrm>
            <a:off x="672375" y="2051493"/>
            <a:ext cx="7247066" cy="3903722"/>
            <a:chOff x="672376" y="1676365"/>
            <a:chExt cx="7247066" cy="3903722"/>
          </a:xfrm>
        </p:grpSpPr>
        <p:pic>
          <p:nvPicPr>
            <p:cNvPr id="6" name="図 5" descr="c1.eps"/>
            <p:cNvPicPr>
              <a:picLocks noChangeAspect="1"/>
            </p:cNvPicPr>
            <p:nvPr/>
          </p:nvPicPr>
          <p:blipFill rotWithShape="1">
            <a:blip r:embed="rId3"/>
            <a:srcRect t="13170"/>
            <a:stretch/>
          </p:blipFill>
          <p:spPr>
            <a:xfrm>
              <a:off x="718542" y="1676365"/>
              <a:ext cx="7200900" cy="3903722"/>
            </a:xfrm>
            <a:prstGeom prst="rect">
              <a:avLst/>
            </a:prstGeom>
          </p:spPr>
        </p:pic>
        <p:sp>
          <p:nvSpPr>
            <p:cNvPr id="7" name="テキスト ボックス 6"/>
            <p:cNvSpPr txBox="1"/>
            <p:nvPr/>
          </p:nvSpPr>
          <p:spPr>
            <a:xfrm>
              <a:off x="1894715" y="1770773"/>
              <a:ext cx="1936297" cy="461665"/>
            </a:xfrm>
            <a:prstGeom prst="rect">
              <a:avLst/>
            </a:prstGeom>
            <a:noFill/>
          </p:spPr>
          <p:txBody>
            <a:bodyPr wrap="none" rtlCol="0">
              <a:spAutoFit/>
            </a:bodyPr>
            <a:lstStyle/>
            <a:p>
              <a:r>
                <a:rPr lang="en-US" altLang="ja-JP" sz="1200" b="1" i="1" dirty="0" smtClean="0">
                  <a:solidFill>
                    <a:prstClr val="black"/>
                  </a:solidFill>
                  <a:latin typeface="Calibri"/>
                  <a:ea typeface="ＭＳ Ｐゴシック"/>
                </a:rPr>
                <a:t>Model predictions of </a:t>
              </a:r>
            </a:p>
            <a:p>
              <a:r>
                <a:rPr lang="en-US" altLang="ja-JP" sz="1200" b="1" i="1" dirty="0" smtClean="0">
                  <a:solidFill>
                    <a:prstClr val="black"/>
                  </a:solidFill>
                  <a:latin typeface="Calibri"/>
                  <a:ea typeface="ＭＳ Ｐゴシック"/>
                </a:rPr>
                <a:t>B-modes from the inflation</a:t>
              </a:r>
            </a:p>
          </p:txBody>
        </p:sp>
        <p:sp>
          <p:nvSpPr>
            <p:cNvPr id="8" name="テキスト ボックス 7"/>
            <p:cNvSpPr txBox="1"/>
            <p:nvPr/>
          </p:nvSpPr>
          <p:spPr>
            <a:xfrm>
              <a:off x="5007387" y="2260990"/>
              <a:ext cx="871828" cy="307777"/>
            </a:xfrm>
            <a:prstGeom prst="rect">
              <a:avLst/>
            </a:prstGeom>
            <a:noFill/>
          </p:spPr>
          <p:txBody>
            <a:bodyPr wrap="none" rtlCol="0">
              <a:spAutoFit/>
            </a:bodyPr>
            <a:lstStyle/>
            <a:p>
              <a:r>
                <a:rPr lang="en-US" altLang="ja-JP" sz="1400" i="1" dirty="0">
                  <a:solidFill>
                    <a:prstClr val="black"/>
                  </a:solidFill>
                  <a:latin typeface="Calibri"/>
                  <a:ea typeface="ＭＳ Ｐゴシック"/>
                </a:rPr>
                <a:t>E-modes</a:t>
              </a:r>
              <a:endParaRPr lang="ja-JP" altLang="en-US" sz="1400" i="1" dirty="0">
                <a:solidFill>
                  <a:prstClr val="black"/>
                </a:solidFill>
                <a:latin typeface="Calibri"/>
                <a:ea typeface="ＭＳ Ｐゴシック"/>
              </a:endParaRPr>
            </a:p>
          </p:txBody>
        </p:sp>
        <p:sp>
          <p:nvSpPr>
            <p:cNvPr id="9" name="テキスト ボックス 8"/>
            <p:cNvSpPr txBox="1"/>
            <p:nvPr/>
          </p:nvSpPr>
          <p:spPr>
            <a:xfrm rot="16200000">
              <a:off x="-199317" y="3200012"/>
              <a:ext cx="2205051" cy="461665"/>
            </a:xfrm>
            <a:prstGeom prst="rect">
              <a:avLst/>
            </a:prstGeom>
            <a:noFill/>
          </p:spPr>
          <p:txBody>
            <a:bodyPr wrap="none" rtlCol="0">
              <a:spAutoFit/>
            </a:bodyPr>
            <a:lstStyle/>
            <a:p>
              <a:r>
                <a:rPr lang="en-US" altLang="ja-JP" sz="2400" dirty="0">
                  <a:solidFill>
                    <a:prstClr val="black"/>
                  </a:solidFill>
                  <a:latin typeface="Calibri"/>
                  <a:ea typeface="ＭＳ Ｐゴシック"/>
                </a:rPr>
                <a:t>l(l+1)C</a:t>
              </a:r>
              <a:r>
                <a:rPr lang="en-US" altLang="ja-JP" sz="2400" baseline="-25000" dirty="0">
                  <a:solidFill>
                    <a:prstClr val="black"/>
                  </a:solidFill>
                  <a:latin typeface="Calibri"/>
                  <a:ea typeface="ＭＳ Ｐゴシック"/>
                </a:rPr>
                <a:t>l </a:t>
              </a:r>
              <a:r>
                <a:rPr lang="en-US" altLang="ja-JP" sz="2400" dirty="0">
                  <a:solidFill>
                    <a:prstClr val="black"/>
                  </a:solidFill>
                  <a:latin typeface="Calibri"/>
                  <a:ea typeface="ＭＳ Ｐゴシック"/>
                </a:rPr>
                <a:t>/2</a:t>
              </a:r>
              <a:r>
                <a:rPr lang="en-US" altLang="ja-JP" sz="2400" dirty="0">
                  <a:solidFill>
                    <a:prstClr val="black"/>
                  </a:solidFill>
                  <a:latin typeface="Symbol"/>
                  <a:ea typeface="ＭＳ Ｐゴシック"/>
                </a:rPr>
                <a:t>p</a:t>
              </a:r>
              <a:r>
                <a:rPr lang="en-US" altLang="ja-JP" sz="2400" dirty="0">
                  <a:solidFill>
                    <a:prstClr val="black"/>
                  </a:solidFill>
                  <a:latin typeface="Calibri"/>
                  <a:ea typeface="ＭＳ Ｐゴシック"/>
                </a:rPr>
                <a:t> (uK</a:t>
              </a:r>
              <a:r>
                <a:rPr lang="en-US" altLang="ja-JP" sz="2400" baseline="30000" dirty="0">
                  <a:solidFill>
                    <a:prstClr val="black"/>
                  </a:solidFill>
                  <a:latin typeface="Calibri"/>
                  <a:ea typeface="ＭＳ Ｐゴシック"/>
                </a:rPr>
                <a:t>2</a:t>
              </a:r>
              <a:r>
                <a:rPr lang="en-US" altLang="ja-JP" sz="2400" dirty="0">
                  <a:solidFill>
                    <a:prstClr val="black"/>
                  </a:solidFill>
                  <a:latin typeface="Calibri"/>
                  <a:ea typeface="ＭＳ Ｐゴシック"/>
                </a:rPr>
                <a:t>)</a:t>
              </a:r>
              <a:endParaRPr lang="ja-JP" altLang="en-US" sz="2400" dirty="0">
                <a:solidFill>
                  <a:prstClr val="black"/>
                </a:solidFill>
                <a:latin typeface="Calibri"/>
                <a:ea typeface="ＭＳ Ｐゴシック"/>
              </a:endParaRPr>
            </a:p>
          </p:txBody>
        </p:sp>
        <p:sp>
          <p:nvSpPr>
            <p:cNvPr id="10" name="テキスト ボックス 9"/>
            <p:cNvSpPr txBox="1"/>
            <p:nvPr/>
          </p:nvSpPr>
          <p:spPr>
            <a:xfrm>
              <a:off x="6163076" y="2765894"/>
              <a:ext cx="1488546" cy="307777"/>
            </a:xfrm>
            <a:prstGeom prst="rect">
              <a:avLst/>
            </a:prstGeom>
            <a:noFill/>
          </p:spPr>
          <p:txBody>
            <a:bodyPr wrap="none" rtlCol="0">
              <a:spAutoFit/>
            </a:bodyPr>
            <a:lstStyle/>
            <a:p>
              <a:r>
                <a:rPr lang="en-US" altLang="ja-JP" sz="1400" i="1" dirty="0">
                  <a:solidFill>
                    <a:prstClr val="black"/>
                  </a:solidFill>
                  <a:latin typeface="Calibri"/>
                  <a:ea typeface="ＭＳ Ｐゴシック"/>
                </a:rPr>
                <a:t>Lensing B-modes</a:t>
              </a:r>
              <a:endParaRPr lang="ja-JP" altLang="en-US" sz="1400" i="1" dirty="0">
                <a:solidFill>
                  <a:prstClr val="black"/>
                </a:solidFill>
                <a:latin typeface="Calibri"/>
                <a:ea typeface="ＭＳ Ｐゴシック"/>
              </a:endParaRPr>
            </a:p>
          </p:txBody>
        </p:sp>
        <p:sp>
          <p:nvSpPr>
            <p:cNvPr id="11" name="テキスト ボックス 10"/>
            <p:cNvSpPr txBox="1"/>
            <p:nvPr/>
          </p:nvSpPr>
          <p:spPr>
            <a:xfrm>
              <a:off x="2493925" y="2811924"/>
              <a:ext cx="2999652" cy="830997"/>
            </a:xfrm>
            <a:prstGeom prst="rect">
              <a:avLst/>
            </a:prstGeom>
            <a:noFill/>
          </p:spPr>
          <p:txBody>
            <a:bodyPr wrap="none" rtlCol="0">
              <a:spAutoFit/>
            </a:bodyPr>
            <a:lstStyle/>
            <a:p>
              <a:pPr algn="ctr"/>
              <a:r>
                <a:rPr lang="en-US" altLang="ja-JP" sz="2400" b="1" i="1" dirty="0" smtClean="0">
                  <a:solidFill>
                    <a:srgbClr val="FF0000"/>
                  </a:solidFill>
                  <a:latin typeface="Calibri"/>
                  <a:ea typeface="ＭＳ Ｐゴシック"/>
                </a:rPr>
                <a:t>Model predictions for</a:t>
              </a:r>
            </a:p>
            <a:p>
              <a:pPr algn="ctr"/>
              <a:r>
                <a:rPr lang="en-US" altLang="ja-JP" sz="2400" b="1" i="1" dirty="0" smtClean="0">
                  <a:solidFill>
                    <a:srgbClr val="FF0000"/>
                  </a:solidFill>
                  <a:latin typeface="Calibri"/>
                  <a:ea typeface="ＭＳ Ｐゴシック"/>
                </a:rPr>
                <a:t>Primordial </a:t>
              </a:r>
              <a:r>
                <a:rPr lang="en-US" altLang="ja-JP" sz="2400" b="1" i="1" dirty="0">
                  <a:solidFill>
                    <a:srgbClr val="FF0000"/>
                  </a:solidFill>
                  <a:latin typeface="Calibri"/>
                  <a:ea typeface="ＭＳ Ｐゴシック"/>
                </a:rPr>
                <a:t>B-modes</a:t>
              </a:r>
              <a:endParaRPr lang="ja-JP" altLang="en-US" sz="2400" b="1" i="1" dirty="0">
                <a:solidFill>
                  <a:srgbClr val="FF0000"/>
                </a:solidFill>
                <a:latin typeface="Calibri"/>
                <a:ea typeface="ＭＳ Ｐゴシック"/>
              </a:endParaRPr>
            </a:p>
          </p:txBody>
        </p:sp>
      </p:grpSp>
      <p:pic>
        <p:nvPicPr>
          <p:cNvPr id="14"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t="78426" r="64544" b="15225"/>
          <a:stretch/>
        </p:blipFill>
        <p:spPr bwMode="auto">
          <a:xfrm>
            <a:off x="2409668" y="5664826"/>
            <a:ext cx="2544341" cy="27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左右矢印 14"/>
          <p:cNvSpPr/>
          <p:nvPr/>
        </p:nvSpPr>
        <p:spPr>
          <a:xfrm>
            <a:off x="4290272" y="4130726"/>
            <a:ext cx="3322472" cy="1396357"/>
          </a:xfrm>
          <a:prstGeom prst="leftRightArrow">
            <a:avLst>
              <a:gd name="adj1" fmla="val 60257"/>
              <a:gd name="adj2" fmla="val 41026"/>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nchorCtr="1"/>
          <a:lstStyle/>
          <a:p>
            <a:pPr algn="ctr"/>
            <a:r>
              <a:rPr lang="ja-JP" altLang="en-US" sz="2400" b="1" dirty="0" smtClean="0">
                <a:solidFill>
                  <a:prstClr val="black"/>
                </a:solidFill>
                <a:latin typeface="Chalkboard"/>
                <a:ea typeface="ＭＳ Ｐゴシック"/>
                <a:cs typeface="Chalkboard"/>
              </a:rPr>
              <a:t>他の地上観測実験</a:t>
            </a:r>
            <a:endParaRPr lang="ja-JP" altLang="en-US" sz="2400" b="1" dirty="0">
              <a:solidFill>
                <a:prstClr val="black"/>
              </a:solidFill>
              <a:latin typeface="Chalkboard"/>
              <a:ea typeface="ＭＳ Ｐゴシック"/>
              <a:cs typeface="Chalkboard"/>
            </a:endParaRPr>
          </a:p>
        </p:txBody>
      </p:sp>
      <p:sp>
        <p:nvSpPr>
          <p:cNvPr id="2" name="スライド番号プレースホルダー 1"/>
          <p:cNvSpPr>
            <a:spLocks noGrp="1"/>
          </p:cNvSpPr>
          <p:nvPr>
            <p:ph type="sldNum" sz="quarter" idx="12"/>
          </p:nvPr>
        </p:nvSpPr>
        <p:spPr/>
        <p:txBody>
          <a:bodyPr/>
          <a:lstStyle/>
          <a:p>
            <a:fld id="{1BAE3956-A781-9A4C-8895-CEBFCA9F8A67}" type="slidenum">
              <a:rPr lang="ja-JP" altLang="en-US" smtClean="0">
                <a:solidFill>
                  <a:prstClr val="black">
                    <a:tint val="75000"/>
                  </a:prstClr>
                </a:solidFill>
                <a:latin typeface="Calibri"/>
                <a:ea typeface="ＭＳ Ｐゴシック"/>
              </a:rPr>
              <a:pPr/>
              <a:t>7</a:t>
            </a:fld>
            <a:endParaRPr lang="ja-JP" altLang="en-US">
              <a:solidFill>
                <a:prstClr val="black">
                  <a:tint val="75000"/>
                </a:prstClr>
              </a:solidFill>
              <a:latin typeface="Calibri"/>
              <a:ea typeface="ＭＳ Ｐゴシック"/>
            </a:endParaRPr>
          </a:p>
        </p:txBody>
      </p:sp>
      <p:sp>
        <p:nvSpPr>
          <p:cNvPr id="16" name="左右矢印 15"/>
          <p:cNvSpPr/>
          <p:nvPr/>
        </p:nvSpPr>
        <p:spPr>
          <a:xfrm>
            <a:off x="2283802" y="4423584"/>
            <a:ext cx="3595412" cy="1366027"/>
          </a:xfrm>
          <a:prstGeom prst="leftRightArrow">
            <a:avLst>
              <a:gd name="adj1" fmla="val 60257"/>
              <a:gd name="adj2" fmla="val 4102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nchorCtr="1"/>
          <a:lstStyle/>
          <a:p>
            <a:pPr algn="ctr"/>
            <a:r>
              <a:rPr lang="en-US" altLang="ja-JP" sz="3600" b="1" dirty="0" err="1" smtClean="0">
                <a:solidFill>
                  <a:prstClr val="black"/>
                </a:solidFill>
                <a:latin typeface="Chalkboard"/>
                <a:ea typeface="ＭＳ Ｐゴシック"/>
                <a:cs typeface="Chalkboard"/>
              </a:rPr>
              <a:t>GroundBIRD</a:t>
            </a:r>
            <a:endParaRPr lang="en-US" altLang="ja-JP" sz="3600" b="1" dirty="0" smtClean="0">
              <a:solidFill>
                <a:prstClr val="black"/>
              </a:solidFill>
              <a:latin typeface="Chalkboard"/>
              <a:ea typeface="ＭＳ Ｐゴシック"/>
              <a:cs typeface="Chalkboard"/>
            </a:endParaRPr>
          </a:p>
        </p:txBody>
      </p:sp>
      <p:sp>
        <p:nvSpPr>
          <p:cNvPr id="17" name="テキスト ボックス 16"/>
          <p:cNvSpPr txBox="1"/>
          <p:nvPr/>
        </p:nvSpPr>
        <p:spPr>
          <a:xfrm>
            <a:off x="2075832" y="5994193"/>
            <a:ext cx="5237732" cy="646331"/>
          </a:xfrm>
          <a:prstGeom prst="rect">
            <a:avLst/>
          </a:prstGeom>
          <a:noFill/>
        </p:spPr>
        <p:txBody>
          <a:bodyPr wrap="none" rtlCol="0">
            <a:spAutoFit/>
          </a:bodyPr>
          <a:lstStyle/>
          <a:p>
            <a:pPr algn="ctr"/>
            <a:r>
              <a:rPr lang="ja-JP" altLang="en-US" sz="3600" dirty="0" smtClean="0">
                <a:solidFill>
                  <a:srgbClr val="FF6600"/>
                </a:solidFill>
                <a:latin typeface="Chalkboard"/>
                <a:ea typeface="ＭＳ Ｐゴシック"/>
                <a:cs typeface="Chalkboard"/>
              </a:rPr>
              <a:t>広い視野の観測が重要！</a:t>
            </a:r>
            <a:endParaRPr lang="en-US" altLang="ja-JP" sz="3600" dirty="0" smtClean="0">
              <a:solidFill>
                <a:srgbClr val="FF6600"/>
              </a:solidFill>
              <a:latin typeface="Chalkboard"/>
              <a:ea typeface="ＭＳ Ｐゴシック"/>
              <a:cs typeface="Chalkboard"/>
            </a:endParaRPr>
          </a:p>
        </p:txBody>
      </p:sp>
      <p:sp>
        <p:nvSpPr>
          <p:cNvPr id="19" name="下矢印 18"/>
          <p:cNvSpPr/>
          <p:nvPr/>
        </p:nvSpPr>
        <p:spPr>
          <a:xfrm>
            <a:off x="4897274" y="1683309"/>
            <a:ext cx="547862" cy="507950"/>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0" name="下矢印 19"/>
          <p:cNvSpPr/>
          <p:nvPr/>
        </p:nvSpPr>
        <p:spPr>
          <a:xfrm>
            <a:off x="2590884" y="1683309"/>
            <a:ext cx="547862" cy="507949"/>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1" name="テキスト ボックス 20"/>
          <p:cNvSpPr txBox="1"/>
          <p:nvPr/>
        </p:nvSpPr>
        <p:spPr>
          <a:xfrm>
            <a:off x="4971054" y="1183907"/>
            <a:ext cx="531716" cy="584776"/>
          </a:xfrm>
          <a:prstGeom prst="rect">
            <a:avLst/>
          </a:prstGeom>
          <a:noFill/>
        </p:spPr>
        <p:txBody>
          <a:bodyPr wrap="none" rtlCol="0">
            <a:spAutoFit/>
          </a:bodyPr>
          <a:lstStyle/>
          <a:p>
            <a:r>
              <a:rPr lang="en-US" altLang="ja-JP" sz="3200" dirty="0" smtClean="0">
                <a:solidFill>
                  <a:srgbClr val="FF0000"/>
                </a:solidFill>
                <a:latin typeface="Calibri"/>
                <a:ea typeface="ＭＳ Ｐゴシック"/>
              </a:rPr>
              <a:t>2°</a:t>
            </a:r>
            <a:endParaRPr lang="ja-JP" altLang="en-US" sz="3200" dirty="0">
              <a:solidFill>
                <a:srgbClr val="FF0000"/>
              </a:solidFill>
              <a:latin typeface="Calibri"/>
              <a:ea typeface="ＭＳ Ｐゴシック"/>
            </a:endParaRPr>
          </a:p>
        </p:txBody>
      </p:sp>
      <p:sp>
        <p:nvSpPr>
          <p:cNvPr id="22" name="テキスト ボックス 21"/>
          <p:cNvSpPr txBox="1"/>
          <p:nvPr/>
        </p:nvSpPr>
        <p:spPr>
          <a:xfrm>
            <a:off x="2563748" y="1166270"/>
            <a:ext cx="739706" cy="584776"/>
          </a:xfrm>
          <a:prstGeom prst="rect">
            <a:avLst/>
          </a:prstGeom>
          <a:noFill/>
        </p:spPr>
        <p:txBody>
          <a:bodyPr wrap="none" rtlCol="0">
            <a:spAutoFit/>
          </a:bodyPr>
          <a:lstStyle/>
          <a:p>
            <a:r>
              <a:rPr lang="en-US" altLang="ja-JP" sz="3200" dirty="0">
                <a:solidFill>
                  <a:srgbClr val="FF0000"/>
                </a:solidFill>
                <a:latin typeface="Calibri"/>
                <a:ea typeface="ＭＳ Ｐゴシック"/>
              </a:rPr>
              <a:t>3</a:t>
            </a:r>
            <a:r>
              <a:rPr lang="en-US" altLang="ja-JP" sz="3200" dirty="0" smtClean="0">
                <a:solidFill>
                  <a:srgbClr val="FF0000"/>
                </a:solidFill>
                <a:latin typeface="Calibri"/>
                <a:ea typeface="ＭＳ Ｐゴシック"/>
              </a:rPr>
              <a:t>0</a:t>
            </a:r>
            <a:r>
              <a:rPr lang="en-US" altLang="ja-JP" sz="3200" dirty="0">
                <a:solidFill>
                  <a:srgbClr val="FF0000"/>
                </a:solidFill>
                <a:latin typeface="Calibri"/>
                <a:ea typeface="ＭＳ Ｐゴシック"/>
              </a:rPr>
              <a:t>°</a:t>
            </a:r>
            <a:endParaRPr lang="ja-JP" altLang="en-US" sz="3200" dirty="0">
              <a:solidFill>
                <a:srgbClr val="FF0000"/>
              </a:solidFill>
              <a:latin typeface="Calibri"/>
              <a:ea typeface="ＭＳ Ｐゴシック"/>
            </a:endParaRPr>
          </a:p>
        </p:txBody>
      </p:sp>
      <p:sp>
        <p:nvSpPr>
          <p:cNvPr id="23" name="下矢印 22"/>
          <p:cNvSpPr/>
          <p:nvPr/>
        </p:nvSpPr>
        <p:spPr>
          <a:xfrm>
            <a:off x="6869182" y="1683308"/>
            <a:ext cx="547862" cy="503115"/>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4" name="テキスト ボックス 23"/>
          <p:cNvSpPr txBox="1"/>
          <p:nvPr/>
        </p:nvSpPr>
        <p:spPr>
          <a:xfrm>
            <a:off x="6725252" y="1179072"/>
            <a:ext cx="843300" cy="584776"/>
          </a:xfrm>
          <a:prstGeom prst="rect">
            <a:avLst/>
          </a:prstGeom>
          <a:noFill/>
        </p:spPr>
        <p:txBody>
          <a:bodyPr wrap="none" rtlCol="0">
            <a:spAutoFit/>
          </a:bodyPr>
          <a:lstStyle/>
          <a:p>
            <a:r>
              <a:rPr lang="en-US" altLang="ja-JP" sz="3200" dirty="0" smtClean="0">
                <a:solidFill>
                  <a:srgbClr val="FF0000"/>
                </a:solidFill>
                <a:latin typeface="Calibri"/>
                <a:ea typeface="ＭＳ Ｐゴシック"/>
              </a:rPr>
              <a:t>0.2°</a:t>
            </a:r>
            <a:endParaRPr lang="ja-JP" altLang="en-US" sz="3200" dirty="0">
              <a:solidFill>
                <a:srgbClr val="FF0000"/>
              </a:solidFill>
              <a:latin typeface="Calibri"/>
              <a:ea typeface="ＭＳ Ｐゴシック"/>
            </a:endParaRPr>
          </a:p>
        </p:txBody>
      </p:sp>
      <p:pic>
        <p:nvPicPr>
          <p:cNvPr id="25" name="図 24" descr="スクリーンショット 2014-04-22 14.33.20.png"/>
          <p:cNvPicPr>
            <a:picLocks noChangeAspect="1"/>
          </p:cNvPicPr>
          <p:nvPr/>
        </p:nvPicPr>
        <p:blipFill rotWithShape="1">
          <a:blip r:embed="rId5">
            <a:extLst>
              <a:ext uri="{28A0092B-C50C-407E-A947-70E740481C1C}">
                <a14:useLocalDpi xmlns:a14="http://schemas.microsoft.com/office/drawing/2010/main" val="0"/>
              </a:ext>
            </a:extLst>
          </a:blip>
          <a:srcRect r="683"/>
          <a:stretch/>
        </p:blipFill>
        <p:spPr>
          <a:xfrm>
            <a:off x="100584" y="1133653"/>
            <a:ext cx="1999173" cy="2545146"/>
          </a:xfrm>
          <a:prstGeom prst="rect">
            <a:avLst/>
          </a:prstGeom>
          <a:ln w="76200" cmpd="sng">
            <a:solidFill>
              <a:schemeClr val="accent6"/>
            </a:solidFill>
          </a:ln>
        </p:spPr>
      </p:pic>
      <p:sp>
        <p:nvSpPr>
          <p:cNvPr id="3" name="日付プレースホルダー 2"/>
          <p:cNvSpPr>
            <a:spLocks noGrp="1"/>
          </p:cNvSpPr>
          <p:nvPr>
            <p:ph type="dt" sz="half" idx="10"/>
          </p:nvPr>
        </p:nvSpPr>
        <p:spPr/>
        <p:txBody>
          <a:bodyPr/>
          <a:lstStyle/>
          <a:p>
            <a:r>
              <a:rPr kumimoji="1" lang="en-US" altLang="ja-JP" smtClean="0"/>
              <a:t>2016/3/8</a:t>
            </a:r>
            <a:endParaRPr kumimoji="1" lang="ja-JP" altLang="en-US"/>
          </a:p>
        </p:txBody>
      </p:sp>
    </p:spTree>
    <p:extLst>
      <p:ext uri="{BB962C8B-B14F-4D97-AF65-F5344CB8AC3E}">
        <p14:creationId xmlns:p14="http://schemas.microsoft.com/office/powerpoint/2010/main" val="3673088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16391" y="44754"/>
            <a:ext cx="7792678" cy="1555651"/>
          </a:xfrm>
        </p:spPr>
        <p:txBody>
          <a:bodyPr>
            <a:noAutofit/>
          </a:bodyPr>
          <a:lstStyle/>
          <a:p>
            <a:pPr algn="l"/>
            <a:r>
              <a:rPr lang="en-US" altLang="ja-JP" b="1" dirty="0" err="1" smtClean="0"/>
              <a:t>GroundBIRD</a:t>
            </a:r>
            <a:r>
              <a:rPr lang="ja-JP" altLang="en-US" b="1" dirty="0" smtClean="0"/>
              <a:t>の観測戦略</a:t>
            </a:r>
            <a:endParaRPr kumimoji="1" lang="ja-JP" altLang="en-US" b="1" dirty="0"/>
          </a:p>
        </p:txBody>
      </p:sp>
      <p:pic>
        <p:nvPicPr>
          <p:cNvPr id="5" name="図 4"/>
          <p:cNvPicPr>
            <a:picLocks noChangeAspect="1"/>
          </p:cNvPicPr>
          <p:nvPr/>
        </p:nvPicPr>
        <p:blipFill rotWithShape="1">
          <a:blip r:embed="rId2"/>
          <a:srcRect t="5673" b="6888"/>
          <a:stretch/>
        </p:blipFill>
        <p:spPr>
          <a:xfrm>
            <a:off x="1161548" y="2082982"/>
            <a:ext cx="7785100" cy="4319691"/>
          </a:xfrm>
          <a:prstGeom prst="rect">
            <a:avLst/>
          </a:prstGeom>
        </p:spPr>
      </p:pic>
      <p:sp>
        <p:nvSpPr>
          <p:cNvPr id="6" name="テキスト ボックス 5"/>
          <p:cNvSpPr txBox="1"/>
          <p:nvPr/>
        </p:nvSpPr>
        <p:spPr>
          <a:xfrm>
            <a:off x="3724190" y="2677251"/>
            <a:ext cx="2377898" cy="1200328"/>
          </a:xfrm>
          <a:prstGeom prst="rect">
            <a:avLst/>
          </a:prstGeom>
          <a:noFill/>
        </p:spPr>
        <p:txBody>
          <a:bodyPr wrap="square" rtlCol="0">
            <a:spAutoFit/>
          </a:bodyPr>
          <a:lstStyle/>
          <a:p>
            <a:pPr algn="ctr"/>
            <a:r>
              <a:rPr lang="ja-JP" altLang="en-US" sz="2400" dirty="0" smtClean="0">
                <a:solidFill>
                  <a:schemeClr val="bg1"/>
                </a:solidFill>
                <a:latin typeface="Calibri"/>
                <a:ea typeface="ＭＳ Ｐゴシック"/>
              </a:rPr>
              <a:t>銀河からの放射の少ない領域を最大化</a:t>
            </a:r>
            <a:endParaRPr lang="en-US" altLang="ja-JP" sz="2400" dirty="0" smtClean="0">
              <a:solidFill>
                <a:schemeClr val="bg1"/>
              </a:solidFill>
              <a:latin typeface="Calibri"/>
              <a:ea typeface="ＭＳ Ｐゴシック"/>
            </a:endParaRPr>
          </a:p>
        </p:txBody>
      </p:sp>
      <p:sp>
        <p:nvSpPr>
          <p:cNvPr id="7" name="平行四辺形 6"/>
          <p:cNvSpPr/>
          <p:nvPr/>
        </p:nvSpPr>
        <p:spPr>
          <a:xfrm>
            <a:off x="6838734" y="5205774"/>
            <a:ext cx="973161" cy="309300"/>
          </a:xfrm>
          <a:prstGeom prst="parallelogram">
            <a:avLst>
              <a:gd name="adj" fmla="val 216270"/>
            </a:avLst>
          </a:prstGeom>
          <a:noFill/>
          <a:ln w="38100" cmpd="sng">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8" name="平行四辺形 7"/>
          <p:cNvSpPr/>
          <p:nvPr/>
        </p:nvSpPr>
        <p:spPr>
          <a:xfrm flipH="1">
            <a:off x="2286752" y="5205774"/>
            <a:ext cx="956235" cy="309300"/>
          </a:xfrm>
          <a:prstGeom prst="parallelogram">
            <a:avLst>
              <a:gd name="adj" fmla="val 216270"/>
            </a:avLst>
          </a:prstGeom>
          <a:noFill/>
          <a:ln w="38100" cmpd="sng">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cxnSp>
        <p:nvCxnSpPr>
          <p:cNvPr id="9" name="直線コネクタ 8"/>
          <p:cNvCxnSpPr/>
          <p:nvPr/>
        </p:nvCxnSpPr>
        <p:spPr>
          <a:xfrm>
            <a:off x="940931" y="4319162"/>
            <a:ext cx="437922" cy="0"/>
          </a:xfrm>
          <a:prstGeom prst="line">
            <a:avLst/>
          </a:prstGeom>
          <a:ln w="5715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0" name="角丸四角形 9"/>
          <p:cNvSpPr/>
          <p:nvPr/>
        </p:nvSpPr>
        <p:spPr>
          <a:xfrm>
            <a:off x="3557868" y="2249142"/>
            <a:ext cx="2721652" cy="2070020"/>
          </a:xfrm>
          <a:prstGeom prst="roundRect">
            <a:avLst>
              <a:gd name="adj" fmla="val 48081"/>
            </a:avLst>
          </a:prstGeom>
          <a:no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sp>
        <p:nvSpPr>
          <p:cNvPr id="11" name="左矢印 10"/>
          <p:cNvSpPr/>
          <p:nvPr/>
        </p:nvSpPr>
        <p:spPr>
          <a:xfrm>
            <a:off x="3779296" y="4355045"/>
            <a:ext cx="2215480" cy="834196"/>
          </a:xfrm>
          <a:prstGeom prst="leftArrow">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rgbClr val="000000"/>
                </a:solidFill>
                <a:latin typeface="Calibri"/>
                <a:ea typeface="ＭＳ Ｐゴシック"/>
              </a:rPr>
              <a:t>自転</a:t>
            </a:r>
            <a:endParaRPr lang="ja-JP" altLang="en-US" dirty="0">
              <a:solidFill>
                <a:srgbClr val="000000"/>
              </a:solidFill>
              <a:latin typeface="Calibri"/>
              <a:ea typeface="ＭＳ Ｐゴシック"/>
            </a:endParaRPr>
          </a:p>
        </p:txBody>
      </p:sp>
      <p:sp>
        <p:nvSpPr>
          <p:cNvPr id="12" name="テキスト ボックス 11"/>
          <p:cNvSpPr txBox="1"/>
          <p:nvPr/>
        </p:nvSpPr>
        <p:spPr>
          <a:xfrm>
            <a:off x="7501612" y="5281718"/>
            <a:ext cx="1013218" cy="400110"/>
          </a:xfrm>
          <a:prstGeom prst="rect">
            <a:avLst/>
          </a:prstGeom>
          <a:noFill/>
        </p:spPr>
        <p:txBody>
          <a:bodyPr wrap="none" rtlCol="0">
            <a:spAutoFit/>
          </a:bodyPr>
          <a:lstStyle/>
          <a:p>
            <a:r>
              <a:rPr lang="en-US" altLang="ja-JP" sz="2000" dirty="0" smtClean="0">
                <a:solidFill>
                  <a:srgbClr val="008000"/>
                </a:solidFill>
                <a:latin typeface="+mj-ea"/>
                <a:ea typeface="+mj-ea"/>
              </a:rPr>
              <a:t>BICEP2</a:t>
            </a:r>
            <a:endParaRPr lang="ja-JP" altLang="en-US" sz="2000" dirty="0">
              <a:solidFill>
                <a:srgbClr val="008000"/>
              </a:solidFill>
              <a:latin typeface="+mj-ea"/>
              <a:ea typeface="+mj-ea"/>
            </a:endParaRPr>
          </a:p>
        </p:txBody>
      </p:sp>
      <p:sp>
        <p:nvSpPr>
          <p:cNvPr id="13" name="テキスト ボックス 12"/>
          <p:cNvSpPr txBox="1"/>
          <p:nvPr/>
        </p:nvSpPr>
        <p:spPr>
          <a:xfrm>
            <a:off x="1141414" y="1538986"/>
            <a:ext cx="1789606" cy="584776"/>
          </a:xfrm>
          <a:prstGeom prst="rect">
            <a:avLst/>
          </a:prstGeom>
          <a:noFill/>
        </p:spPr>
        <p:txBody>
          <a:bodyPr wrap="none" rtlCol="0">
            <a:spAutoFit/>
          </a:bodyPr>
          <a:lstStyle/>
          <a:p>
            <a:pPr algn="ctr"/>
            <a:r>
              <a:rPr lang="en-US" altLang="ja-JP" sz="3200" b="1" dirty="0" err="1" smtClean="0">
                <a:solidFill>
                  <a:srgbClr val="FF6600"/>
                </a:solidFill>
                <a:latin typeface="Calibri"/>
                <a:ea typeface="ＭＳ Ｐゴシック"/>
              </a:rPr>
              <a:t>f</a:t>
            </a:r>
            <a:r>
              <a:rPr lang="en-US" altLang="ja-JP" sz="3200" b="1" baseline="-25000" dirty="0" err="1" smtClean="0">
                <a:solidFill>
                  <a:srgbClr val="FF6600"/>
                </a:solidFill>
                <a:latin typeface="Calibri"/>
                <a:ea typeface="ＭＳ Ｐゴシック"/>
              </a:rPr>
              <a:t>sky</a:t>
            </a:r>
            <a:r>
              <a:rPr lang="en-US" altLang="ja-JP" sz="3200" b="1" dirty="0" smtClean="0">
                <a:solidFill>
                  <a:srgbClr val="FF6600"/>
                </a:solidFill>
                <a:latin typeface="Calibri"/>
                <a:ea typeface="ＭＳ Ｐゴシック"/>
              </a:rPr>
              <a:t> ≈ 40%</a:t>
            </a:r>
            <a:endParaRPr lang="en-US" altLang="ja-JP" sz="2400" b="1" dirty="0" smtClean="0">
              <a:solidFill>
                <a:srgbClr val="FF6600"/>
              </a:solidFill>
              <a:latin typeface="Calibri"/>
              <a:ea typeface="ＭＳ Ｐゴシック"/>
            </a:endParaRPr>
          </a:p>
        </p:txBody>
      </p:sp>
      <p:grpSp>
        <p:nvGrpSpPr>
          <p:cNvPr id="14" name="図形グループ 13"/>
          <p:cNvGrpSpPr/>
          <p:nvPr/>
        </p:nvGrpSpPr>
        <p:grpSpPr>
          <a:xfrm>
            <a:off x="6279520" y="4313341"/>
            <a:ext cx="1912040" cy="875903"/>
            <a:chOff x="5791073" y="4376322"/>
            <a:chExt cx="1912040" cy="875903"/>
          </a:xfrm>
        </p:grpSpPr>
        <p:cxnSp>
          <p:nvCxnSpPr>
            <p:cNvPr id="15" name="直線矢印コネクタ 14"/>
            <p:cNvCxnSpPr/>
            <p:nvPr/>
          </p:nvCxnSpPr>
          <p:spPr>
            <a:xfrm flipH="1" flipV="1">
              <a:off x="5791073" y="4376322"/>
              <a:ext cx="1051986" cy="875903"/>
            </a:xfrm>
            <a:prstGeom prst="straightConnector1">
              <a:avLst/>
            </a:prstGeom>
            <a:ln w="76200" cmpd="sng">
              <a:solidFill>
                <a:srgbClr val="FFFF00"/>
              </a:solidFill>
              <a:tailEnd type="arrow" w="lg" len="med"/>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6467513" y="4432969"/>
              <a:ext cx="1235600" cy="584776"/>
            </a:xfrm>
            <a:prstGeom prst="rect">
              <a:avLst/>
            </a:prstGeom>
            <a:solidFill>
              <a:srgbClr val="FFFF00"/>
            </a:solidFill>
            <a:ln>
              <a:solidFill>
                <a:schemeClr val="tx1"/>
              </a:solidFill>
            </a:ln>
          </p:spPr>
          <p:txBody>
            <a:bodyPr wrap="square" rtlCol="0">
              <a:spAutoFit/>
            </a:bodyPr>
            <a:lstStyle/>
            <a:p>
              <a:r>
                <a:rPr lang="ja-JP" altLang="en-US" sz="3200" b="1" i="1" dirty="0" smtClean="0">
                  <a:solidFill>
                    <a:prstClr val="black"/>
                  </a:solidFill>
                  <a:latin typeface="Calibri"/>
                  <a:ea typeface="ＭＳ Ｐゴシック"/>
                </a:rPr>
                <a:t>×２５</a:t>
              </a:r>
              <a:endParaRPr lang="ja-JP" altLang="en-US" sz="3200" b="1" i="1" dirty="0">
                <a:solidFill>
                  <a:prstClr val="black"/>
                </a:solidFill>
                <a:latin typeface="Calibri"/>
                <a:ea typeface="ＭＳ Ｐゴシック"/>
              </a:endParaRPr>
            </a:p>
          </p:txBody>
        </p:sp>
      </p:grpSp>
      <p:sp>
        <p:nvSpPr>
          <p:cNvPr id="17" name="テキスト ボックス 16"/>
          <p:cNvSpPr txBox="1"/>
          <p:nvPr/>
        </p:nvSpPr>
        <p:spPr>
          <a:xfrm>
            <a:off x="1604505" y="5670242"/>
            <a:ext cx="1552829" cy="539635"/>
          </a:xfrm>
          <a:prstGeom prst="rect">
            <a:avLst/>
          </a:prstGeom>
          <a:noFill/>
        </p:spPr>
        <p:txBody>
          <a:bodyPr wrap="none" rtlCol="0">
            <a:spAutoFit/>
          </a:bodyPr>
          <a:lstStyle/>
          <a:p>
            <a:pPr>
              <a:lnSpc>
                <a:spcPct val="90000"/>
              </a:lnSpc>
            </a:pPr>
            <a:r>
              <a:rPr lang="en-US" altLang="ja-JP" sz="1600" dirty="0" smtClean="0">
                <a:solidFill>
                  <a:prstClr val="black"/>
                </a:solidFill>
                <a:latin typeface="+mj-ea"/>
                <a:ea typeface="+mj-ea"/>
              </a:rPr>
              <a:t>FDS dust model</a:t>
            </a:r>
          </a:p>
          <a:p>
            <a:pPr>
              <a:lnSpc>
                <a:spcPct val="90000"/>
              </a:lnSpc>
            </a:pPr>
            <a:r>
              <a:rPr lang="en-US" altLang="ja-JP" sz="1600" dirty="0" smtClean="0">
                <a:solidFill>
                  <a:prstClr val="black"/>
                </a:solidFill>
                <a:latin typeface="+mj-ea"/>
                <a:ea typeface="+mj-ea"/>
              </a:rPr>
              <a:t> </a:t>
            </a:r>
            <a:r>
              <a:rPr lang="ja-JP" altLang="en-US" sz="1600" dirty="0" smtClean="0">
                <a:solidFill>
                  <a:prstClr val="black"/>
                </a:solidFill>
                <a:latin typeface="+mj-ea"/>
                <a:ea typeface="+mj-ea"/>
              </a:rPr>
              <a:t>　　</a:t>
            </a:r>
            <a:r>
              <a:rPr lang="en-US" altLang="ja-JP" sz="1600" dirty="0" smtClean="0">
                <a:solidFill>
                  <a:prstClr val="black"/>
                </a:solidFill>
                <a:latin typeface="+mj-ea"/>
                <a:ea typeface="+mj-ea"/>
              </a:rPr>
              <a:t>@ 94GHz</a:t>
            </a:r>
          </a:p>
        </p:txBody>
      </p:sp>
      <p:cxnSp>
        <p:nvCxnSpPr>
          <p:cNvPr id="18" name="直線コネクタ 17"/>
          <p:cNvCxnSpPr/>
          <p:nvPr/>
        </p:nvCxnSpPr>
        <p:spPr>
          <a:xfrm>
            <a:off x="1461166" y="4319162"/>
            <a:ext cx="7180355" cy="0"/>
          </a:xfrm>
          <a:prstGeom prst="line">
            <a:avLst/>
          </a:prstGeom>
          <a:ln w="57150"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8766511" y="4313341"/>
            <a:ext cx="437922" cy="0"/>
          </a:xfrm>
          <a:prstGeom prst="line">
            <a:avLst/>
          </a:prstGeom>
          <a:ln w="5715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3557868" y="2249142"/>
            <a:ext cx="3103992" cy="0"/>
          </a:xfrm>
          <a:prstGeom prst="line">
            <a:avLst/>
          </a:prstGeom>
          <a:ln w="57150"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1005919" y="2249142"/>
            <a:ext cx="2444076" cy="0"/>
          </a:xfrm>
          <a:prstGeom prst="line">
            <a:avLst/>
          </a:prstGeom>
          <a:ln w="5715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上下矢印 21"/>
          <p:cNvSpPr/>
          <p:nvPr/>
        </p:nvSpPr>
        <p:spPr>
          <a:xfrm>
            <a:off x="1461166" y="2249142"/>
            <a:ext cx="729257" cy="2070020"/>
          </a:xfrm>
          <a:prstGeom prst="upDownArrow">
            <a:avLst/>
          </a:prstGeom>
          <a:solidFill>
            <a:srgbClr val="00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sp>
        <p:nvSpPr>
          <p:cNvPr id="23" name="テキスト ボックス 22"/>
          <p:cNvSpPr txBox="1"/>
          <p:nvPr/>
        </p:nvSpPr>
        <p:spPr>
          <a:xfrm>
            <a:off x="912462" y="2805733"/>
            <a:ext cx="1841169" cy="523220"/>
          </a:xfrm>
          <a:prstGeom prst="rect">
            <a:avLst/>
          </a:prstGeom>
          <a:solidFill>
            <a:srgbClr val="FFFFFF"/>
          </a:solidFill>
          <a:ln w="19050" cmpd="sng">
            <a:solidFill>
              <a:srgbClr val="000000"/>
            </a:solidFill>
          </a:ln>
        </p:spPr>
        <p:txBody>
          <a:bodyPr wrap="none" rtlCol="0">
            <a:spAutoFit/>
          </a:bodyPr>
          <a:lstStyle/>
          <a:p>
            <a:pPr algn="ctr"/>
            <a:r>
              <a:rPr lang="ja-JP" altLang="en-US" sz="2800" dirty="0" smtClean="0">
                <a:solidFill>
                  <a:prstClr val="black"/>
                </a:solidFill>
                <a:latin typeface="Calibri"/>
                <a:ea typeface="ＭＳ Ｐゴシック"/>
              </a:rPr>
              <a:t>観測レンジ</a:t>
            </a:r>
            <a:endParaRPr lang="en-US" altLang="ja-JP" sz="2800" dirty="0" smtClean="0">
              <a:solidFill>
                <a:prstClr val="black"/>
              </a:solidFill>
              <a:latin typeface="Calibri"/>
              <a:ea typeface="ＭＳ Ｐゴシック"/>
            </a:endParaRPr>
          </a:p>
        </p:txBody>
      </p:sp>
      <p:sp>
        <p:nvSpPr>
          <p:cNvPr id="24" name="円/楕円 23"/>
          <p:cNvSpPr/>
          <p:nvPr/>
        </p:nvSpPr>
        <p:spPr>
          <a:xfrm>
            <a:off x="6677868" y="1293309"/>
            <a:ext cx="1712547" cy="166689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a:off x="6642590" y="2249142"/>
            <a:ext cx="2151190" cy="0"/>
          </a:xfrm>
          <a:prstGeom prst="line">
            <a:avLst/>
          </a:prstGeom>
          <a:ln w="5715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26" name="図 25" descr="PastedGraphic-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590" y="1165141"/>
            <a:ext cx="1806708" cy="1806707"/>
          </a:xfrm>
          <a:prstGeom prst="rect">
            <a:avLst/>
          </a:prstGeom>
        </p:spPr>
      </p:pic>
      <p:cxnSp>
        <p:nvCxnSpPr>
          <p:cNvPr id="27" name="直線コネクタ 26"/>
          <p:cNvCxnSpPr>
            <a:stCxn id="29" idx="0"/>
          </p:cNvCxnSpPr>
          <p:nvPr/>
        </p:nvCxnSpPr>
        <p:spPr>
          <a:xfrm flipH="1">
            <a:off x="7720157" y="1303299"/>
            <a:ext cx="984981" cy="559435"/>
          </a:xfrm>
          <a:prstGeom prst="line">
            <a:avLst/>
          </a:prstGeom>
          <a:ln w="38100" cmpd="sng">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a:stCxn id="29" idx="4"/>
          </p:cNvCxnSpPr>
          <p:nvPr/>
        </p:nvCxnSpPr>
        <p:spPr>
          <a:xfrm flipH="1" flipV="1">
            <a:off x="7720157" y="1862735"/>
            <a:ext cx="1012833" cy="194501"/>
          </a:xfrm>
          <a:prstGeom prst="line">
            <a:avLst/>
          </a:prstGeom>
          <a:ln w="38100" cmpd="sng">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29" name="ドーナツ 28"/>
          <p:cNvSpPr/>
          <p:nvPr/>
        </p:nvSpPr>
        <p:spPr>
          <a:xfrm rot="21473058">
            <a:off x="8520981" y="1303042"/>
            <a:ext cx="396167" cy="754451"/>
          </a:xfrm>
          <a:prstGeom prst="donut">
            <a:avLst>
              <a:gd name="adj" fmla="val 33851"/>
            </a:avLst>
          </a:prstGeom>
          <a:solidFill>
            <a:srgbClr val="FF00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black"/>
              </a:solidFill>
              <a:latin typeface="Calibri"/>
              <a:ea typeface="ＭＳ Ｐゴシック"/>
            </a:endParaRPr>
          </a:p>
        </p:txBody>
      </p:sp>
      <p:sp>
        <p:nvSpPr>
          <p:cNvPr id="30" name="円弧 29"/>
          <p:cNvSpPr/>
          <p:nvPr/>
        </p:nvSpPr>
        <p:spPr>
          <a:xfrm>
            <a:off x="7065174" y="1176901"/>
            <a:ext cx="873635" cy="92817"/>
          </a:xfrm>
          <a:prstGeom prst="arc">
            <a:avLst>
              <a:gd name="adj1" fmla="val 17935493"/>
              <a:gd name="adj2" fmla="val 15688827"/>
            </a:avLst>
          </a:prstGeom>
          <a:ln w="38100" cmpd="sng">
            <a:solidFill>
              <a:srgbClr val="FF6600"/>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latin typeface="Calibri"/>
              <a:ea typeface="ＭＳ Ｐゴシック"/>
            </a:endParaRPr>
          </a:p>
        </p:txBody>
      </p:sp>
      <p:sp>
        <p:nvSpPr>
          <p:cNvPr id="31" name="テキスト ボックス 30"/>
          <p:cNvSpPr txBox="1"/>
          <p:nvPr/>
        </p:nvSpPr>
        <p:spPr>
          <a:xfrm>
            <a:off x="7206061" y="485313"/>
            <a:ext cx="1711406" cy="553998"/>
          </a:xfrm>
          <a:prstGeom prst="rect">
            <a:avLst/>
          </a:prstGeom>
          <a:noFill/>
        </p:spPr>
        <p:txBody>
          <a:bodyPr vert="horz" wrap="none" lIns="0" tIns="0" rIns="0" bIns="0" rtlCol="0">
            <a:spAutoFit/>
          </a:bodyPr>
          <a:lstStyle/>
          <a:p>
            <a:pPr algn="ctr"/>
            <a:r>
              <a:rPr lang="ja-JP" altLang="en-US" dirty="0" smtClean="0">
                <a:solidFill>
                  <a:srgbClr val="FF00FF"/>
                </a:solidFill>
              </a:rPr>
              <a:t>一回転で</a:t>
            </a:r>
            <a:endParaRPr lang="en-US" altLang="ja-JP" dirty="0" smtClean="0">
              <a:solidFill>
                <a:srgbClr val="FF00FF"/>
              </a:solidFill>
            </a:endParaRPr>
          </a:p>
          <a:p>
            <a:pPr algn="ctr"/>
            <a:r>
              <a:rPr lang="ja-JP" altLang="en-US" dirty="0" smtClean="0">
                <a:solidFill>
                  <a:srgbClr val="FF00FF"/>
                </a:solidFill>
              </a:rPr>
              <a:t>ドーナツ状に観測</a:t>
            </a:r>
            <a:endParaRPr kumimoji="1" lang="ja-JP" altLang="en-US" dirty="0">
              <a:solidFill>
                <a:srgbClr val="FF00FF"/>
              </a:solidFill>
            </a:endParaRPr>
          </a:p>
        </p:txBody>
      </p:sp>
      <p:sp>
        <p:nvSpPr>
          <p:cNvPr id="32" name="ドーナツ 31"/>
          <p:cNvSpPr/>
          <p:nvPr/>
        </p:nvSpPr>
        <p:spPr>
          <a:xfrm>
            <a:off x="4019789" y="2276756"/>
            <a:ext cx="2082300" cy="2036587"/>
          </a:xfrm>
          <a:prstGeom prst="donut">
            <a:avLst>
              <a:gd name="adj" fmla="val 21258"/>
            </a:avLst>
          </a:prstGeom>
          <a:solidFill>
            <a:srgbClr val="FF00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円/楕円 32"/>
          <p:cNvSpPr/>
          <p:nvPr/>
        </p:nvSpPr>
        <p:spPr>
          <a:xfrm>
            <a:off x="4871545" y="2248859"/>
            <a:ext cx="421437" cy="448117"/>
          </a:xfrm>
          <a:prstGeom prst="ellipse">
            <a:avLst/>
          </a:prstGeom>
          <a:solidFill>
            <a:srgbClr val="FF00FF"/>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34" name="円弧 33"/>
          <p:cNvSpPr/>
          <p:nvPr/>
        </p:nvSpPr>
        <p:spPr>
          <a:xfrm flipH="1" flipV="1">
            <a:off x="102142" y="5871411"/>
            <a:ext cx="767469" cy="383275"/>
          </a:xfrm>
          <a:prstGeom prst="arc">
            <a:avLst>
              <a:gd name="adj1" fmla="val 20339598"/>
              <a:gd name="adj2" fmla="val 9700966"/>
            </a:avLst>
          </a:prstGeom>
          <a:ln w="63500" cmpd="sng">
            <a:solidFill>
              <a:srgbClr val="FF7D7D"/>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grpSp>
        <p:nvGrpSpPr>
          <p:cNvPr id="35" name="グループ化 68"/>
          <p:cNvGrpSpPr>
            <a:grpSpLocks/>
          </p:cNvGrpSpPr>
          <p:nvPr/>
        </p:nvGrpSpPr>
        <p:grpSpPr bwMode="auto">
          <a:xfrm>
            <a:off x="183443" y="4488337"/>
            <a:ext cx="1270123" cy="2366581"/>
            <a:chOff x="6096942" y="1341438"/>
            <a:chExt cx="2744788" cy="5332412"/>
          </a:xfrm>
        </p:grpSpPr>
        <p:pic>
          <p:nvPicPr>
            <p:cNvPr id="3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5680" y="4292600"/>
              <a:ext cx="26860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d:\dnsc\policy\desktop\b3630001\newimage1.gif"/>
            <p:cNvPicPr>
              <a:picLocks noChangeAspect="1" noChangeArrowheads="1" noCrop="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942" y="1341438"/>
              <a:ext cx="27241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円弧 37"/>
          <p:cNvSpPr/>
          <p:nvPr/>
        </p:nvSpPr>
        <p:spPr>
          <a:xfrm>
            <a:off x="568235" y="5927667"/>
            <a:ext cx="846842" cy="351570"/>
          </a:xfrm>
          <a:prstGeom prst="arc">
            <a:avLst>
              <a:gd name="adj1" fmla="val 20521239"/>
              <a:gd name="adj2" fmla="val 10021636"/>
            </a:avLst>
          </a:prstGeom>
          <a:ln w="63500" cmpd="sng">
            <a:solidFill>
              <a:srgbClr val="FF0000"/>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39" name="円/楕円 38"/>
          <p:cNvSpPr/>
          <p:nvPr/>
        </p:nvSpPr>
        <p:spPr>
          <a:xfrm>
            <a:off x="8650587" y="1291796"/>
            <a:ext cx="101563" cy="150830"/>
          </a:xfrm>
          <a:prstGeom prst="ellipse">
            <a:avLst/>
          </a:prstGeom>
          <a:solidFill>
            <a:srgbClr val="FF00FF"/>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 name="スライド番号プレースホルダー 1"/>
          <p:cNvSpPr>
            <a:spLocks noGrp="1"/>
          </p:cNvSpPr>
          <p:nvPr>
            <p:ph type="sldNum" sz="quarter" idx="12"/>
          </p:nvPr>
        </p:nvSpPr>
        <p:spPr/>
        <p:txBody>
          <a:bodyPr/>
          <a:lstStyle/>
          <a:p>
            <a:fld id="{CE1BC3D7-AD65-1A41-A425-59EA1C89460A}" type="slidenum">
              <a:rPr kumimoji="1" lang="ja-JP" altLang="en-US" smtClean="0"/>
              <a:t>8</a:t>
            </a:fld>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2016/3/8</a:t>
            </a:r>
            <a:endParaRPr kumimoji="1" lang="ja-JP" altLang="en-US"/>
          </a:p>
        </p:txBody>
      </p:sp>
      <p:sp>
        <p:nvSpPr>
          <p:cNvPr id="40" name="テキスト ボックス 39"/>
          <p:cNvSpPr txBox="1"/>
          <p:nvPr/>
        </p:nvSpPr>
        <p:spPr>
          <a:xfrm>
            <a:off x="7810582" y="2960206"/>
            <a:ext cx="1333418" cy="646331"/>
          </a:xfrm>
          <a:prstGeom prst="rect">
            <a:avLst/>
          </a:prstGeom>
          <a:solidFill>
            <a:schemeClr val="bg1"/>
          </a:solidFill>
        </p:spPr>
        <p:txBody>
          <a:bodyPr wrap="none" rtlCol="0">
            <a:spAutoFit/>
          </a:bodyPr>
          <a:lstStyle/>
          <a:p>
            <a:r>
              <a:rPr kumimoji="1" lang="ja-JP" altLang="en-US" dirty="0" smtClean="0"/>
              <a:t>観測サイト：</a:t>
            </a:r>
            <a:endParaRPr kumimoji="1" lang="en-US" altLang="ja-JP" dirty="0" smtClean="0"/>
          </a:p>
          <a:p>
            <a:r>
              <a:rPr kumimoji="1" lang="ja-JP" altLang="en-US" dirty="0" smtClean="0"/>
              <a:t>テネリフェ</a:t>
            </a:r>
            <a:endParaRPr kumimoji="1" lang="ja-JP" altLang="en-US" dirty="0"/>
          </a:p>
        </p:txBody>
      </p:sp>
      <p:cxnSp>
        <p:nvCxnSpPr>
          <p:cNvPr id="42" name="直線矢印コネクタ 41"/>
          <p:cNvCxnSpPr>
            <a:stCxn id="40" idx="0"/>
          </p:cNvCxnSpPr>
          <p:nvPr/>
        </p:nvCxnSpPr>
        <p:spPr>
          <a:xfrm flipH="1" flipV="1">
            <a:off x="7909069" y="2057236"/>
            <a:ext cx="568222" cy="9029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0459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1000"/>
                                        <p:tgtEl>
                                          <p:spTgt spid="38"/>
                                        </p:tgtEl>
                                      </p:cBhvr>
                                    </p:animEffect>
                                  </p:childTnLst>
                                </p:cTn>
                              </p:par>
                              <p:par>
                                <p:cTn id="8" presetID="18" presetClass="entr" presetSubtype="1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strips(downLeft)">
                                      <p:cBhvr>
                                        <p:cTn id="10" dur="1000"/>
                                        <p:tgtEl>
                                          <p:spTgt spid="3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path" presetSubtype="0" repeatCount="indefinite" fill="hold" grpId="1" nodeType="withEffect">
                                  <p:stCondLst>
                                    <p:cond delay="0"/>
                                  </p:stCondLst>
                                  <p:childTnLst>
                                    <p:animMotion origin="layout" path="M -0.0032 3.7037E-6 C 0.04215 3.7037E-6 0.08029 0.0537 0.08029 0.12083 C 0.08029 0.18657 0.04215 0.24166 -0.0032 0.24166 C -0.04919 0.24166 -0.08509 0.18657 -0.08509 0.12083 C -0.08509 0.0537 -0.04919 3.7037E-6 -0.0032 3.7037E-6 Z " pathEditMode="relative" rAng="0" ptsTypes="fffff">
                                      <p:cBhvr>
                                        <p:cTn id="14" dur="3000" fill="hold"/>
                                        <p:tgtEl>
                                          <p:spTgt spid="33"/>
                                        </p:tgtEl>
                                        <p:attrNameLst>
                                          <p:attrName>ppt_x</p:attrName>
                                          <p:attrName>ppt_y</p:attrName>
                                        </p:attrNameLst>
                                      </p:cBhvr>
                                      <p:rCtr x="80" y="12083"/>
                                    </p:animMotion>
                                  </p:childTnLst>
                                </p:cTn>
                              </p:par>
                              <p:par>
                                <p:cTn id="15" presetID="21" presetClass="entr" presetSubtype="1" repeatCount="indefinite" fill="hold" grpId="0" nodeType="withEffect">
                                  <p:stCondLst>
                                    <p:cond delay="200"/>
                                  </p:stCondLst>
                                  <p:childTnLst>
                                    <p:set>
                                      <p:cBhvr>
                                        <p:cTn id="16" dur="1" fill="hold">
                                          <p:stCondLst>
                                            <p:cond delay="0"/>
                                          </p:stCondLst>
                                        </p:cTn>
                                        <p:tgtEl>
                                          <p:spTgt spid="32"/>
                                        </p:tgtEl>
                                        <p:attrNameLst>
                                          <p:attrName>style.visibility</p:attrName>
                                        </p:attrNameLst>
                                      </p:cBhvr>
                                      <p:to>
                                        <p:strVal val="visible"/>
                                      </p:to>
                                    </p:set>
                                    <p:animEffect transition="in" filter="wheel(1)">
                                      <p:cBhvr>
                                        <p:cTn id="17" dur="3000"/>
                                        <p:tgtEl>
                                          <p:spTgt spid="32"/>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path" presetSubtype="0" repeatCount="indefinite" fill="hold" grpId="1" nodeType="withEffect">
                                  <p:stCondLst>
                                    <p:cond delay="0"/>
                                  </p:stCondLst>
                                  <p:childTnLst>
                                    <p:animMotion origin="layout" path="M 0.00209 -3.7037E-6 C 0.0101 -3.7037E-6 0.01699 0.02014 0.01699 0.04584 C 0.01699 0.07061 0.0101 0.0919 0.00209 0.0919 C -0.00609 0.0919 -0.01218 0.07061 -0.01218 0.04584 C -0.01218 0.02014 -0.00609 -3.7037E-6 0.00209 -3.7037E-6 Z " pathEditMode="relative" rAng="0" ptsTypes="fffff">
                                      <p:cBhvr>
                                        <p:cTn id="24" dur="3000" fill="hold"/>
                                        <p:tgtEl>
                                          <p:spTgt spid="39"/>
                                        </p:tgtEl>
                                        <p:attrNameLst>
                                          <p:attrName>ppt_x</p:attrName>
                                          <p:attrName>ppt_y</p:attrName>
                                        </p:attrNameLst>
                                      </p:cBhvr>
                                      <p:rCtr x="32" y="4583"/>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1" presetClass="exit" presetSubtype="0" fill="hold" grpId="2" nodeType="with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5"/>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par>
                                <p:cTn id="59" presetID="1" presetClass="entr" presetSubtype="0" fill="hold" nodeType="with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p:bldP spid="32" grpId="0" animBg="1"/>
      <p:bldP spid="32" grpId="1" animBg="1"/>
      <p:bldP spid="33" grpId="0" animBg="1"/>
      <p:bldP spid="33" grpId="1" animBg="1"/>
      <p:bldP spid="33" grpId="2" animBg="1"/>
      <p:bldP spid="34" grpId="0" animBg="1"/>
      <p:bldP spid="38" grpId="0" animBg="1"/>
      <p:bldP spid="39" grpId="0" animBg="1"/>
      <p:bldP spid="39" grpId="1" animBg="1"/>
      <p:bldP spid="39"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 2014-04-22 14.33.20.png"/>
          <p:cNvPicPr>
            <a:picLocks noChangeAspect="1"/>
          </p:cNvPicPr>
          <p:nvPr/>
        </p:nvPicPr>
        <p:blipFill rotWithShape="1">
          <a:blip r:embed="rId2">
            <a:extLst>
              <a:ext uri="{28A0092B-C50C-407E-A947-70E740481C1C}">
                <a14:useLocalDpi xmlns:a14="http://schemas.microsoft.com/office/drawing/2010/main" val="0"/>
              </a:ext>
            </a:extLst>
          </a:blip>
          <a:srcRect r="683"/>
          <a:stretch/>
        </p:blipFill>
        <p:spPr>
          <a:xfrm>
            <a:off x="2750015" y="1116296"/>
            <a:ext cx="4000967" cy="5093626"/>
          </a:xfrm>
          <a:prstGeom prst="rect">
            <a:avLst/>
          </a:prstGeom>
        </p:spPr>
      </p:pic>
      <p:sp>
        <p:nvSpPr>
          <p:cNvPr id="4" name="タイトル 3"/>
          <p:cNvSpPr>
            <a:spLocks noGrp="1"/>
          </p:cNvSpPr>
          <p:nvPr>
            <p:ph type="title"/>
          </p:nvPr>
        </p:nvSpPr>
        <p:spPr>
          <a:xfrm>
            <a:off x="457200" y="-57180"/>
            <a:ext cx="8229600" cy="906955"/>
          </a:xfrm>
        </p:spPr>
        <p:txBody>
          <a:bodyPr>
            <a:normAutofit/>
          </a:bodyPr>
          <a:lstStyle/>
          <a:p>
            <a:r>
              <a:rPr kumimoji="1" lang="en-US" altLang="ja-JP" sz="4800" b="1" dirty="0" err="1" smtClean="0">
                <a:solidFill>
                  <a:srgbClr val="0000FF"/>
                </a:solidFill>
              </a:rPr>
              <a:t>GroundBIRD</a:t>
            </a:r>
            <a:r>
              <a:rPr lang="en-US" altLang="ja-JP" dirty="0"/>
              <a:t> </a:t>
            </a:r>
            <a:r>
              <a:rPr lang="en-US" altLang="ja-JP" sz="3600" i="1" dirty="0" smtClean="0"/>
              <a:t>– </a:t>
            </a:r>
            <a:r>
              <a:rPr lang="ja-JP" altLang="en-US" sz="3600" i="1" dirty="0" smtClean="0"/>
              <a:t>オーバービュー</a:t>
            </a:r>
            <a:endParaRPr kumimoji="1" lang="ja-JP" altLang="en-US" b="1" i="1" dirty="0">
              <a:solidFill>
                <a:srgbClr val="FF0000"/>
              </a:solidFill>
            </a:endParaRPr>
          </a:p>
        </p:txBody>
      </p:sp>
      <p:grpSp>
        <p:nvGrpSpPr>
          <p:cNvPr id="7" name="図形グループ 6"/>
          <p:cNvGrpSpPr/>
          <p:nvPr/>
        </p:nvGrpSpPr>
        <p:grpSpPr>
          <a:xfrm>
            <a:off x="2" y="1161979"/>
            <a:ext cx="3821195" cy="2788491"/>
            <a:chOff x="104771" y="2342168"/>
            <a:chExt cx="3821195" cy="2788491"/>
          </a:xfrm>
        </p:grpSpPr>
        <p:pic>
          <p:nvPicPr>
            <p:cNvPr id="8" name="図 7" descr="P1140063.JPG"/>
            <p:cNvPicPr>
              <a:picLocks noChangeAspect="1"/>
            </p:cNvPicPr>
            <p:nvPr/>
          </p:nvPicPr>
          <p:blipFill rotWithShape="1">
            <a:blip r:embed="rId3"/>
            <a:srcRect l="3973" r="15726" b="9410"/>
            <a:stretch/>
          </p:blipFill>
          <p:spPr>
            <a:xfrm>
              <a:off x="520994" y="2342168"/>
              <a:ext cx="2242261" cy="1897174"/>
            </a:xfrm>
            <a:prstGeom prst="rect">
              <a:avLst/>
            </a:prstGeom>
          </p:spPr>
        </p:pic>
        <p:cxnSp>
          <p:nvCxnSpPr>
            <p:cNvPr id="9" name="直線コネクタ 8"/>
            <p:cNvCxnSpPr/>
            <p:nvPr/>
          </p:nvCxnSpPr>
          <p:spPr>
            <a:xfrm>
              <a:off x="2660286" y="3279313"/>
              <a:ext cx="1265680" cy="521075"/>
            </a:xfrm>
            <a:prstGeom prst="line">
              <a:avLst/>
            </a:prstGeom>
            <a:ln w="76200" cmpd="sng">
              <a:solidFill>
                <a:srgbClr val="FF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104771" y="4134626"/>
              <a:ext cx="3294926" cy="996033"/>
            </a:xfrm>
            <a:prstGeom prst="rect">
              <a:avLst/>
            </a:prstGeom>
            <a:solidFill>
              <a:schemeClr val="bg1"/>
            </a:solidFill>
            <a:ln w="57150" cmpd="sng">
              <a:solidFill>
                <a:srgbClr val="00FF00"/>
              </a:solidFill>
            </a:ln>
          </p:spPr>
          <p:txBody>
            <a:bodyPr wrap="square" lIns="36000" tIns="36000" rIns="36000" bIns="36000" rtlCol="0">
              <a:spAutoFit/>
            </a:bodyPr>
            <a:lstStyle/>
            <a:p>
              <a:pPr algn="ctr"/>
              <a:r>
                <a:rPr lang="ja-JP" altLang="en-US" sz="2800" b="1" dirty="0">
                  <a:solidFill>
                    <a:srgbClr val="FF0000"/>
                  </a:solidFill>
                </a:rPr>
                <a:t>冷却光学系</a:t>
              </a:r>
              <a:r>
                <a:rPr lang="de-DE" altLang="ja-JP" dirty="0">
                  <a:solidFill>
                    <a:prstClr val="black"/>
                  </a:solidFill>
                </a:rPr>
                <a:t> </a:t>
              </a:r>
              <a:r>
                <a:rPr lang="de-DE" altLang="ja-JP" dirty="0" err="1">
                  <a:solidFill>
                    <a:prstClr val="black"/>
                  </a:solidFill>
                </a:rPr>
                <a:t>at</a:t>
              </a:r>
              <a:r>
                <a:rPr lang="de-DE" altLang="ja-JP" dirty="0">
                  <a:solidFill>
                    <a:prstClr val="black"/>
                  </a:solidFill>
                </a:rPr>
                <a:t> 4 K, </a:t>
              </a:r>
              <a:r>
                <a:rPr lang="de-DE" altLang="ja-JP" sz="1600" dirty="0" err="1">
                  <a:solidFill>
                    <a:prstClr val="black"/>
                  </a:solidFill>
                </a:rPr>
                <a:t>Mizuguchi-Dragone</a:t>
              </a:r>
              <a:r>
                <a:rPr lang="de-DE" altLang="ja-JP" sz="1600" dirty="0">
                  <a:solidFill>
                    <a:prstClr val="black"/>
                  </a:solidFill>
                </a:rPr>
                <a:t>  dual</a:t>
              </a:r>
              <a:r>
                <a:rPr lang="en-US" altLang="ja-JP" sz="1600" dirty="0">
                  <a:solidFill>
                    <a:prstClr val="black"/>
                  </a:solidFill>
                </a:rPr>
                <a:t>-</a:t>
              </a:r>
              <a:r>
                <a:rPr lang="de-DE" altLang="ja-JP" sz="1600" dirty="0" err="1">
                  <a:solidFill>
                    <a:prstClr val="black"/>
                  </a:solidFill>
                </a:rPr>
                <a:t>reflector</a:t>
              </a:r>
              <a:r>
                <a:rPr lang="de-DE" altLang="ja-JP" sz="1600" dirty="0">
                  <a:solidFill>
                    <a:prstClr val="black"/>
                  </a:solidFill>
                </a:rPr>
                <a:t>, 20</a:t>
              </a:r>
              <a:r>
                <a:rPr lang="de-DE" altLang="ja-JP" sz="1600" baseline="45000" dirty="0">
                  <a:solidFill>
                    <a:prstClr val="black"/>
                  </a:solidFill>
                </a:rPr>
                <a:t>o</a:t>
              </a:r>
              <a:r>
                <a:rPr lang="de-DE" altLang="ja-JP" sz="1600" dirty="0">
                  <a:solidFill>
                    <a:prstClr val="black"/>
                  </a:solidFill>
                </a:rPr>
                <a:t> </a:t>
              </a:r>
              <a:r>
                <a:rPr lang="de-DE" altLang="ja-JP" sz="1600" dirty="0" err="1">
                  <a:solidFill>
                    <a:prstClr val="black"/>
                  </a:solidFill>
                </a:rPr>
                <a:t>FoV</a:t>
              </a:r>
              <a:r>
                <a:rPr lang="de-DE" altLang="ja-JP" sz="1600" dirty="0">
                  <a:solidFill>
                    <a:prstClr val="black"/>
                  </a:solidFill>
                </a:rPr>
                <a:t>,</a:t>
              </a:r>
              <a:r>
                <a:rPr lang="ja-JP" altLang="en-US" sz="1600" dirty="0">
                  <a:solidFill>
                    <a:prstClr val="black"/>
                  </a:solidFill>
                </a:rPr>
                <a:t>角度分解能</a:t>
              </a:r>
              <a:r>
                <a:rPr lang="de-DE" altLang="ja-JP" sz="1600" dirty="0">
                  <a:solidFill>
                    <a:prstClr val="black"/>
                  </a:solidFill>
                </a:rPr>
                <a:t> 0.6</a:t>
              </a:r>
              <a:r>
                <a:rPr lang="de-DE" altLang="ja-JP" sz="1600" baseline="45000" dirty="0">
                  <a:solidFill>
                    <a:prstClr val="black"/>
                  </a:solidFill>
                </a:rPr>
                <a:t>o</a:t>
              </a:r>
              <a:r>
                <a:rPr lang="de-DE" altLang="ja-JP" sz="1600" dirty="0">
                  <a:solidFill>
                    <a:prstClr val="black"/>
                  </a:solidFill>
                </a:rPr>
                <a:t> </a:t>
              </a:r>
              <a:r>
                <a:rPr lang="de-DE" altLang="ja-JP" sz="1600" dirty="0" err="1">
                  <a:solidFill>
                    <a:prstClr val="black"/>
                  </a:solidFill>
                </a:rPr>
                <a:t>at</a:t>
              </a:r>
              <a:r>
                <a:rPr lang="de-DE" altLang="ja-JP" sz="1600" dirty="0">
                  <a:solidFill>
                    <a:prstClr val="black"/>
                  </a:solidFill>
                </a:rPr>
                <a:t> 145 GHz</a:t>
              </a:r>
            </a:p>
          </p:txBody>
        </p:sp>
      </p:grpSp>
      <p:grpSp>
        <p:nvGrpSpPr>
          <p:cNvPr id="11" name="図形グループ 10"/>
          <p:cNvGrpSpPr/>
          <p:nvPr/>
        </p:nvGrpSpPr>
        <p:grpSpPr>
          <a:xfrm>
            <a:off x="-3571" y="3996830"/>
            <a:ext cx="3298499" cy="2542600"/>
            <a:chOff x="21113" y="4414024"/>
            <a:chExt cx="3298499" cy="2542600"/>
          </a:xfrm>
        </p:grpSpPr>
        <p:pic>
          <p:nvPicPr>
            <p:cNvPr id="12" name="図 11" descr="スクリーンショット 2013-11-05 14.36.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88" y="4414024"/>
              <a:ext cx="2261683" cy="2071664"/>
            </a:xfrm>
            <a:prstGeom prst="rect">
              <a:avLst/>
            </a:prstGeom>
          </p:spPr>
        </p:pic>
        <p:cxnSp>
          <p:nvCxnSpPr>
            <p:cNvPr id="13" name="直線コネクタ 12"/>
            <p:cNvCxnSpPr/>
            <p:nvPr/>
          </p:nvCxnSpPr>
          <p:spPr>
            <a:xfrm flipV="1">
              <a:off x="2580201" y="5470772"/>
              <a:ext cx="739411" cy="173598"/>
            </a:xfrm>
            <a:prstGeom prst="line">
              <a:avLst/>
            </a:prstGeom>
            <a:ln w="76200" cmpd="sng">
              <a:solidFill>
                <a:srgbClr val="FF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21113" y="6297607"/>
              <a:ext cx="3260605" cy="659017"/>
            </a:xfrm>
            <a:prstGeom prst="rect">
              <a:avLst/>
            </a:prstGeom>
            <a:solidFill>
              <a:schemeClr val="bg1"/>
            </a:solidFill>
            <a:ln w="57150" cmpd="sng">
              <a:solidFill>
                <a:srgbClr val="00FF00"/>
              </a:solidFill>
            </a:ln>
          </p:spPr>
          <p:txBody>
            <a:bodyPr wrap="square" lIns="36000" tIns="36000" rIns="36000" bIns="36000" rtlCol="0">
              <a:spAutoFit/>
            </a:bodyPr>
            <a:lstStyle/>
            <a:p>
              <a:pPr algn="ctr">
                <a:lnSpc>
                  <a:spcPct val="90000"/>
                </a:lnSpc>
              </a:pPr>
              <a:r>
                <a:rPr lang="ja-JP" altLang="en-US" sz="2400" b="1" dirty="0" smtClean="0">
                  <a:solidFill>
                    <a:srgbClr val="FF0000"/>
                  </a:solidFill>
                  <a:latin typeface="Calibri"/>
                  <a:ea typeface="ＭＳ Ｐゴシック"/>
                </a:rPr>
                <a:t>高速回転スキャン</a:t>
              </a:r>
              <a:endParaRPr lang="en-US" altLang="ja-JP" sz="2400" b="1" dirty="0" smtClean="0">
                <a:solidFill>
                  <a:srgbClr val="FF0000"/>
                </a:solidFill>
                <a:latin typeface="Calibri"/>
                <a:ea typeface="ＭＳ Ｐゴシック"/>
              </a:endParaRPr>
            </a:p>
            <a:p>
              <a:pPr algn="ctr">
                <a:lnSpc>
                  <a:spcPct val="90000"/>
                </a:lnSpc>
              </a:pPr>
              <a:r>
                <a:rPr lang="en-US" altLang="ja-JP" dirty="0" smtClean="0">
                  <a:solidFill>
                    <a:srgbClr val="000000"/>
                  </a:solidFill>
                  <a:latin typeface="Calibri"/>
                  <a:ea typeface="ＭＳ Ｐゴシック"/>
                </a:rPr>
                <a:t>Scan speed of 120</a:t>
              </a:r>
              <a:r>
                <a:rPr lang="en-US" altLang="ja-JP" baseline="45000" dirty="0" smtClean="0">
                  <a:solidFill>
                    <a:srgbClr val="000000"/>
                  </a:solidFill>
                  <a:latin typeface="Calibri"/>
                  <a:ea typeface="ＭＳ Ｐゴシック"/>
                </a:rPr>
                <a:t>o</a:t>
              </a:r>
              <a:r>
                <a:rPr lang="en-US" altLang="ja-JP" dirty="0" smtClean="0">
                  <a:solidFill>
                    <a:srgbClr val="000000"/>
                  </a:solidFill>
                  <a:latin typeface="Calibri"/>
                  <a:ea typeface="ＭＳ Ｐゴシック"/>
                </a:rPr>
                <a:t>/s, i.e., 20 rpm</a:t>
              </a:r>
              <a:endParaRPr lang="ja-JP" altLang="en-US" dirty="0">
                <a:solidFill>
                  <a:srgbClr val="000000"/>
                </a:solidFill>
                <a:latin typeface="Calibri"/>
                <a:ea typeface="ＭＳ Ｐゴシック"/>
              </a:endParaRPr>
            </a:p>
          </p:txBody>
        </p:sp>
      </p:grpSp>
      <p:grpSp>
        <p:nvGrpSpPr>
          <p:cNvPr id="19" name="図形グループ 18"/>
          <p:cNvGrpSpPr/>
          <p:nvPr/>
        </p:nvGrpSpPr>
        <p:grpSpPr>
          <a:xfrm>
            <a:off x="5159766" y="3883631"/>
            <a:ext cx="3972582" cy="2623202"/>
            <a:chOff x="4953404" y="4044361"/>
            <a:chExt cx="3972582" cy="2623202"/>
          </a:xfrm>
        </p:grpSpPr>
        <p:pic>
          <p:nvPicPr>
            <p:cNvPr id="20" name="図 19"/>
            <p:cNvPicPr>
              <a:picLocks noChangeAspect="1"/>
            </p:cNvPicPr>
            <p:nvPr/>
          </p:nvPicPr>
          <p:blipFill>
            <a:blip r:embed="rId5"/>
            <a:stretch>
              <a:fillRect/>
            </a:stretch>
          </p:blipFill>
          <p:spPr>
            <a:xfrm>
              <a:off x="6586241" y="4387236"/>
              <a:ext cx="1925698" cy="1892857"/>
            </a:xfrm>
            <a:prstGeom prst="rect">
              <a:avLst/>
            </a:prstGeom>
            <a:ln>
              <a:noFill/>
            </a:ln>
          </p:spPr>
        </p:pic>
        <p:cxnSp>
          <p:nvCxnSpPr>
            <p:cNvPr id="21" name="直線コネクタ 20"/>
            <p:cNvCxnSpPr/>
            <p:nvPr/>
          </p:nvCxnSpPr>
          <p:spPr>
            <a:xfrm flipH="1" flipV="1">
              <a:off x="4953404" y="4044361"/>
              <a:ext cx="1685102" cy="1438050"/>
            </a:xfrm>
            <a:prstGeom prst="line">
              <a:avLst/>
            </a:prstGeom>
            <a:ln w="76200" cmpd="sng">
              <a:solidFill>
                <a:srgbClr val="FF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6388210" y="5758734"/>
              <a:ext cx="2537776" cy="908829"/>
            </a:xfrm>
            <a:prstGeom prst="rect">
              <a:avLst/>
            </a:prstGeom>
            <a:solidFill>
              <a:srgbClr val="FFFFFF"/>
            </a:solidFill>
            <a:ln w="57150" cmpd="sng">
              <a:solidFill>
                <a:srgbClr val="00FF00"/>
              </a:solidFill>
            </a:ln>
          </p:spPr>
          <p:txBody>
            <a:bodyPr wrap="square" lIns="108000" tIns="36000" rIns="36000" bIns="36000" rtlCol="0">
              <a:spAutoFit/>
            </a:bodyPr>
            <a:lstStyle/>
            <a:p>
              <a:pPr>
                <a:lnSpc>
                  <a:spcPct val="90000"/>
                </a:lnSpc>
              </a:pPr>
              <a:r>
                <a:rPr lang="ja-JP" altLang="en-US" sz="2000" dirty="0" smtClean="0">
                  <a:solidFill>
                    <a:srgbClr val="000000"/>
                  </a:solidFill>
                  <a:latin typeface="Calibri"/>
                  <a:ea typeface="ＭＳ Ｐゴシック"/>
                </a:rPr>
                <a:t>クライオスタットは</a:t>
              </a:r>
              <a:r>
                <a:rPr lang="en-US" altLang="ja-JP" sz="2000" dirty="0" smtClean="0">
                  <a:solidFill>
                    <a:srgbClr val="000000"/>
                  </a:solidFill>
                  <a:latin typeface="Calibri"/>
                  <a:ea typeface="ＭＳ Ｐゴシック"/>
                </a:rPr>
                <a:t>PTC</a:t>
              </a:r>
              <a:r>
                <a:rPr lang="ja-JP" altLang="en-US" sz="2000" dirty="0" smtClean="0">
                  <a:solidFill>
                    <a:srgbClr val="000000"/>
                  </a:solidFill>
                  <a:latin typeface="Calibri"/>
                  <a:ea typeface="ＭＳ Ｐゴシック"/>
                </a:rPr>
                <a:t>と</a:t>
              </a:r>
              <a:r>
                <a:rPr lang="ja-JP" altLang="en-US" sz="2000" dirty="0" smtClean="0">
                  <a:solidFill>
                    <a:srgbClr val="000000"/>
                  </a:solidFill>
                  <a:latin typeface="Calibri"/>
                  <a:ea typeface="ＭＳ Ｐゴシック"/>
                </a:rPr>
                <a:t>ソープション冷凍機で冷却</a:t>
              </a:r>
              <a:endParaRPr lang="en-US" altLang="ja-JP" sz="2000" dirty="0" smtClean="0">
                <a:solidFill>
                  <a:srgbClr val="000000"/>
                </a:solidFill>
                <a:latin typeface="Calibri"/>
                <a:ea typeface="ＭＳ Ｐゴシック"/>
              </a:endParaRPr>
            </a:p>
          </p:txBody>
        </p:sp>
      </p:grpSp>
      <p:sp>
        <p:nvSpPr>
          <p:cNvPr id="42" name="テキスト ボックス 41"/>
          <p:cNvSpPr txBox="1"/>
          <p:nvPr/>
        </p:nvSpPr>
        <p:spPr>
          <a:xfrm>
            <a:off x="968175" y="700709"/>
            <a:ext cx="4563056" cy="523220"/>
          </a:xfrm>
          <a:prstGeom prst="rect">
            <a:avLst/>
          </a:prstGeom>
          <a:noFill/>
        </p:spPr>
        <p:txBody>
          <a:bodyPr wrap="none" rtlCol="0">
            <a:spAutoFit/>
          </a:bodyPr>
          <a:lstStyle/>
          <a:p>
            <a:pPr algn="r"/>
            <a:r>
              <a:rPr lang="en-US" altLang="ja-JP" sz="1400" i="1" dirty="0" smtClean="0"/>
              <a:t>Details are described in J. Low Temp. Phys. 176, 691 (</a:t>
            </a:r>
            <a:r>
              <a:rPr lang="en-US" altLang="ja-JP" sz="1400" i="1" dirty="0"/>
              <a:t>2014</a:t>
            </a:r>
            <a:r>
              <a:rPr lang="en-US" altLang="ja-JP" sz="1400" i="1" dirty="0" smtClean="0"/>
              <a:t>),</a:t>
            </a:r>
          </a:p>
          <a:p>
            <a:pPr algn="r"/>
            <a:r>
              <a:rPr lang="en-US" altLang="ja-JP" sz="1400" i="1" dirty="0" smtClean="0"/>
              <a:t>and Proc. SPIE 8452</a:t>
            </a:r>
            <a:r>
              <a:rPr lang="en-US" altLang="ja-JP" sz="1400" i="1" dirty="0"/>
              <a:t>, </a:t>
            </a:r>
            <a:r>
              <a:rPr lang="en-US" altLang="ja-JP" sz="1400" i="1" dirty="0" smtClean="0"/>
              <a:t>84521M (2012).</a:t>
            </a:r>
            <a:endParaRPr kumimoji="1" lang="ja-JP" altLang="en-US" sz="1400" i="1" dirty="0"/>
          </a:p>
        </p:txBody>
      </p:sp>
      <p:sp>
        <p:nvSpPr>
          <p:cNvPr id="43" name="テキスト ボックス 42"/>
          <p:cNvSpPr txBox="1"/>
          <p:nvPr/>
        </p:nvSpPr>
        <p:spPr>
          <a:xfrm>
            <a:off x="3387520" y="6106944"/>
            <a:ext cx="3108543" cy="651460"/>
          </a:xfrm>
          <a:prstGeom prst="rect">
            <a:avLst/>
          </a:prstGeom>
          <a:noFill/>
        </p:spPr>
        <p:txBody>
          <a:bodyPr wrap="none" rtlCol="0">
            <a:spAutoFit/>
          </a:bodyPr>
          <a:lstStyle/>
          <a:p>
            <a:pPr algn="ctr">
              <a:lnSpc>
                <a:spcPct val="90000"/>
              </a:lnSpc>
            </a:pPr>
            <a:r>
              <a:rPr kumimoji="1" lang="en-US" altLang="ja-JP" sz="2000" b="1" dirty="0" smtClean="0">
                <a:solidFill>
                  <a:srgbClr val="FF0000"/>
                </a:solidFill>
              </a:rPr>
              <a:t>+ </a:t>
            </a:r>
            <a:r>
              <a:rPr kumimoji="1" lang="ja-JP" altLang="en-US" sz="2000" b="1" dirty="0" smtClean="0">
                <a:solidFill>
                  <a:srgbClr val="FF0000"/>
                </a:solidFill>
              </a:rPr>
              <a:t>スパースワイヤーグリッド</a:t>
            </a:r>
            <a:endParaRPr kumimoji="1" lang="en-US" altLang="ja-JP" sz="2000" b="1" dirty="0" smtClean="0">
              <a:solidFill>
                <a:srgbClr val="FF0000"/>
              </a:solidFill>
            </a:endParaRPr>
          </a:p>
          <a:p>
            <a:pPr algn="ctr">
              <a:lnSpc>
                <a:spcPct val="90000"/>
              </a:lnSpc>
            </a:pPr>
            <a:r>
              <a:rPr lang="ja-JP" altLang="en-US" sz="2000" b="1" dirty="0" smtClean="0">
                <a:solidFill>
                  <a:srgbClr val="FF0000"/>
                </a:solidFill>
              </a:rPr>
              <a:t>を使ったキャリブレーション</a:t>
            </a:r>
            <a:endParaRPr kumimoji="1" lang="ja-JP" altLang="en-US" sz="2000" b="1" dirty="0">
              <a:solidFill>
                <a:srgbClr val="FF0000"/>
              </a:solidFill>
            </a:endParaRPr>
          </a:p>
        </p:txBody>
      </p:sp>
      <p:sp>
        <p:nvSpPr>
          <p:cNvPr id="2" name="スライド番号プレースホルダー 1"/>
          <p:cNvSpPr>
            <a:spLocks noGrp="1"/>
          </p:cNvSpPr>
          <p:nvPr>
            <p:ph type="sldNum" sz="quarter" idx="12"/>
          </p:nvPr>
        </p:nvSpPr>
        <p:spPr/>
        <p:txBody>
          <a:bodyPr/>
          <a:lstStyle/>
          <a:p>
            <a:fld id="{CE1BC3D7-AD65-1A41-A425-59EA1C89460A}" type="slidenum">
              <a:rPr kumimoji="1" lang="ja-JP" altLang="en-US" smtClean="0"/>
              <a:t>9</a:t>
            </a:fld>
            <a:endParaRPr kumimoji="1" lang="ja-JP" altLang="en-US" dirty="0"/>
          </a:p>
        </p:txBody>
      </p:sp>
      <p:grpSp>
        <p:nvGrpSpPr>
          <p:cNvPr id="40" name="図形グループ 39"/>
          <p:cNvGrpSpPr>
            <a:grpSpLocks noChangeAspect="1"/>
          </p:cNvGrpSpPr>
          <p:nvPr/>
        </p:nvGrpSpPr>
        <p:grpSpPr>
          <a:xfrm>
            <a:off x="6237169" y="768548"/>
            <a:ext cx="2821357" cy="2683906"/>
            <a:chOff x="137289" y="2026310"/>
            <a:chExt cx="3558331" cy="3384976"/>
          </a:xfrm>
        </p:grpSpPr>
        <p:pic>
          <p:nvPicPr>
            <p:cNvPr id="41" name="図 40" descr="mae.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137289" y="2026310"/>
              <a:ext cx="3558331" cy="3384976"/>
            </a:xfrm>
            <a:prstGeom prst="rect">
              <a:avLst/>
            </a:prstGeom>
            <a:ln w="76200" cmpd="sng">
              <a:noFill/>
            </a:ln>
          </p:spPr>
        </p:pic>
        <p:sp>
          <p:nvSpPr>
            <p:cNvPr id="44" name="テキスト ボックス 43"/>
            <p:cNvSpPr txBox="1"/>
            <p:nvPr/>
          </p:nvSpPr>
          <p:spPr>
            <a:xfrm>
              <a:off x="2469018" y="3166978"/>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5" name="テキスト ボックス 44"/>
            <p:cNvSpPr txBox="1"/>
            <p:nvPr/>
          </p:nvSpPr>
          <p:spPr>
            <a:xfrm>
              <a:off x="1900836" y="4164685"/>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6" name="テキスト ボックス 45"/>
            <p:cNvSpPr txBox="1"/>
            <p:nvPr/>
          </p:nvSpPr>
          <p:spPr>
            <a:xfrm>
              <a:off x="777267" y="4190027"/>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7" name="テキスト ボックス 46"/>
            <p:cNvSpPr txBox="1"/>
            <p:nvPr/>
          </p:nvSpPr>
          <p:spPr>
            <a:xfrm>
              <a:off x="180433" y="3165684"/>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8" name="テキスト ボックス 47"/>
            <p:cNvSpPr txBox="1"/>
            <p:nvPr/>
          </p:nvSpPr>
          <p:spPr>
            <a:xfrm>
              <a:off x="764472" y="2173985"/>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49" name="テキスト ボックス 48"/>
            <p:cNvSpPr txBox="1"/>
            <p:nvPr/>
          </p:nvSpPr>
          <p:spPr>
            <a:xfrm>
              <a:off x="1900835" y="2157414"/>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00"/>
                  </a:solidFill>
                  <a:latin typeface="Chalkboard"/>
                  <a:cs typeface="Chalkboard"/>
                  <a:sym typeface="Wingdings"/>
                </a:rPr>
                <a:t>145</a:t>
              </a:r>
            </a:p>
            <a:p>
              <a:pPr algn="ctr"/>
              <a:r>
                <a:rPr lang="en-US" altLang="ja-JP" sz="2000" b="1" dirty="0">
                  <a:solidFill>
                    <a:srgbClr val="00FF00"/>
                  </a:solidFill>
                  <a:latin typeface="Chalkboard"/>
                  <a:cs typeface="Chalkboard"/>
                  <a:sym typeface="Wingdings"/>
                </a:rPr>
                <a:t>GHz</a:t>
              </a:r>
              <a:endParaRPr lang="ja-JP" altLang="en-US" sz="2000" b="1" dirty="0">
                <a:solidFill>
                  <a:srgbClr val="00FF00"/>
                </a:solidFill>
                <a:latin typeface="Chalkboard"/>
                <a:cs typeface="Chalkboard"/>
              </a:endParaRPr>
            </a:p>
          </p:txBody>
        </p:sp>
        <p:sp>
          <p:nvSpPr>
            <p:cNvPr id="50" name="テキスト ボックス 49"/>
            <p:cNvSpPr txBox="1"/>
            <p:nvPr/>
          </p:nvSpPr>
          <p:spPr>
            <a:xfrm>
              <a:off x="1351120" y="3127574"/>
              <a:ext cx="1136363" cy="970403"/>
            </a:xfrm>
            <a:prstGeom prst="rect">
              <a:avLst/>
            </a:prstGeom>
            <a:noFill/>
            <a:effectLst/>
          </p:spPr>
          <p:txBody>
            <a:bodyPr wrap="square" lIns="91419" tIns="45710" rIns="91419" bIns="45710" rtlCol="0">
              <a:spAutoFit/>
            </a:bodyPr>
            <a:lstStyle/>
            <a:p>
              <a:pPr algn="ctr"/>
              <a:r>
                <a:rPr lang="en-US" altLang="ja-JP" sz="2400" b="1" dirty="0">
                  <a:solidFill>
                    <a:srgbClr val="00FFFF"/>
                  </a:solidFill>
                  <a:latin typeface="Chalkboard"/>
                  <a:cs typeface="Chalkboard"/>
                  <a:sym typeface="Wingdings"/>
                </a:rPr>
                <a:t>220</a:t>
              </a:r>
            </a:p>
            <a:p>
              <a:pPr algn="ctr"/>
              <a:r>
                <a:rPr lang="en-US" altLang="ja-JP" sz="2000" b="1" dirty="0">
                  <a:solidFill>
                    <a:srgbClr val="00FFFF"/>
                  </a:solidFill>
                  <a:latin typeface="Chalkboard"/>
                  <a:cs typeface="Chalkboard"/>
                  <a:sym typeface="Wingdings"/>
                </a:rPr>
                <a:t>GHz</a:t>
              </a:r>
              <a:endParaRPr lang="ja-JP" altLang="en-US" sz="2000" b="1" dirty="0">
                <a:solidFill>
                  <a:srgbClr val="00FFFF"/>
                </a:solidFill>
                <a:latin typeface="Chalkboard"/>
                <a:cs typeface="Chalkboard"/>
              </a:endParaRPr>
            </a:p>
          </p:txBody>
        </p:sp>
      </p:grpSp>
      <p:sp>
        <p:nvSpPr>
          <p:cNvPr id="17" name="テキスト ボックス 16"/>
          <p:cNvSpPr txBox="1"/>
          <p:nvPr/>
        </p:nvSpPr>
        <p:spPr>
          <a:xfrm>
            <a:off x="6499699" y="3162663"/>
            <a:ext cx="2598537" cy="996033"/>
          </a:xfrm>
          <a:prstGeom prst="rect">
            <a:avLst/>
          </a:prstGeom>
          <a:solidFill>
            <a:srgbClr val="FFFFFF"/>
          </a:solidFill>
          <a:ln w="57150" cmpd="sng">
            <a:solidFill>
              <a:srgbClr val="00FF00"/>
            </a:solidFill>
          </a:ln>
        </p:spPr>
        <p:txBody>
          <a:bodyPr wrap="square" lIns="36000" tIns="36000" rIns="36000" bIns="36000" rtlCol="0">
            <a:spAutoFit/>
          </a:bodyPr>
          <a:lstStyle/>
          <a:p>
            <a:pPr algn="ctr"/>
            <a:r>
              <a:rPr lang="en-US" altLang="ja-JP" sz="2400" b="1" dirty="0" smtClean="0">
                <a:solidFill>
                  <a:srgbClr val="FF0000"/>
                </a:solidFill>
                <a:latin typeface="Calibri"/>
                <a:ea typeface="ＭＳ Ｐゴシック"/>
              </a:rPr>
              <a:t>MKIDs array</a:t>
            </a:r>
            <a:r>
              <a:rPr lang="en-US" altLang="ja-JP" dirty="0" smtClean="0">
                <a:solidFill>
                  <a:prstClr val="black"/>
                </a:solidFill>
                <a:latin typeface="Calibri"/>
                <a:ea typeface="ＭＳ Ｐゴシック"/>
              </a:rPr>
              <a:t> on 0.25 K</a:t>
            </a:r>
          </a:p>
          <a:p>
            <a:pPr algn="ctr"/>
            <a:r>
              <a:rPr lang="en-US" altLang="ja-JP" dirty="0" smtClean="0">
                <a:solidFill>
                  <a:prstClr val="black"/>
                </a:solidFill>
                <a:latin typeface="Calibri"/>
                <a:ea typeface="ＭＳ Ｐゴシック"/>
              </a:rPr>
              <a:t>660 kids for </a:t>
            </a:r>
            <a:r>
              <a:rPr lang="en-US" altLang="ja-JP" b="1" dirty="0" smtClean="0">
                <a:solidFill>
                  <a:prstClr val="black"/>
                </a:solidFill>
                <a:latin typeface="Calibri"/>
                <a:ea typeface="ＭＳ Ｐゴシック"/>
              </a:rPr>
              <a:t>145 GHz</a:t>
            </a:r>
            <a:r>
              <a:rPr lang="en-US" altLang="ja-JP" dirty="0" smtClean="0">
                <a:solidFill>
                  <a:prstClr val="black"/>
                </a:solidFill>
                <a:latin typeface="Calibri"/>
                <a:ea typeface="ＭＳ Ｐゴシック"/>
              </a:rPr>
              <a:t>,</a:t>
            </a:r>
          </a:p>
          <a:p>
            <a:pPr algn="ctr"/>
            <a:r>
              <a:rPr lang="en-US" altLang="ja-JP" dirty="0" smtClean="0">
                <a:solidFill>
                  <a:prstClr val="black"/>
                </a:solidFill>
                <a:latin typeface="Calibri"/>
                <a:ea typeface="ＭＳ Ｐゴシック"/>
              </a:rPr>
              <a:t>224 kids for </a:t>
            </a:r>
            <a:r>
              <a:rPr lang="en-US" altLang="ja-JP" b="1" dirty="0" smtClean="0">
                <a:solidFill>
                  <a:prstClr val="black"/>
                </a:solidFill>
                <a:latin typeface="Calibri"/>
                <a:ea typeface="ＭＳ Ｐゴシック"/>
              </a:rPr>
              <a:t>220 GHz</a:t>
            </a:r>
            <a:r>
              <a:rPr lang="en-US" altLang="ja-JP" dirty="0" smtClean="0">
                <a:solidFill>
                  <a:prstClr val="black"/>
                </a:solidFill>
                <a:latin typeface="Calibri"/>
                <a:ea typeface="ＭＳ Ｐゴシック"/>
              </a:rPr>
              <a:t>. </a:t>
            </a:r>
            <a:endParaRPr lang="en-US" altLang="ja-JP" dirty="0">
              <a:solidFill>
                <a:prstClr val="black"/>
              </a:solidFill>
              <a:latin typeface="Calibri"/>
              <a:ea typeface="ＭＳ Ｐゴシック"/>
            </a:endParaRPr>
          </a:p>
        </p:txBody>
      </p:sp>
      <p:cxnSp>
        <p:nvCxnSpPr>
          <p:cNvPr id="18" name="直線コネクタ 17"/>
          <p:cNvCxnSpPr/>
          <p:nvPr/>
        </p:nvCxnSpPr>
        <p:spPr>
          <a:xfrm flipH="1">
            <a:off x="4759342" y="2402802"/>
            <a:ext cx="1487294" cy="397606"/>
          </a:xfrm>
          <a:prstGeom prst="line">
            <a:avLst/>
          </a:prstGeom>
          <a:ln w="76200" cmpd="sng">
            <a:solidFill>
              <a:srgbClr val="FF00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9286866" y="4490930"/>
            <a:ext cx="741833" cy="276999"/>
          </a:xfrm>
          <a:prstGeom prst="rect">
            <a:avLst/>
          </a:prstGeom>
          <a:solidFill>
            <a:schemeClr val="bg1"/>
          </a:solidFill>
          <a:ln>
            <a:solidFill>
              <a:schemeClr val="tx1"/>
            </a:solidFill>
          </a:ln>
        </p:spPr>
        <p:txBody>
          <a:bodyPr wrap="square" rtlCol="0">
            <a:spAutoFit/>
          </a:bodyPr>
          <a:lstStyle/>
          <a:p>
            <a:pPr algn="ctr"/>
            <a:r>
              <a:rPr kumimoji="1" lang="en-US" altLang="ja-JP" sz="1200" dirty="0" err="1" smtClean="0"/>
              <a:t>Nozomu</a:t>
            </a:r>
            <a:endParaRPr kumimoji="1" lang="ja-JP" altLang="en-US" sz="1200" dirty="0"/>
          </a:p>
        </p:txBody>
      </p:sp>
      <p:sp>
        <p:nvSpPr>
          <p:cNvPr id="3" name="日付プレースホルダー 2"/>
          <p:cNvSpPr>
            <a:spLocks noGrp="1"/>
          </p:cNvSpPr>
          <p:nvPr>
            <p:ph type="dt" sz="half" idx="10"/>
          </p:nvPr>
        </p:nvSpPr>
        <p:spPr/>
        <p:txBody>
          <a:bodyPr/>
          <a:lstStyle/>
          <a:p>
            <a:r>
              <a:rPr kumimoji="1" lang="en-US" altLang="ja-JP" smtClean="0"/>
              <a:t>2016/3/8</a:t>
            </a:r>
            <a:endParaRPr kumimoji="1" lang="ja-JP" altLang="en-US"/>
          </a:p>
        </p:txBody>
      </p:sp>
    </p:spTree>
    <p:extLst>
      <p:ext uri="{BB962C8B-B14F-4D97-AF65-F5344CB8AC3E}">
        <p14:creationId xmlns:p14="http://schemas.microsoft.com/office/powerpoint/2010/main" val="11343841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8253</TotalTime>
  <Words>1830</Words>
  <Application>Microsoft Macintosh PowerPoint</Application>
  <PresentationFormat>画面に合わせる (4:3)</PresentationFormat>
  <Paragraphs>493</Paragraphs>
  <Slides>25</Slides>
  <Notes>11</Notes>
  <HiddenSlides>0</HiddenSlides>
  <MMClips>2</MMClips>
  <ScaleCrop>false</ScaleCrop>
  <HeadingPairs>
    <vt:vector size="4" baseType="variant">
      <vt:variant>
        <vt:lpstr>テーマ</vt:lpstr>
      </vt:variant>
      <vt:variant>
        <vt:i4>2</vt:i4>
      </vt:variant>
      <vt:variant>
        <vt:lpstr>スライド タイトル</vt:lpstr>
      </vt:variant>
      <vt:variant>
        <vt:i4>25</vt:i4>
      </vt:variant>
    </vt:vector>
  </HeadingPairs>
  <TitlesOfParts>
    <vt:vector size="27" baseType="lpstr">
      <vt:lpstr>ホワイト</vt:lpstr>
      <vt:lpstr>3_ホワイト</vt:lpstr>
      <vt:lpstr>GroundBIRD 焦点面検出器アレイの開発 </vt:lpstr>
      <vt:lpstr>GroundBIRDってどんなもの？</vt:lpstr>
      <vt:lpstr>GroundBIRDってどんなもの？</vt:lpstr>
      <vt:lpstr>GroundBIRDってどんなもの？</vt:lpstr>
      <vt:lpstr>GroundBIRDってどんなもの？</vt:lpstr>
      <vt:lpstr>GroundBIRDってどんなもの？</vt:lpstr>
      <vt:lpstr>GBの狙い：特化＆広視野</vt:lpstr>
      <vt:lpstr>GroundBIRDの観測戦略</vt:lpstr>
      <vt:lpstr>GroundBIRD – オーバービュー</vt:lpstr>
      <vt:lpstr>高速回転ステージ上での 冷却テスト</vt:lpstr>
      <vt:lpstr>回転ステージ上での 地磁気の影響</vt:lpstr>
      <vt:lpstr>GroundBIRD – オーバービュー</vt:lpstr>
      <vt:lpstr>焦点面デザインと観測</vt:lpstr>
      <vt:lpstr>MKID (Microwave Kinetic Inductance Detector)</vt:lpstr>
      <vt:lpstr>ホーン結合2偏波KID アレイの開発状況</vt:lpstr>
      <vt:lpstr>ホーン結合両偏波KID 単一画素</vt:lpstr>
      <vt:lpstr>シミュレーターでの設計</vt:lpstr>
      <vt:lpstr>CSTを使ったHorn–OMT結合</vt:lpstr>
      <vt:lpstr>Sonnetをつ方180˚-Hybrid結合器</vt:lpstr>
      <vt:lpstr>ADSを使った全体特性</vt:lpstr>
      <vt:lpstr>ADSを使った全体特性</vt:lpstr>
      <vt:lpstr>ハイブリッドな設計＆試作 作成開始！</vt:lpstr>
      <vt:lpstr>ハイブリッドな設計 作成開始！</vt:lpstr>
      <vt:lpstr>GBの光導入での試験</vt:lpstr>
      <vt:lpstr>まとめ</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GroundBIRD</dc:title>
  <dc:creator>田島 治</dc:creator>
  <cp:lastModifiedBy>satoru mima</cp:lastModifiedBy>
  <cp:revision>526</cp:revision>
  <cp:lastPrinted>2015-12-09T13:47:45Z</cp:lastPrinted>
  <dcterms:created xsi:type="dcterms:W3CDTF">2015-10-01T07:21:23Z</dcterms:created>
  <dcterms:modified xsi:type="dcterms:W3CDTF">2016-03-08T06:27:20Z</dcterms:modified>
</cp:coreProperties>
</file>