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4" r:id="rId5"/>
    <p:sldId id="266" r:id="rId6"/>
    <p:sldId id="259" r:id="rId7"/>
    <p:sldId id="268" r:id="rId8"/>
    <p:sldId id="272" r:id="rId9"/>
    <p:sldId id="320" r:id="rId10"/>
    <p:sldId id="315" r:id="rId11"/>
    <p:sldId id="318" r:id="rId12"/>
    <p:sldId id="279" r:id="rId13"/>
    <p:sldId id="281" r:id="rId14"/>
    <p:sldId id="288" r:id="rId15"/>
    <p:sldId id="285" r:id="rId16"/>
    <p:sldId id="290" r:id="rId17"/>
    <p:sldId id="286" r:id="rId18"/>
    <p:sldId id="319" r:id="rId19"/>
    <p:sldId id="276" r:id="rId20"/>
    <p:sldId id="291" r:id="rId21"/>
    <p:sldId id="277" r:id="rId22"/>
    <p:sldId id="292" r:id="rId23"/>
    <p:sldId id="278" r:id="rId24"/>
    <p:sldId id="293" r:id="rId25"/>
    <p:sldId id="303" r:id="rId26"/>
    <p:sldId id="298" r:id="rId27"/>
    <p:sldId id="299" r:id="rId28"/>
    <p:sldId id="306" r:id="rId29"/>
    <p:sldId id="302" r:id="rId30"/>
    <p:sldId id="263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9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909" autoAdjust="0"/>
  </p:normalViewPr>
  <p:slideViewPr>
    <p:cSldViewPr>
      <p:cViewPr>
        <p:scale>
          <a:sx n="60" d="100"/>
          <a:sy n="60" d="100"/>
        </p:scale>
        <p:origin x="-326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A8C40-4B98-4DBA-96C3-7A2506B4F49E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BE899-3B38-40E8-B6DB-50A720D48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chair man. Good morning.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My name is </a:t>
            </a:r>
            <a:r>
              <a:rPr kumimoji="1" lang="en-US" altLang="ja-JP" baseline="0" dirty="0" err="1" smtClean="0"/>
              <a:t>kimihiro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kimura</a:t>
            </a:r>
            <a:r>
              <a:rPr kumimoji="1" lang="en-US" altLang="ja-JP" baseline="0" dirty="0" smtClean="0"/>
              <a:t>, I belong to a Osaka prefecture university.</a:t>
            </a:r>
          </a:p>
          <a:p>
            <a:r>
              <a:rPr kumimoji="1" lang="en-US" altLang="ja-JP" baseline="0" dirty="0" smtClean="0"/>
              <a:t>I would like to talk about a characterization of the Lite BIRD telescope using Physical Optics simulation.</a:t>
            </a:r>
          </a:p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hope you will forgive me that I'm not good at English.</a:t>
            </a:r>
          </a:p>
          <a:p>
            <a:r>
              <a:rPr kumimoji="1" lang="en-US" altLang="ja-JP" baseline="0" dirty="0" smtClean="0"/>
              <a:t>My talk wants to shorten it for coffee break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98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calculated a Lite BIRD antenna beam pattern at mainly 4</a:t>
            </a:r>
            <a:r>
              <a:rPr kumimoji="1" lang="en-US" altLang="ja-JP" baseline="0" dirty="0" smtClean="0"/>
              <a:t> conditions.</a:t>
            </a:r>
          </a:p>
          <a:p>
            <a:r>
              <a:rPr kumimoji="1" lang="en-US" altLang="ja-JP" baseline="0" dirty="0" smtClean="0"/>
              <a:t>Like this.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And,,I</a:t>
            </a:r>
            <a:r>
              <a:rPr kumimoji="1" lang="en-US" altLang="ja-JP" baseline="0" dirty="0" smtClean="0"/>
              <a:t> calculated 60GHz</a:t>
            </a:r>
          </a:p>
          <a:p>
            <a:r>
              <a:rPr kumimoji="1" lang="en-US" altLang="ja-JP" i="0" baseline="0" dirty="0" smtClean="0"/>
              <a:t>because </a:t>
            </a:r>
            <a:r>
              <a:rPr kumimoji="1" lang="en-US" altLang="ja-JP" i="0" dirty="0" smtClean="0"/>
              <a:t>Calculation time is short,</a:t>
            </a: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And,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 of diffracting it is the biggest.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Feed type was defined as conical horn as worst </a:t>
            </a:r>
            <a:r>
              <a:rPr kumimoji="1" lang="en-US" altLang="ja-JP" baseline="0" dirty="0" err="1" smtClean="0"/>
              <a:t>cace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It has many side lobe pattern.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579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supposed 11 ways of optical paths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Case 1 is</a:t>
            </a:r>
            <a:r>
              <a:rPr kumimoji="1" lang="en-US" altLang="ja-JP" baseline="0" dirty="0" smtClean="0"/>
              <a:t> that direct to the sky from feed horn.</a:t>
            </a:r>
          </a:p>
          <a:p>
            <a:r>
              <a:rPr kumimoji="1" lang="en-US" altLang="ja-JP" baseline="0" dirty="0" smtClean="0"/>
              <a:t>Case 2 shows from horn to sub-ref to the sky</a:t>
            </a:r>
          </a:p>
          <a:p>
            <a:r>
              <a:rPr kumimoji="1" lang="en-US" altLang="ja-JP" dirty="0" smtClean="0"/>
              <a:t>And, Case 3 is the main path that from horn to sub-ref</a:t>
            </a:r>
            <a:r>
              <a:rPr kumimoji="1" lang="en-US" altLang="ja-JP" baseline="0" dirty="0" smtClean="0"/>
              <a:t> to main-ref. to the sky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baseline="0" dirty="0" smtClean="0"/>
              <a:t>In addition to them,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Case 4 to 5  means multiple reflection path.</a:t>
            </a:r>
          </a:p>
          <a:p>
            <a:r>
              <a:rPr kumimoji="1" lang="en-US" altLang="ja-JP" baseline="0" dirty="0" smtClean="0"/>
              <a:t>Example, </a:t>
            </a:r>
          </a:p>
          <a:p>
            <a:r>
              <a:rPr kumimoji="1" lang="en-US" altLang="ja-JP" baseline="0" dirty="0" smtClean="0"/>
              <a:t>Case 4’s path shows  from horn to sub-ref, to main-ref, to sub-ref again and to the sky.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Moreover,</a:t>
            </a:r>
          </a:p>
          <a:p>
            <a:r>
              <a:rPr kumimoji="1" lang="en-US" altLang="ja-JP" baseline="0" dirty="0" smtClean="0"/>
              <a:t>I assumed the paths to the main-ref. directly from Horn.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947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At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farst</a:t>
            </a:r>
            <a:r>
              <a:rPr kumimoji="1" lang="en-US" altLang="ja-JP" baseline="0" dirty="0" smtClean="0"/>
              <a:t>, </a:t>
            </a:r>
          </a:p>
          <a:p>
            <a:r>
              <a:rPr kumimoji="1" lang="en-US" altLang="ja-JP" baseline="0" dirty="0" smtClean="0"/>
              <a:t>I show a case 1,2,3 antenna beam pattern.</a:t>
            </a:r>
          </a:p>
          <a:p>
            <a:r>
              <a:rPr kumimoji="1" lang="en-US" altLang="ja-JP" baseline="0" dirty="0" smtClean="0"/>
              <a:t>But, </a:t>
            </a:r>
            <a:r>
              <a:rPr kumimoji="1" lang="en-US" altLang="ja-JP" dirty="0" smtClean="0"/>
              <a:t>This is not so beautiful</a:t>
            </a:r>
            <a:r>
              <a:rPr kumimoji="1" lang="en-US" altLang="ja-JP" baseline="0" dirty="0" smtClean="0"/>
              <a:t> pattern.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BC59A-37F7-4F92-A53F-C4B5895EF57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04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Because,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Influence of spillover at sub-ref and main-ref</a:t>
            </a:r>
            <a:r>
              <a:rPr kumimoji="1" lang="en-US" altLang="ja-JP" baseline="0" dirty="0" smtClean="0"/>
              <a:t> appears these.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BC59A-37F7-4F92-A53F-C4B5895EF57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04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radiation pattern include all 11 path that we suppose.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doesn't also look too beautiful.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BC59A-37F7-4F92-A53F-C4B5895EF57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615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</a:t>
            </a:r>
            <a:r>
              <a:rPr kumimoji="1" lang="en-US" altLang="ja-JP" baseline="0" dirty="0" smtClean="0"/>
              <a:t> are </a:t>
            </a:r>
            <a:r>
              <a:rPr kumimoji="1" lang="en-US" altLang="ja-JP" baseline="0" dirty="0" err="1" smtClean="0"/>
              <a:t>sidelobe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patten</a:t>
            </a:r>
            <a:r>
              <a:rPr kumimoji="1" lang="en-US" altLang="ja-JP" baseline="0" dirty="0" smtClean="0"/>
              <a:t> by spillover.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BC59A-37F7-4F92-A53F-C4B5895EF57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615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These </a:t>
            </a:r>
            <a:r>
              <a:rPr kumimoji="1" lang="en-US" altLang="ja-JP" dirty="0" err="1" smtClean="0"/>
              <a:t>sidelobe</a:t>
            </a:r>
            <a:r>
              <a:rPr kumimoji="1" lang="en-US" altLang="ja-JP" dirty="0" smtClean="0"/>
              <a:t> patterns are caused by a multiple reflection.</a:t>
            </a:r>
          </a:p>
          <a:p>
            <a:r>
              <a:rPr kumimoji="1" lang="en-US" altLang="ja-JP" dirty="0" smtClean="0"/>
              <a:t>This is a case6 feed</a:t>
            </a:r>
            <a:r>
              <a:rPr kumimoji="1" lang="en-US" altLang="ja-JP" baseline="0" dirty="0" smtClean="0"/>
              <a:t> to main-ref to sky</a:t>
            </a:r>
          </a:p>
          <a:p>
            <a:r>
              <a:rPr kumimoji="1" lang="en-US" altLang="ja-JP" baseline="0" dirty="0" smtClean="0"/>
              <a:t>This is a case 8 , feed to </a:t>
            </a:r>
            <a:r>
              <a:rPr kumimoji="1" lang="en-US" altLang="ja-JP" baseline="0" dirty="0" err="1" smtClean="0"/>
              <a:t>mainref</a:t>
            </a:r>
            <a:r>
              <a:rPr kumimoji="1" lang="en-US" altLang="ja-JP" baseline="0" dirty="0" smtClean="0"/>
              <a:t> to </a:t>
            </a:r>
            <a:r>
              <a:rPr kumimoji="1" lang="en-US" altLang="ja-JP" baseline="0" dirty="0" err="1" smtClean="0"/>
              <a:t>subref</a:t>
            </a:r>
            <a:r>
              <a:rPr kumimoji="1" lang="en-US" altLang="ja-JP" baseline="0" dirty="0" smtClean="0"/>
              <a:t> to </a:t>
            </a:r>
            <a:r>
              <a:rPr kumimoji="1" lang="en-US" altLang="ja-JP" baseline="0" dirty="0" err="1" smtClean="0"/>
              <a:t>mainref</a:t>
            </a:r>
            <a:r>
              <a:rPr kumimoji="1" lang="en-US" altLang="ja-JP" baseline="0" dirty="0" smtClean="0"/>
              <a:t> again to sky</a:t>
            </a:r>
          </a:p>
          <a:p>
            <a:r>
              <a:rPr kumimoji="1" lang="en-US" altLang="ja-JP" baseline="0" dirty="0" smtClean="0"/>
              <a:t>And </a:t>
            </a:r>
          </a:p>
          <a:p>
            <a:r>
              <a:rPr kumimoji="1" lang="en-US" altLang="ja-JP" baseline="0" dirty="0" smtClean="0"/>
              <a:t>This is by a case7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Then </a:t>
            </a:r>
          </a:p>
          <a:p>
            <a:r>
              <a:rPr kumimoji="1" lang="en-US" altLang="ja-JP" baseline="0" dirty="0" smtClean="0"/>
              <a:t>We set an aperture to reduce a side lobe level.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BC59A-37F7-4F92-A53F-C4B5895EF57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517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calculated a Lite BIRD antenna beam pattern at mainly 4</a:t>
            </a:r>
            <a:r>
              <a:rPr kumimoji="1" lang="en-US" altLang="ja-JP" baseline="0" dirty="0" smtClean="0"/>
              <a:t> conditions.</a:t>
            </a:r>
          </a:p>
          <a:p>
            <a:r>
              <a:rPr kumimoji="1" lang="en-US" altLang="ja-JP" baseline="0" dirty="0" smtClean="0"/>
              <a:t>Like this.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And,,I</a:t>
            </a:r>
            <a:r>
              <a:rPr kumimoji="1" lang="en-US" altLang="ja-JP" baseline="0" dirty="0" smtClean="0"/>
              <a:t> calculated 60GHz</a:t>
            </a:r>
          </a:p>
          <a:p>
            <a:r>
              <a:rPr kumimoji="1" lang="en-US" altLang="ja-JP" i="0" baseline="0" dirty="0" smtClean="0"/>
              <a:t>because </a:t>
            </a:r>
            <a:r>
              <a:rPr kumimoji="1" lang="en-US" altLang="ja-JP" i="0" dirty="0" smtClean="0"/>
              <a:t>Calculation time is short,</a:t>
            </a: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And,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 of diffracting it is the biggest.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Feed type was defined as conical horn as worst </a:t>
            </a:r>
            <a:r>
              <a:rPr kumimoji="1" lang="en-US" altLang="ja-JP" baseline="0" dirty="0" err="1" smtClean="0"/>
              <a:t>cace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It has many side lobe pattern.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579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Like this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absorb spillover</a:t>
            </a:r>
            <a:r>
              <a:rPr kumimoji="1" lang="en-US" altLang="ja-JP" baseline="0" dirty="0" smtClean="0"/>
              <a:t> and multiple reflection patterns at baffle</a:t>
            </a:r>
          </a:p>
          <a:p>
            <a:r>
              <a:rPr kumimoji="1" lang="en-US" altLang="ja-JP" baseline="0" dirty="0" smtClean="0"/>
              <a:t>And</a:t>
            </a:r>
          </a:p>
          <a:p>
            <a:r>
              <a:rPr kumimoji="1" lang="en-US" altLang="ja-JP" baseline="0" dirty="0" smtClean="0"/>
              <a:t>The entrance of radio wave  assumed it only an aperture.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74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graph</a:t>
            </a:r>
            <a:r>
              <a:rPr kumimoji="1" lang="en-US" altLang="ja-JP" baseline="0" dirty="0" smtClean="0"/>
              <a:t> shows a radiation pattern from aperture.</a:t>
            </a:r>
          </a:p>
          <a:p>
            <a:r>
              <a:rPr kumimoji="1" lang="en-US" altLang="ja-JP" baseline="0" dirty="0" smtClean="0"/>
              <a:t>Black line is mirrors only pattern.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And red shows a beam pattern. from aperture</a:t>
            </a:r>
          </a:p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lobe pattern by Case 8 is reduced. </a:t>
            </a:r>
          </a:p>
          <a:p>
            <a:endParaRPr lang="en-US" altLang="ja-JP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spillover is left a little.</a:t>
            </a:r>
          </a:p>
          <a:p>
            <a:endParaRPr kumimoji="1" lang="en-US" altLang="ja-JP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of Case 11ub appeared </a:t>
            </a:r>
            <a:endParaRPr kumimoji="1" lang="ja-JP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20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an overview.</a:t>
            </a:r>
          </a:p>
          <a:p>
            <a:r>
              <a:rPr kumimoji="1" lang="en-US" altLang="ja-JP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let me </a:t>
            </a:r>
            <a:r>
              <a:rPr kumimoji="1" lang="en-US" altLang="ja-JP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introduce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 </a:t>
            </a:r>
          </a:p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 </a:t>
            </a:r>
            <a:r>
              <a:rPr kumimoji="1" lang="en-US" altLang="ja-JP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on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antenna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beam pattern simulation by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GRASP  </a:t>
            </a:r>
          </a:p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GRASP is antenna beam pattern calculation software.</a:t>
            </a:r>
          </a:p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 </a:t>
            </a:r>
            <a:r>
              <a:rPr kumimoji="1" lang="en-US" altLang="ja-JP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lastly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Scale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measurement and summery.</a:t>
            </a:r>
          </a:p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174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</a:t>
            </a:r>
          </a:p>
          <a:p>
            <a:r>
              <a:rPr kumimoji="1" lang="en-US" altLang="ja-JP" dirty="0" smtClean="0"/>
              <a:t>we tried reduction of a side robe level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by making an aperture a hood (like a pipe)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596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Red</a:t>
            </a:r>
            <a:r>
              <a:rPr kumimoji="1" lang="en-US" altLang="ja-JP" baseline="0" dirty="0" smtClean="0"/>
              <a:t> line is only aperture,</a:t>
            </a:r>
          </a:p>
          <a:p>
            <a:r>
              <a:rPr kumimoji="1" lang="en-US" altLang="ja-JP" baseline="0" dirty="0" smtClean="0"/>
              <a:t>And Black line is with hood.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Far </a:t>
            </a:r>
            <a:r>
              <a:rPr kumimoji="1" lang="en-US" altLang="ja-JP" baseline="0" dirty="0" err="1" smtClean="0"/>
              <a:t>sidelobe</a:t>
            </a:r>
            <a:r>
              <a:rPr kumimoji="1" lang="en-US" altLang="ja-JP" baseline="0" dirty="0" smtClean="0"/>
              <a:t> level fell.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But ……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antenna size became big by putting a hood.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455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Last,</a:t>
            </a:r>
          </a:p>
          <a:p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installed Side baffle in front of feed that reduced influence of </a:t>
            </a:r>
          </a:p>
          <a:p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multiple reflection by terminating a spillover of feed</a:t>
            </a:r>
            <a:r>
              <a:rPr lang="en-US" altLang="ja-JP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071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Red line is a</a:t>
            </a:r>
            <a:r>
              <a:rPr kumimoji="1" lang="en-US" altLang="ja-JP" baseline="0" dirty="0" smtClean="0"/>
              <a:t> radiation pattern from aperture.</a:t>
            </a:r>
          </a:p>
          <a:p>
            <a:r>
              <a:rPr kumimoji="1" lang="en-US" altLang="ja-JP" baseline="0" dirty="0" smtClean="0"/>
              <a:t>Black line is a with side baffle radiation pattern.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can reduce a feed side lobe pattern like a with hood.</a:t>
            </a:r>
          </a:p>
          <a:p>
            <a:r>
              <a:rPr kumimoji="1" lang="en-US" altLang="ja-JP" baseline="0" dirty="0" smtClean="0"/>
              <a:t>so</a:t>
            </a:r>
          </a:p>
          <a:p>
            <a:r>
              <a:rPr kumimoji="1" lang="en-US" altLang="ja-JP" baseline="0" dirty="0" smtClean="0"/>
              <a:t>We're considering with side baffle design.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690B-0F72-4486-83A9-0685B56B85E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508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We produce 1/3(one third) models of a </a:t>
            </a:r>
            <a:r>
              <a:rPr lang="en-US" altLang="ja-JP" dirty="0" err="1" smtClean="0"/>
              <a:t>LiteBIRD</a:t>
            </a:r>
            <a:r>
              <a:rPr lang="en-US" altLang="ja-JP" dirty="0" smtClean="0"/>
              <a:t> Crossed </a:t>
            </a:r>
            <a:r>
              <a:rPr lang="en-US" altLang="ja-JP" dirty="0" err="1" smtClean="0"/>
              <a:t>Dragone</a:t>
            </a:r>
            <a:r>
              <a:rPr lang="en-US" altLang="ja-JP" dirty="0" smtClean="0"/>
              <a:t> antenna and evaluate of an optical characterization.</a:t>
            </a:r>
          </a:p>
          <a:p>
            <a:pPr lvl="1"/>
            <a:r>
              <a:rPr lang="en-US" altLang="ja-JP" dirty="0" smtClean="0"/>
              <a:t>Small model</a:t>
            </a:r>
            <a:r>
              <a:rPr lang="ja-JP" altLang="en-US" baseline="0" dirty="0" smtClean="0"/>
              <a:t> </a:t>
            </a:r>
            <a:r>
              <a:rPr lang="en-US" altLang="ja-JP" baseline="0" dirty="0" smtClean="0"/>
              <a:t>is a </a:t>
            </a:r>
            <a:r>
              <a:rPr kumimoji="1" lang="en-US" altLang="ja-JP" dirty="0" smtClean="0"/>
              <a:t>easy handing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and low cost</a:t>
            </a:r>
          </a:p>
          <a:p>
            <a:pPr lvl="1"/>
            <a:r>
              <a:rPr lang="en-US" altLang="ja-JP" dirty="0" smtClean="0"/>
              <a:t>Measuring Frequency</a:t>
            </a:r>
            <a:r>
              <a:rPr lang="ja-JP" altLang="en-US" dirty="0" smtClean="0"/>
              <a:t> </a:t>
            </a:r>
            <a:r>
              <a:rPr lang="en-US" altLang="ja-JP" dirty="0" smtClean="0"/>
              <a:t>is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60 GHz band multiplied 3 is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200 GHz band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A purpose of this experiment are </a:t>
            </a:r>
          </a:p>
          <a:p>
            <a:r>
              <a:rPr lang="en-US" altLang="ja-JP" dirty="0" smtClean="0"/>
              <a:t>           Confirmation of simulation(multiple reflection etc.)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And Design of hood, baffle, side-baffle, etc.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267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photograph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is a one</a:t>
            </a:r>
            <a:r>
              <a:rPr kumimoji="1" lang="en-US" altLang="ja-JP" baseline="0" dirty="0" smtClean="0"/>
              <a:t> third scale model of lite bird crossed </a:t>
            </a:r>
            <a:r>
              <a:rPr kumimoji="1" lang="en-US" altLang="ja-JP" baseline="0" dirty="0" err="1" smtClean="0"/>
              <a:t>dragone</a:t>
            </a:r>
            <a:r>
              <a:rPr kumimoji="1" lang="en-US" altLang="ja-JP" baseline="0" dirty="0" smtClean="0"/>
              <a:t> antenna.</a:t>
            </a:r>
          </a:p>
          <a:p>
            <a:r>
              <a:rPr kumimoji="1" lang="en-US" altLang="ja-JP" baseline="0" dirty="0" smtClean="0"/>
              <a:t>This is a feed horn and multiplier. </a:t>
            </a:r>
            <a:r>
              <a:rPr kumimoji="1" lang="en-US" altLang="ja-JP" baseline="0" dirty="0" err="1" smtClean="0"/>
              <a:t>Subref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mainref</a:t>
            </a:r>
            <a:r>
              <a:rPr kumimoji="1" lang="en-US" altLang="ja-JP" baseline="0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878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picture of the antenna which enclosed the environment by </a:t>
            </a:r>
            <a:r>
              <a:rPr kumimoji="1" lang="en-US" altLang="ja-JP" dirty="0" err="1" smtClean="0"/>
              <a:t>ecosorb</a:t>
            </a:r>
            <a:r>
              <a:rPr kumimoji="1" lang="en-US" altLang="ja-JP" dirty="0" smtClean="0"/>
              <a:t> and installed a hood aperture.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354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a diagram of phase retrieval method.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measure amplitude</a:t>
            </a:r>
            <a:r>
              <a:rPr kumimoji="1" lang="en-US" altLang="ja-JP" baseline="0" dirty="0" smtClean="0"/>
              <a:t> pattern  at different positions.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Beam pattern is calculated by the assumed phase and a measured amplifier.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can calculate far field pattern by making a calculation and an experiment agree.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It's compared with the amplifier which was measured at the location different from that.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calculated a far field beam pattern.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164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These are an preliminary results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</a:t>
            </a:r>
            <a:r>
              <a:rPr kumimoji="1" lang="en-US" altLang="ja-JP" baseline="0" dirty="0" smtClean="0"/>
              <a:t> is a measured amplitude pattern at 220 mm</a:t>
            </a:r>
          </a:p>
          <a:p>
            <a:r>
              <a:rPr kumimoji="1" lang="en-US" altLang="ja-JP" baseline="0" dirty="0" smtClean="0"/>
              <a:t>B is a calculated amplitude pattern at 220 mm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C,D are results of at 420 mm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The bottoms are the estimated phase pattern.</a:t>
            </a:r>
          </a:p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phase retrieval process converged after about 1000 cycles and </a:t>
            </a:r>
            <a:r>
              <a:rPr kumimoji="1" lang="en-US" altLang="ja-JP" baseline="0" dirty="0" err="1" smtClean="0"/>
              <a:t>rms</a:t>
            </a:r>
            <a:r>
              <a:rPr kumimoji="1" lang="en-US" altLang="ja-JP" baseline="0" dirty="0" smtClean="0"/>
              <a:t> at </a:t>
            </a:r>
          </a:p>
          <a:p>
            <a:r>
              <a:rPr kumimoji="1" lang="en-US" altLang="ja-JP" baseline="0" dirty="0" smtClean="0"/>
              <a:t>Final cycles is about 1 times 10^-9 (degree)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030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Last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calculated an antenna beam pattern of Crossed </a:t>
            </a:r>
            <a:r>
              <a:rPr kumimoji="1" lang="en-US" altLang="ja-JP" dirty="0" err="1" smtClean="0"/>
              <a:t>Dragone</a:t>
            </a:r>
            <a:r>
              <a:rPr kumimoji="1" lang="en-US" altLang="ja-JP" dirty="0" smtClean="0"/>
              <a:t> antenna for Lite BIRD by GRASP(Physical optics method).</a:t>
            </a:r>
          </a:p>
          <a:p>
            <a:pPr lvl="1"/>
            <a:r>
              <a:rPr lang="en-US" altLang="ja-JP" dirty="0" smtClean="0"/>
              <a:t>By installing a diameter of 400 mm aperture, it was possible to lower far-</a:t>
            </a:r>
            <a:r>
              <a:rPr lang="en-US" altLang="ja-JP" dirty="0" err="1" smtClean="0"/>
              <a:t>sidelobe</a:t>
            </a:r>
            <a:r>
              <a:rPr lang="en-US" altLang="ja-JP" dirty="0" smtClean="0"/>
              <a:t> level.</a:t>
            </a:r>
          </a:p>
          <a:p>
            <a:pPr lvl="1"/>
            <a:r>
              <a:rPr kumimoji="1" lang="en-US" altLang="ja-JP" dirty="0" smtClean="0"/>
              <a:t>Also, Side baffle reduces a far-</a:t>
            </a:r>
            <a:r>
              <a:rPr kumimoji="1" lang="en-US" altLang="ja-JP" dirty="0" err="1" smtClean="0"/>
              <a:t>sidelobe</a:t>
            </a:r>
            <a:r>
              <a:rPr kumimoji="1" lang="en-US" altLang="ja-JP" dirty="0" smtClean="0"/>
              <a:t> level too.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fabricated and measured the beam pattern using the 1/3 scale model antenna.</a:t>
            </a:r>
          </a:p>
          <a:p>
            <a:pPr lvl="1"/>
            <a:r>
              <a:rPr lang="en-US" altLang="ja-JP" dirty="0" smtClean="0"/>
              <a:t>The phase-retrieval method was applied to the evaluation of beam pattern.</a:t>
            </a:r>
          </a:p>
          <a:p>
            <a:pPr lvl="1"/>
            <a:r>
              <a:rPr lang="en-US" altLang="ja-JP" dirty="0" smtClean="0"/>
              <a:t>Now, we are preparing the measurement and analysis.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12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At first </a:t>
            </a:r>
          </a:p>
          <a:p>
            <a:r>
              <a:rPr kumimoji="1" lang="en-US" altLang="ja-JP" dirty="0" smtClean="0"/>
              <a:t>I talk about antenna introduction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01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</a:t>
            </a:r>
            <a:r>
              <a:rPr kumimoji="1" lang="en-US" altLang="ja-JP" baseline="0" dirty="0" smtClean="0"/>
              <a:t> talk,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 mention a </a:t>
            </a:r>
            <a:r>
              <a:rPr kumimoji="1" lang="en-US" altLang="ja-JP" dirty="0" smtClean="0"/>
              <a:t>Low</a:t>
            </a:r>
            <a:r>
              <a:rPr kumimoji="1" lang="en-US" altLang="ja-JP" baseline="0" dirty="0" smtClean="0"/>
              <a:t> frequency telescope (LFT) only.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Lite</a:t>
            </a:r>
            <a:r>
              <a:rPr kumimoji="1" lang="en-US" altLang="ja-JP" baseline="0" dirty="0" smtClean="0"/>
              <a:t> BIRD satellite have a crossed </a:t>
            </a:r>
            <a:r>
              <a:rPr kumimoji="1" lang="en-US" altLang="ja-JP" baseline="0" dirty="0" err="1" smtClean="0"/>
              <a:t>doragone</a:t>
            </a:r>
            <a:r>
              <a:rPr kumimoji="1" lang="en-US" altLang="ja-JP" baseline="0" dirty="0" smtClean="0"/>
              <a:t> antenna.</a:t>
            </a:r>
          </a:p>
          <a:p>
            <a:r>
              <a:rPr kumimoji="1" lang="en-US" altLang="ja-JP" dirty="0" smtClean="0"/>
              <a:t>Crossed </a:t>
            </a:r>
            <a:r>
              <a:rPr kumimoji="1" lang="en-US" altLang="ja-JP" dirty="0" err="1" smtClean="0"/>
              <a:t>dragone</a:t>
            </a:r>
            <a:r>
              <a:rPr kumimoji="1" lang="en-US" altLang="ja-JP" dirty="0" smtClean="0"/>
              <a:t> antenna consists</a:t>
            </a:r>
            <a:r>
              <a:rPr kumimoji="1" lang="en-US" altLang="ja-JP" baseline="0" dirty="0" smtClean="0"/>
              <a:t> of an aperture , main –reflector, sub-reflector and detectors.</a:t>
            </a:r>
          </a:p>
          <a:p>
            <a:r>
              <a:rPr kumimoji="1" lang="en-US" altLang="ja-JP" baseline="0" dirty="0" smtClean="0"/>
              <a:t>It is for a characteristic of a cross dragon antenna to have large focal plane.</a:t>
            </a:r>
          </a:p>
          <a:p>
            <a:r>
              <a:rPr kumimoji="1" lang="en-US" altLang="ja-JP" baseline="0" dirty="0" smtClean="0"/>
              <a:t>Lite Bird focal plane size is a about 245 times 425 square mm area.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Also</a:t>
            </a:r>
          </a:p>
          <a:p>
            <a:r>
              <a:rPr kumimoji="1" lang="en-US" altLang="ja-JP" baseline="0" dirty="0" smtClean="0"/>
              <a:t>We have to make size less than 1.6m times 1.6m for a satellite telescope.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690B-0F72-4486-83A9-0685B56B85E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1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a design of Lite BIRD</a:t>
            </a:r>
            <a:r>
              <a:rPr kumimoji="1" lang="en-US" altLang="ja-JP" baseline="0" dirty="0" smtClean="0"/>
              <a:t> crossed </a:t>
            </a:r>
            <a:r>
              <a:rPr kumimoji="1" lang="en-US" altLang="ja-JP" baseline="0" dirty="0" err="1" smtClean="0"/>
              <a:t>dragone</a:t>
            </a:r>
            <a:r>
              <a:rPr kumimoji="1" lang="en-US" altLang="ja-JP" baseline="0" dirty="0" smtClean="0"/>
              <a:t> antenna.</a:t>
            </a:r>
          </a:p>
          <a:p>
            <a:r>
              <a:rPr kumimoji="1" lang="en-US" altLang="ja-JP" baseline="0" dirty="0" smtClean="0"/>
              <a:t>F number is 3.5.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 cross dragon antenna can have the large focal-plane area to the size of the whole.</a:t>
            </a:r>
          </a:p>
          <a:p>
            <a:r>
              <a:rPr kumimoji="1" lang="en-US" altLang="ja-JP" baseline="0" dirty="0" smtClean="0"/>
              <a:t>But,</a:t>
            </a:r>
          </a:p>
          <a:p>
            <a:r>
              <a:rPr kumimoji="1" lang="en-US" altLang="ja-JP" baseline="0" dirty="0" smtClean="0"/>
              <a:t>The distance between the mirrors is close. </a:t>
            </a:r>
          </a:p>
          <a:p>
            <a:pPr fontAlgn="t"/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 should be careful about multiple reflection and stray light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design,</a:t>
            </a:r>
          </a:p>
          <a:p>
            <a:r>
              <a:rPr kumimoji="1" lang="en-US" altLang="ja-JP" baseline="0" dirty="0" smtClean="0"/>
              <a:t>Kashima san designed it by COVE V and Lite Tools , these are optical design software.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But, </a:t>
            </a:r>
          </a:p>
          <a:p>
            <a:r>
              <a:rPr kumimoji="1" lang="en-US" altLang="ja-JP" baseline="0" dirty="0" smtClean="0"/>
              <a:t>In mm wave band range, </a:t>
            </a:r>
          </a:p>
          <a:p>
            <a:r>
              <a:rPr kumimoji="1" lang="en-US" altLang="ja-JP" baseline="0" dirty="0" smtClean="0"/>
              <a:t>These mirrors are very small to the wavelength.</a:t>
            </a:r>
          </a:p>
          <a:p>
            <a:r>
              <a:rPr kumimoji="1" lang="en-US" altLang="ja-JP" baseline="0" dirty="0" smtClean="0"/>
              <a:t>It's difficult to estimate in detail using these software.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 We use a GRASP soft ware.</a:t>
            </a:r>
          </a:p>
          <a:p>
            <a:r>
              <a:rPr kumimoji="1" lang="en-US" altLang="ja-JP" baseline="0" dirty="0" smtClean="0"/>
              <a:t>This software is often used for a design of a radio telescope, ALMA etc.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690B-0F72-4486-83A9-0685B56B85E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197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</a:t>
            </a:r>
          </a:p>
          <a:p>
            <a:r>
              <a:rPr kumimoji="1" lang="en-US" altLang="ja-JP" dirty="0" smtClean="0"/>
              <a:t>I mention GRASP simulation an</a:t>
            </a:r>
            <a:r>
              <a:rPr kumimoji="1" lang="en-US" altLang="ja-JP" baseline="0" dirty="0" smtClean="0"/>
              <a:t>d results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19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GRASP(General </a:t>
            </a:r>
            <a:r>
              <a:rPr lang="en-US" altLang="ja-JP" b="1" u="sng" dirty="0" smtClean="0"/>
              <a:t>Reflector Antenna</a:t>
            </a:r>
            <a:r>
              <a:rPr lang="en-US" altLang="ja-JP" dirty="0" smtClean="0"/>
              <a:t> Software Package) is simulation software used by Physical optics. </a:t>
            </a:r>
          </a:p>
          <a:p>
            <a:r>
              <a:rPr lang="en-US" altLang="ja-JP" dirty="0" err="1" smtClean="0"/>
              <a:t>Ticra</a:t>
            </a:r>
            <a:r>
              <a:rPr lang="en-US" altLang="ja-JP" dirty="0" smtClean="0"/>
              <a:t> company. @Denmark</a:t>
            </a:r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reflective wave is calculated from an incident wave every mirror.</a:t>
            </a:r>
            <a:endParaRPr lang="ja-JP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, </a:t>
            </a:r>
            <a:r>
              <a:rPr kumimoji="1" lang="en-US" altLang="ja-JP" dirty="0" smtClean="0"/>
              <a:t>We define</a:t>
            </a:r>
            <a:r>
              <a:rPr kumimoji="1" lang="en-US" altLang="ja-JP" baseline="0" dirty="0" smtClean="0"/>
              <a:t> a feed radiation pattern </a:t>
            </a:r>
          </a:p>
          <a:p>
            <a:r>
              <a:rPr kumimoji="1" lang="en-US" altLang="ja-JP" baseline="0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, surface current of sub-ref is calculated by incident wave</a:t>
            </a:r>
          </a:p>
          <a:p>
            <a:r>
              <a:rPr kumimoji="1" lang="en-US" altLang="ja-JP" baseline="0" dirty="0" smtClean="0"/>
              <a:t>3</a:t>
            </a:r>
            <a:r>
              <a:rPr kumimoji="1" lang="en-US" altLang="ja-JP" baseline="30000" dirty="0" smtClean="0"/>
              <a:t>rd</a:t>
            </a:r>
            <a:r>
              <a:rPr kumimoji="1" lang="en-US" altLang="ja-JP" baseline="0" dirty="0" smtClean="0"/>
              <a:t> , The radiating pattern caused by sub-</a:t>
            </a:r>
            <a:r>
              <a:rPr kumimoji="1" lang="en-US" altLang="ja-JP" baseline="0" dirty="0" err="1" smtClean="0"/>
              <a:t>ref.surface</a:t>
            </a:r>
            <a:r>
              <a:rPr kumimoji="1" lang="en-US" altLang="ja-JP" baseline="0" dirty="0" smtClean="0"/>
              <a:t> current is calculated.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way,</a:t>
            </a:r>
          </a:p>
          <a:p>
            <a:r>
              <a:rPr kumimoji="1" lang="en-US" altLang="ja-JP" baseline="0" dirty="0" smtClean="0"/>
              <a:t>GRASP is calculating beam propagation in turn.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42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calculated a Lite BIRD antenna beam pattern at mainly 4</a:t>
            </a:r>
            <a:r>
              <a:rPr kumimoji="1" lang="en-US" altLang="ja-JP" baseline="0" dirty="0" smtClean="0"/>
              <a:t> conditions.</a:t>
            </a:r>
          </a:p>
          <a:p>
            <a:r>
              <a:rPr kumimoji="1" lang="en-US" altLang="ja-JP" baseline="0" dirty="0" smtClean="0"/>
              <a:t>Like this.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And,,I</a:t>
            </a:r>
            <a:r>
              <a:rPr kumimoji="1" lang="en-US" altLang="ja-JP" baseline="0" dirty="0" smtClean="0"/>
              <a:t> calculated 60GHz</a:t>
            </a:r>
          </a:p>
          <a:p>
            <a:r>
              <a:rPr kumimoji="1" lang="en-US" altLang="ja-JP" i="0" baseline="0" dirty="0" smtClean="0"/>
              <a:t>because </a:t>
            </a:r>
            <a:r>
              <a:rPr kumimoji="1" lang="en-US" altLang="ja-JP" i="0" dirty="0" smtClean="0"/>
              <a:t>Calculation time is short,</a:t>
            </a: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And,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 of diffracting it is the biggest.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Feed type was defined as conical horn as worst </a:t>
            </a:r>
            <a:r>
              <a:rPr kumimoji="1" lang="en-US" altLang="ja-JP" baseline="0" dirty="0" err="1" smtClean="0"/>
              <a:t>cace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It has many side lobe pattern.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579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This graph’s coordinate is defined like this 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Direction of main lobe is about – 110 degree is about correct.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E899-3B38-40E8-B6DB-50A720D48F2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54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01.gatag.net/img/201505/21l/gatag-00004829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318069" cy="2003410"/>
          </a:xfrm>
          <a:prstGeom prst="rect">
            <a:avLst/>
          </a:prstGeom>
          <a:solidFill>
            <a:srgbClr val="FF3399">
              <a:alpha val="0"/>
            </a:srgbClr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624"/>
            <a:ext cx="2160240" cy="248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08520" y="356538"/>
            <a:ext cx="9108504" cy="1704310"/>
          </a:xfrm>
        </p:spPr>
        <p:txBody>
          <a:bodyPr>
            <a:noAutofit/>
          </a:bodyPr>
          <a:lstStyle/>
          <a:p>
            <a:pPr algn="r"/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GRASP</a:t>
            </a:r>
            <a:r>
              <a:rPr lang="ja-JP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</a:t>
            </a:r>
            <a:r>
              <a:rPr lang="ja-JP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用いた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CMB</a:t>
            </a:r>
            <a:r>
              <a:rPr lang="ja-JP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観測</a:t>
            </a:r>
            <a:r>
              <a:rPr lang="en-US" altLang="ja-JP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LiteBIRD</a:t>
            </a:r>
            <a:r>
              <a:rPr lang="ja-JP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衛星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光学</a:t>
            </a:r>
            <a:r>
              <a:rPr lang="ja-JP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系の検討</a:t>
            </a:r>
            <a:endParaRPr kumimoji="1" lang="ja-JP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9002580" cy="1512168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木村公洋</a:t>
            </a:r>
            <a:r>
              <a:rPr lang="en-US" altLang="ja-JP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pPr algn="l"/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井上将徳</a:t>
            </a:r>
            <a:r>
              <a:rPr lang="en-US" altLang="ja-JP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伊藤誠 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真鍋武嗣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小川英夫 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大西利和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関本裕太郎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稲谷順司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鹿島伸悟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松村知岳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 ,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西堀俊幸 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菅井肇 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片山伸彦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 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大田泉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(6) 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石野宏和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 , 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羽澄昌史 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(8)</a:t>
            </a:r>
          </a:p>
          <a:p>
            <a:pPr algn="l"/>
            <a:endParaRPr kumimoji="1" lang="en-US" altLang="ja-JP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4653135"/>
            <a:ext cx="9099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Osaka 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Prefecture 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altLang="ja-JP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Both"/>
            </a:pP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Astronomical Observatory of Japan (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NAOJ)</a:t>
            </a:r>
          </a:p>
          <a:p>
            <a:pPr marL="228600" indent="-228600">
              <a:buAutoNum type="arabicParenBoth"/>
            </a:pP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Space and </a:t>
            </a:r>
            <a:r>
              <a:rPr lang="en-US" altLang="ja-JP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Astronautical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(ISAS), Japan Aerospace Exploration Agency (JAXA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indent="-228600">
              <a:buAutoNum type="arabicParenBoth"/>
            </a:pP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Development Directorate, Japan Aerospace Exploration Agency (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JAXA)</a:t>
            </a:r>
          </a:p>
          <a:p>
            <a:pPr marL="228600" indent="-228600">
              <a:buAutoNum type="arabicParenBoth"/>
            </a:pPr>
            <a:r>
              <a:rPr lang="en-US" altLang="ja-JP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Kavli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for the Physics and Mathematics of the Universe (</a:t>
            </a:r>
            <a:r>
              <a:rPr lang="en-US" altLang="ja-JP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Kavli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-IPMU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indent="-228600">
              <a:buAutoNum type="arabicParenBoth"/>
            </a:pP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Konan University</a:t>
            </a:r>
            <a:endParaRPr lang="en-US" altLang="ja-JP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Both"/>
            </a:pP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Okayama University</a:t>
            </a:r>
          </a:p>
          <a:p>
            <a:pPr marL="228600" indent="-228600">
              <a:buAutoNum type="arabicParenBoth"/>
            </a:pP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Accelerator Research Organization (KEK</a:t>
            </a:r>
            <a:r>
              <a:rPr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コニカルホーン</a:t>
            </a:r>
            <a:r>
              <a:rPr lang="ja-JP" altLang="en-US" dirty="0"/>
              <a:t>パターン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" y="1265064"/>
            <a:ext cx="6947120" cy="526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850888" cy="243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V="1">
            <a:off x="7043218" y="908720"/>
            <a:ext cx="769142" cy="12013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236296" y="323945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=0deg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rot="5400000" flipV="1">
            <a:off x="7263435" y="1844822"/>
            <a:ext cx="783702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4006045" y="2780928"/>
            <a:ext cx="3414465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640081" y="2146286"/>
            <a:ext cx="162576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ホーンの向き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06024" y="2972673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90deg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円弧 16"/>
          <p:cNvSpPr/>
          <p:nvPr/>
        </p:nvSpPr>
        <p:spPr>
          <a:xfrm rot="18945836">
            <a:off x="5922610" y="2103126"/>
            <a:ext cx="1212242" cy="634642"/>
          </a:xfrm>
          <a:prstGeom prst="arc">
            <a:avLst>
              <a:gd name="adj1" fmla="val 11394399"/>
              <a:gd name="adj2" fmla="val 58523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8024" y="1480264"/>
            <a:ext cx="1529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-110deg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03648" y="4684047"/>
            <a:ext cx="1529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-110deg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Lite BIRD GRASP </a:t>
            </a:r>
            <a:r>
              <a:rPr kumimoji="1" lang="ja-JP" altLang="en-US" dirty="0" smtClean="0"/>
              <a:t>シミュレーション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26859" y="1556792"/>
            <a:ext cx="8229600" cy="4896544"/>
          </a:xfrm>
        </p:spPr>
        <p:txBody>
          <a:bodyPr>
            <a:normAutofit/>
          </a:bodyPr>
          <a:lstStyle/>
          <a:p>
            <a:r>
              <a:rPr lang="ja-JP" altLang="en-US" dirty="0"/>
              <a:t>計算条件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>
                <a:solidFill>
                  <a:srgbClr val="FF0000"/>
                </a:solidFill>
              </a:rPr>
              <a:t>ミラーのみ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ミラーと開口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ミラーとフード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サイドバッフル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ja-JP" altLang="en-US" dirty="0"/>
          </a:p>
          <a:p>
            <a:pPr marL="971550" lvl="1" indent="-514350">
              <a:buFont typeface="+mj-lt"/>
              <a:buAutoNum type="arabicPeriod"/>
            </a:pP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536763" cy="387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884368" y="4221088"/>
            <a:ext cx="7909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6016" y="3096319"/>
            <a:ext cx="8002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副鏡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1236" y="4728691"/>
            <a:ext cx="8002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主鏡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7308304" y="1340768"/>
            <a:ext cx="864096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100995" y="1239143"/>
            <a:ext cx="178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axis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光路設定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2400"/>
            <a:ext cx="876333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3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1272"/>
            <a:ext cx="7261333" cy="6030479"/>
          </a:xfrm>
          <a:prstGeom prst="rect">
            <a:avLst/>
          </a:prstGeom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628650" y="226550"/>
            <a:ext cx="8242218" cy="466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アンテナビームパターン</a:t>
            </a:r>
            <a:endParaRPr lang="en-US" altLang="ja-JP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path  (Case1,2,3 feed -&gt; Sub-ref. -&gt; Main-ref.)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776909" y="1148886"/>
            <a:ext cx="3161302" cy="9454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ja-JP" sz="1400" dirty="0" smtClean="0"/>
          </a:p>
        </p:txBody>
      </p:sp>
      <p:sp>
        <p:nvSpPr>
          <p:cNvPr id="46" name="円/楕円 45"/>
          <p:cNvSpPr/>
          <p:nvPr/>
        </p:nvSpPr>
        <p:spPr>
          <a:xfrm>
            <a:off x="2807174" y="1452355"/>
            <a:ext cx="636267" cy="3331370"/>
          </a:xfrm>
          <a:prstGeom prst="ellipse">
            <a:avLst/>
          </a:prstGeom>
          <a:noFill/>
          <a:ln w="38100">
            <a:solidFill>
              <a:srgbClr val="9D3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99FF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539238" y="1589696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9D3BFF"/>
                </a:solidFill>
              </a:rPr>
              <a:t>Main lobe</a:t>
            </a:r>
          </a:p>
        </p:txBody>
      </p:sp>
      <p:grpSp>
        <p:nvGrpSpPr>
          <p:cNvPr id="48" name="グループ化 47"/>
          <p:cNvGrpSpPr/>
          <p:nvPr/>
        </p:nvGrpSpPr>
        <p:grpSpPr>
          <a:xfrm>
            <a:off x="5776909" y="3118040"/>
            <a:ext cx="3496279" cy="2359843"/>
            <a:chOff x="2166561" y="2836887"/>
            <a:chExt cx="5244901" cy="3540089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335754" y="3021554"/>
              <a:ext cx="4029422" cy="3355422"/>
              <a:chOff x="2085685" y="1773231"/>
              <a:chExt cx="5511426" cy="4589531"/>
            </a:xfrm>
          </p:grpSpPr>
          <p:grpSp>
            <p:nvGrpSpPr>
              <p:cNvPr id="53" name="グループ化 52"/>
              <p:cNvGrpSpPr/>
              <p:nvPr/>
            </p:nvGrpSpPr>
            <p:grpSpPr>
              <a:xfrm rot="4080000">
                <a:off x="6564279" y="2042158"/>
                <a:ext cx="672030" cy="1393635"/>
                <a:chOff x="2599979" y="3161839"/>
                <a:chExt cx="672030" cy="1393635"/>
              </a:xfrm>
            </p:grpSpPr>
            <p:sp>
              <p:nvSpPr>
                <p:cNvPr id="59" name="二等辺三角形 58"/>
                <p:cNvSpPr/>
                <p:nvPr/>
              </p:nvSpPr>
              <p:spPr>
                <a:xfrm>
                  <a:off x="2599979" y="3161839"/>
                  <a:ext cx="672028" cy="1233891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  <p:sp>
              <p:nvSpPr>
                <p:cNvPr id="60" name="円/楕円 59"/>
                <p:cNvSpPr/>
                <p:nvPr/>
              </p:nvSpPr>
              <p:spPr>
                <a:xfrm>
                  <a:off x="2599980" y="4235985"/>
                  <a:ext cx="672029" cy="31948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</p:grpSp>
          <p:sp>
            <p:nvSpPr>
              <p:cNvPr id="54" name="月 53"/>
              <p:cNvSpPr/>
              <p:nvPr/>
            </p:nvSpPr>
            <p:spPr>
              <a:xfrm rot="326046">
                <a:off x="2085685" y="2143288"/>
                <a:ext cx="457201" cy="4219474"/>
              </a:xfrm>
              <a:prstGeom prst="mo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u="sng"/>
              </a:p>
            </p:txBody>
          </p:sp>
          <p:sp>
            <p:nvSpPr>
              <p:cNvPr id="55" name="月 54"/>
              <p:cNvSpPr/>
              <p:nvPr/>
            </p:nvSpPr>
            <p:spPr>
              <a:xfrm rot="14396245">
                <a:off x="4573237" y="3695980"/>
                <a:ext cx="457201" cy="4219473"/>
              </a:xfrm>
              <a:prstGeom prst="mo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u="sng"/>
              </a:p>
            </p:txBody>
          </p:sp>
          <p:cxnSp>
            <p:nvCxnSpPr>
              <p:cNvPr id="56" name="直線コネクタ 55"/>
              <p:cNvCxnSpPr/>
              <p:nvPr/>
            </p:nvCxnSpPr>
            <p:spPr>
              <a:xfrm flipH="1">
                <a:off x="2403903" y="3039885"/>
                <a:ext cx="3724438" cy="1507405"/>
              </a:xfrm>
              <a:prstGeom prst="line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4492919" y="1773231"/>
                <a:ext cx="0" cy="4127841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H="1" flipV="1">
                <a:off x="2403903" y="4546249"/>
                <a:ext cx="2089016" cy="1354822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正方形/長方形 49"/>
            <p:cNvSpPr/>
            <p:nvPr/>
          </p:nvSpPr>
          <p:spPr>
            <a:xfrm>
              <a:off x="2166561" y="2836887"/>
              <a:ext cx="1649172" cy="554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Sub-ref.</a:t>
              </a:r>
              <a:endParaRPr lang="ja-JP" altLang="en-US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415290" y="5359509"/>
              <a:ext cx="1030248" cy="969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Main-ref.</a:t>
              </a:r>
              <a:endParaRPr lang="ja-JP" altLang="en-US" dirty="0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645321" y="3047446"/>
              <a:ext cx="1766141" cy="554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Feed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2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1272"/>
            <a:ext cx="7261333" cy="6030479"/>
          </a:xfrm>
          <a:prstGeom prst="rect">
            <a:avLst/>
          </a:prstGeom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628650" y="226550"/>
            <a:ext cx="8242218" cy="466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アンテナビームパターン</a:t>
            </a:r>
            <a:endParaRPr lang="en-US" altLang="ja-JP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path  (feed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Sub-ref.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Main-ref.)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776909" y="1148886"/>
            <a:ext cx="3161302" cy="9454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ja-JP" sz="1400" dirty="0" smtClean="0"/>
          </a:p>
        </p:txBody>
      </p:sp>
      <p:sp>
        <p:nvSpPr>
          <p:cNvPr id="46" name="円/楕円 45"/>
          <p:cNvSpPr/>
          <p:nvPr/>
        </p:nvSpPr>
        <p:spPr>
          <a:xfrm>
            <a:off x="2807174" y="1452355"/>
            <a:ext cx="636267" cy="3331370"/>
          </a:xfrm>
          <a:prstGeom prst="ellipse">
            <a:avLst/>
          </a:prstGeom>
          <a:noFill/>
          <a:ln w="38100">
            <a:solidFill>
              <a:srgbClr val="9D3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99FF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215155" y="1494013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9D3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lobe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4403558" y="2563056"/>
            <a:ext cx="736425" cy="30772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938260" y="1762259"/>
            <a:ext cx="1733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Spillover</a:t>
            </a:r>
          </a:p>
          <a:p>
            <a:r>
              <a:rPr lang="en-US" altLang="ja-JP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@main-ref.</a:t>
            </a:r>
            <a:endParaRPr lang="ja-JP" alt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437045" y="3235496"/>
            <a:ext cx="1034715" cy="2449053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00276" y="2796202"/>
            <a:ext cx="2246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Spillover@sub-ref</a:t>
            </a:r>
            <a:r>
              <a:rPr lang="en-US" altLang="ja-JP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円/楕円 24"/>
          <p:cNvSpPr/>
          <p:nvPr/>
        </p:nvSpPr>
        <p:spPr>
          <a:xfrm>
            <a:off x="1616315" y="3235497"/>
            <a:ext cx="914401" cy="2449053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コンテンツ プレースホルダー 2"/>
          <p:cNvSpPr txBox="1">
            <a:spLocks/>
          </p:cNvSpPr>
          <p:nvPr/>
        </p:nvSpPr>
        <p:spPr>
          <a:xfrm>
            <a:off x="5929309" y="1301286"/>
            <a:ext cx="3161302" cy="9454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ja-JP" sz="1400" dirty="0" smtClean="0"/>
          </a:p>
        </p:txBody>
      </p:sp>
      <p:sp>
        <p:nvSpPr>
          <p:cNvPr id="72" name="コンテンツ プレースホルダー 2"/>
          <p:cNvSpPr txBox="1">
            <a:spLocks/>
          </p:cNvSpPr>
          <p:nvPr/>
        </p:nvSpPr>
        <p:spPr>
          <a:xfrm>
            <a:off x="5776909" y="1148886"/>
            <a:ext cx="3161302" cy="9454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altLang="ja-JP" sz="1400" dirty="0" smtClean="0"/>
          </a:p>
        </p:txBody>
      </p:sp>
      <p:grpSp>
        <p:nvGrpSpPr>
          <p:cNvPr id="73" name="グループ化 72"/>
          <p:cNvGrpSpPr/>
          <p:nvPr/>
        </p:nvGrpSpPr>
        <p:grpSpPr>
          <a:xfrm>
            <a:off x="5751157" y="4290235"/>
            <a:ext cx="3645506" cy="2264869"/>
            <a:chOff x="1987760" y="2727852"/>
            <a:chExt cx="5873586" cy="3649124"/>
          </a:xfrm>
        </p:grpSpPr>
        <p:grpSp>
          <p:nvGrpSpPr>
            <p:cNvPr id="74" name="グループ化 73"/>
            <p:cNvGrpSpPr/>
            <p:nvPr/>
          </p:nvGrpSpPr>
          <p:grpSpPr>
            <a:xfrm>
              <a:off x="2335754" y="3292104"/>
              <a:ext cx="4029421" cy="3084872"/>
              <a:chOff x="2085685" y="2143288"/>
              <a:chExt cx="5511424" cy="4219474"/>
            </a:xfrm>
          </p:grpSpPr>
          <p:grpSp>
            <p:nvGrpSpPr>
              <p:cNvPr id="78" name="グループ化 77"/>
              <p:cNvGrpSpPr/>
              <p:nvPr/>
            </p:nvGrpSpPr>
            <p:grpSpPr>
              <a:xfrm rot="4080000">
                <a:off x="6564278" y="2042159"/>
                <a:ext cx="672029" cy="1393633"/>
                <a:chOff x="2599980" y="3161841"/>
                <a:chExt cx="672029" cy="1393633"/>
              </a:xfrm>
            </p:grpSpPr>
            <p:sp>
              <p:nvSpPr>
                <p:cNvPr id="82" name="二等辺三角形 81"/>
                <p:cNvSpPr/>
                <p:nvPr/>
              </p:nvSpPr>
              <p:spPr>
                <a:xfrm>
                  <a:off x="2599980" y="3161841"/>
                  <a:ext cx="672029" cy="1233889"/>
                </a:xfrm>
                <a:prstGeom prst="triangle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solidFill>
                    <a:srgbClr val="FFC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  <p:sp>
              <p:nvSpPr>
                <p:cNvPr id="83" name="円/楕円 82"/>
                <p:cNvSpPr/>
                <p:nvPr/>
              </p:nvSpPr>
              <p:spPr>
                <a:xfrm>
                  <a:off x="2599980" y="4235985"/>
                  <a:ext cx="672029" cy="319489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rgbClr val="FFC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</p:grpSp>
          <p:sp>
            <p:nvSpPr>
              <p:cNvPr id="79" name="月 78"/>
              <p:cNvSpPr/>
              <p:nvPr/>
            </p:nvSpPr>
            <p:spPr>
              <a:xfrm rot="326046">
                <a:off x="2085685" y="2143288"/>
                <a:ext cx="457201" cy="4219474"/>
              </a:xfrm>
              <a:prstGeom prst="mo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u="sng"/>
              </a:p>
            </p:txBody>
          </p:sp>
          <p:sp>
            <p:nvSpPr>
              <p:cNvPr id="80" name="月 79"/>
              <p:cNvSpPr/>
              <p:nvPr/>
            </p:nvSpPr>
            <p:spPr>
              <a:xfrm rot="14396245">
                <a:off x="4573237" y="3695980"/>
                <a:ext cx="457201" cy="4219473"/>
              </a:xfrm>
              <a:prstGeom prst="mo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u="sng"/>
              </a:p>
            </p:txBody>
          </p:sp>
          <p:cxnSp>
            <p:nvCxnSpPr>
              <p:cNvPr id="81" name="直線コネクタ 80"/>
              <p:cNvCxnSpPr/>
              <p:nvPr/>
            </p:nvCxnSpPr>
            <p:spPr>
              <a:xfrm flipH="1" flipV="1">
                <a:off x="2403903" y="4546249"/>
                <a:ext cx="2089016" cy="1354822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正方形/長方形 74"/>
            <p:cNvSpPr/>
            <p:nvPr/>
          </p:nvSpPr>
          <p:spPr>
            <a:xfrm>
              <a:off x="1987760" y="2727852"/>
              <a:ext cx="1030248" cy="595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5281257" y="5352123"/>
              <a:ext cx="1436369" cy="595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5763064" y="2988255"/>
              <a:ext cx="2098282" cy="595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ja-JP" alt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4" name="グループ化 83"/>
          <p:cNvGrpSpPr/>
          <p:nvPr/>
        </p:nvGrpSpPr>
        <p:grpSpPr>
          <a:xfrm>
            <a:off x="5663422" y="1724846"/>
            <a:ext cx="2812720" cy="2156497"/>
            <a:chOff x="1987760" y="2727852"/>
            <a:chExt cx="4759555" cy="3649124"/>
          </a:xfrm>
        </p:grpSpPr>
        <p:grpSp>
          <p:nvGrpSpPr>
            <p:cNvPr id="85" name="グループ化 84"/>
            <p:cNvGrpSpPr/>
            <p:nvPr/>
          </p:nvGrpSpPr>
          <p:grpSpPr>
            <a:xfrm>
              <a:off x="2335754" y="3292104"/>
              <a:ext cx="4029421" cy="3084872"/>
              <a:chOff x="2085685" y="2143288"/>
              <a:chExt cx="5511424" cy="4219474"/>
            </a:xfrm>
          </p:grpSpPr>
          <p:grpSp>
            <p:nvGrpSpPr>
              <p:cNvPr id="89" name="グループ化 88"/>
              <p:cNvGrpSpPr/>
              <p:nvPr/>
            </p:nvGrpSpPr>
            <p:grpSpPr>
              <a:xfrm rot="4080000">
                <a:off x="6564278" y="2042159"/>
                <a:ext cx="672029" cy="1393633"/>
                <a:chOff x="2599980" y="3161841"/>
                <a:chExt cx="672029" cy="1393633"/>
              </a:xfrm>
            </p:grpSpPr>
            <p:sp>
              <p:nvSpPr>
                <p:cNvPr id="93" name="二等辺三角形 92"/>
                <p:cNvSpPr/>
                <p:nvPr/>
              </p:nvSpPr>
              <p:spPr>
                <a:xfrm>
                  <a:off x="2599980" y="3161841"/>
                  <a:ext cx="672029" cy="1233889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2599980" y="4235985"/>
                  <a:ext cx="672029" cy="31948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</p:grpSp>
          <p:sp>
            <p:nvSpPr>
              <p:cNvPr id="90" name="月 89"/>
              <p:cNvSpPr/>
              <p:nvPr/>
            </p:nvSpPr>
            <p:spPr>
              <a:xfrm rot="326046">
                <a:off x="2085685" y="2143288"/>
                <a:ext cx="457201" cy="4219474"/>
              </a:xfrm>
              <a:prstGeom prst="mo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u="sng"/>
              </a:p>
            </p:txBody>
          </p:sp>
          <p:sp>
            <p:nvSpPr>
              <p:cNvPr id="91" name="月 90"/>
              <p:cNvSpPr/>
              <p:nvPr/>
            </p:nvSpPr>
            <p:spPr>
              <a:xfrm rot="14396245">
                <a:off x="4573237" y="3695980"/>
                <a:ext cx="457201" cy="4219473"/>
              </a:xfrm>
              <a:prstGeom prst="moon">
                <a:avLst/>
              </a:prstGeom>
              <a:solidFill>
                <a:srgbClr val="00B0F0">
                  <a:alpha val="30000"/>
                </a:srgbClr>
              </a:solid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u="sng"/>
              </a:p>
            </p:txBody>
          </p:sp>
          <p:cxnSp>
            <p:nvCxnSpPr>
              <p:cNvPr id="92" name="直線コネクタ 91"/>
              <p:cNvCxnSpPr/>
              <p:nvPr/>
            </p:nvCxnSpPr>
            <p:spPr>
              <a:xfrm flipH="1">
                <a:off x="2403903" y="3039885"/>
                <a:ext cx="3724438" cy="1507405"/>
              </a:xfrm>
              <a:prstGeom prst="line">
                <a:avLst/>
              </a:prstGeom>
              <a:ln w="381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正方形/長方形 85"/>
            <p:cNvSpPr/>
            <p:nvPr/>
          </p:nvSpPr>
          <p:spPr>
            <a:xfrm>
              <a:off x="1987760" y="2727852"/>
              <a:ext cx="1030249" cy="6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5281257" y="5352125"/>
              <a:ext cx="1466058" cy="62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ja-JP" altLang="en-US" dirty="0">
                <a:solidFill>
                  <a:schemeClr val="bg2"/>
                </a:solidFill>
              </a:endParaRPr>
            </a:p>
          </p:txBody>
        </p:sp>
      </p:grpSp>
      <p:pic>
        <p:nvPicPr>
          <p:cNvPr id="95" name="図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195" y="1409880"/>
            <a:ext cx="2624473" cy="1817388"/>
          </a:xfrm>
          <a:prstGeom prst="rect">
            <a:avLst/>
          </a:prstGeom>
        </p:spPr>
      </p:pic>
      <p:sp>
        <p:nvSpPr>
          <p:cNvPr id="96" name="右矢印 95"/>
          <p:cNvSpPr/>
          <p:nvPr/>
        </p:nvSpPr>
        <p:spPr>
          <a:xfrm rot="12557155">
            <a:off x="5735565" y="1586992"/>
            <a:ext cx="1878248" cy="444649"/>
          </a:xfrm>
          <a:prstGeom prst="rightArrow">
            <a:avLst/>
          </a:prstGeom>
          <a:solidFill>
            <a:srgbClr val="FFAA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右矢印 96"/>
          <p:cNvSpPr/>
          <p:nvPr/>
        </p:nvSpPr>
        <p:spPr>
          <a:xfrm rot="7923394">
            <a:off x="6033466" y="3145632"/>
            <a:ext cx="1878248" cy="444649"/>
          </a:xfrm>
          <a:prstGeom prst="rightArrow">
            <a:avLst/>
          </a:prstGeom>
          <a:solidFill>
            <a:srgbClr val="FFAA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右矢印 97"/>
          <p:cNvSpPr/>
          <p:nvPr/>
        </p:nvSpPr>
        <p:spPr>
          <a:xfrm rot="867289">
            <a:off x="6121821" y="5195387"/>
            <a:ext cx="2409548" cy="444649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右矢印 98"/>
          <p:cNvSpPr/>
          <p:nvPr/>
        </p:nvSpPr>
        <p:spPr>
          <a:xfrm rot="4977605">
            <a:off x="5700470" y="6217405"/>
            <a:ext cx="1020726" cy="219333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6288175" y="4394627"/>
            <a:ext cx="2514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Spillover at main-ref.</a:t>
            </a:r>
            <a:endParaRPr lang="ja-JP" alt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823818" y="1083023"/>
            <a:ext cx="1942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 smtClean="0">
                <a:solidFill>
                  <a:srgbClr val="FF00FF"/>
                </a:solidFill>
              </a:rPr>
              <a:t>Spillover@sub-ref</a:t>
            </a:r>
            <a:r>
              <a:rPr lang="en-US" altLang="ja-JP" b="1" dirty="0" smtClean="0">
                <a:solidFill>
                  <a:srgbClr val="FF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1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1" y="835258"/>
            <a:ext cx="7270319" cy="6022741"/>
          </a:xfrm>
          <a:prstGeom prst="rect">
            <a:avLst/>
          </a:prstGeom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628650" y="298558"/>
            <a:ext cx="7886700" cy="466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アンテナビームパターン</a:t>
            </a:r>
            <a:endParaRPr lang="en-US" altLang="ja-JP" sz="3200" dirty="0" smtClean="0"/>
          </a:p>
          <a:p>
            <a:r>
              <a:rPr lang="en-US" altLang="ja-JP" sz="3200" dirty="0" smtClean="0"/>
              <a:t>Optical path (Case1+2+…..+11)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223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1" y="835258"/>
            <a:ext cx="7270319" cy="6022741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7194884" y="1828800"/>
            <a:ext cx="998621" cy="53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662545" y="3237612"/>
            <a:ext cx="301938" cy="1850572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868144" y="2921350"/>
            <a:ext cx="424553" cy="21668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380176" y="3376864"/>
            <a:ext cx="267820" cy="171132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818293" y="2146053"/>
            <a:ext cx="1733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Spillover</a:t>
            </a:r>
          </a:p>
          <a:p>
            <a:r>
              <a:rPr lang="en-US" altLang="ja-JP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@main-ref.</a:t>
            </a:r>
            <a:endParaRPr lang="ja-JP" alt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216277" y="2653884"/>
            <a:ext cx="2246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Spillover@sub-ref</a:t>
            </a:r>
            <a:r>
              <a:rPr lang="en-US" altLang="ja-JP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28650" y="141581"/>
            <a:ext cx="7886700" cy="466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beam 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endParaRPr lang="en-US" altLang="ja-JP" sz="3200" dirty="0" smtClean="0"/>
          </a:p>
          <a:p>
            <a:r>
              <a:rPr lang="en-US" altLang="ja-JP" sz="3200" dirty="0" smtClean="0"/>
              <a:t>Optical path (Case1+2+…..+11)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212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1" y="835258"/>
            <a:ext cx="7270319" cy="602274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991589" y="2365651"/>
            <a:ext cx="3770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</a:rPr>
              <a:t>Case 6</a:t>
            </a:r>
          </a:p>
          <a:p>
            <a:r>
              <a:rPr lang="en-US" altLang="ja-JP" sz="2000" b="1" dirty="0" smtClean="0">
                <a:solidFill>
                  <a:srgbClr val="C00000"/>
                </a:solidFill>
              </a:rPr>
              <a:t>Feed-</a:t>
            </a:r>
            <a:r>
              <a:rPr lang="en-US" altLang="ja-JP" sz="2000" b="1" dirty="0">
                <a:solidFill>
                  <a:srgbClr val="C00000"/>
                </a:solidFill>
              </a:rPr>
              <a:t>&gt;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Main-ref.-&gt; </a:t>
            </a:r>
            <a:r>
              <a:rPr lang="en-US" altLang="ja-JP" sz="2000" b="1" dirty="0">
                <a:solidFill>
                  <a:srgbClr val="C00000"/>
                </a:solidFill>
              </a:rPr>
              <a:t>sky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876797" y="566615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Case 7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Feed -&gt; Main-ref. -&gt; Sub-ref. -&gt; </a:t>
            </a:r>
            <a:r>
              <a:rPr lang="en-US" altLang="ja-JP" sz="2000" b="1" dirty="0">
                <a:solidFill>
                  <a:srgbClr val="FF0000"/>
                </a:solidFill>
              </a:rPr>
              <a:t>sky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995056" y="3118861"/>
            <a:ext cx="201880" cy="604489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4500747" y="2842641"/>
            <a:ext cx="359558" cy="542835"/>
          </a:xfrm>
          <a:prstGeom prst="straightConnector1">
            <a:avLst/>
          </a:prstGeom>
          <a:ln w="76200">
            <a:solidFill>
              <a:srgbClr val="33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4381995" y="4356923"/>
            <a:ext cx="1193799" cy="1410047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7194884" y="1828800"/>
            <a:ext cx="998621" cy="53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227615" y="18578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b="1" dirty="0" smtClean="0">
                <a:solidFill>
                  <a:srgbClr val="3300FF"/>
                </a:solidFill>
              </a:rPr>
              <a:t>Case 8</a:t>
            </a:r>
            <a:endParaRPr lang="en-US" altLang="ja-JP" sz="2000" b="1" dirty="0">
              <a:solidFill>
                <a:srgbClr val="3300FF"/>
              </a:solidFill>
            </a:endParaRPr>
          </a:p>
          <a:p>
            <a:r>
              <a:rPr lang="en-US" altLang="ja-JP" sz="2000" b="1" dirty="0" smtClean="0">
                <a:solidFill>
                  <a:srgbClr val="3300FF"/>
                </a:solidFill>
              </a:rPr>
              <a:t>Feed -&gt; Main-ref. -&gt; Sub-ref. -&gt; Main-ref. </a:t>
            </a:r>
          </a:p>
          <a:p>
            <a:r>
              <a:rPr lang="en-US" altLang="ja-JP" sz="2000" b="1" dirty="0" smtClean="0">
                <a:solidFill>
                  <a:srgbClr val="3300FF"/>
                </a:solidFill>
              </a:rPr>
              <a:t>-&gt; </a:t>
            </a:r>
            <a:r>
              <a:rPr lang="en-US" altLang="ja-JP" sz="2000" b="1" dirty="0">
                <a:solidFill>
                  <a:srgbClr val="3300FF"/>
                </a:solidFill>
              </a:rPr>
              <a:t>sky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92" y="12452"/>
            <a:ext cx="2611335" cy="223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628650" y="141581"/>
            <a:ext cx="7886700" cy="466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beam 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endParaRPr lang="en-US" altLang="ja-JP" sz="3200" dirty="0" smtClean="0"/>
          </a:p>
          <a:p>
            <a:r>
              <a:rPr lang="en-US" altLang="ja-JP" sz="3200" dirty="0" smtClean="0"/>
              <a:t>Optical path (Case1+2+…..+11)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411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Lite BIRD GRASP </a:t>
            </a:r>
            <a:r>
              <a:rPr kumimoji="1" lang="ja-JP" altLang="en-US" dirty="0" smtClean="0"/>
              <a:t>シミュレーション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26859" y="1556792"/>
            <a:ext cx="8229600" cy="4896544"/>
          </a:xfrm>
        </p:spPr>
        <p:txBody>
          <a:bodyPr>
            <a:normAutofit/>
          </a:bodyPr>
          <a:lstStyle/>
          <a:p>
            <a:r>
              <a:rPr lang="ja-JP" altLang="en-US" dirty="0"/>
              <a:t>計算条件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>
                <a:solidFill>
                  <a:srgbClr val="FF0000"/>
                </a:solidFill>
              </a:rPr>
              <a:t>ミラーのみ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ミラーと開口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ミラーとフード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サイドバッフル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ja-JP" altLang="en-US" dirty="0"/>
          </a:p>
          <a:p>
            <a:pPr marL="971550" lvl="1" indent="-514350">
              <a:buFont typeface="+mj-lt"/>
              <a:buAutoNum type="arabicPeriod"/>
            </a:pP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536763" cy="387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884368" y="4221088"/>
            <a:ext cx="7909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6016" y="3096319"/>
            <a:ext cx="8002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副鏡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1236" y="4728691"/>
            <a:ext cx="8002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主鏡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7308304" y="1340768"/>
            <a:ext cx="864096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100995" y="1239143"/>
            <a:ext cx="178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axis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Lite BIRD GRASP </a:t>
            </a:r>
            <a:r>
              <a:rPr lang="ja-JP" altLang="en-US" dirty="0"/>
              <a:t>シミュレーション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26859" y="1556792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計算条件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ミラー</a:t>
            </a:r>
            <a:r>
              <a:rPr lang="ja-JP" altLang="en-US" dirty="0"/>
              <a:t>のみ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b="1" dirty="0" smtClean="0">
                <a:solidFill>
                  <a:srgbClr val="FF0000"/>
                </a:solidFill>
              </a:rPr>
              <a:t>ミラーと開口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ミラーとフード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サイドバッフル</a:t>
            </a:r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9037"/>
            <a:ext cx="4353154" cy="456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36100" y="4653136"/>
            <a:ext cx="11079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・・・・・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Case11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1613016" y="4654128"/>
            <a:ext cx="576064" cy="193899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13984" y="5390563"/>
            <a:ext cx="272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開口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ビーム</a:t>
            </a:r>
            <a:endParaRPr kumimoji="1"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パターン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3557" y="419329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Sum()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72160" y="5733256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(truncation)</a:t>
            </a:r>
            <a:endParaRPr kumimoji="1" lang="ja-JP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2421" y="2060848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直径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400mm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アウトライン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GRASP simulation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model measurement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Summery</a:t>
            </a:r>
          </a:p>
        </p:txBody>
      </p:sp>
    </p:spTree>
    <p:extLst>
      <p:ext uri="{BB962C8B-B14F-4D97-AF65-F5344CB8AC3E}">
        <p14:creationId xmlns:p14="http://schemas.microsoft.com/office/powerpoint/2010/main" val="40737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アンテナビームパターン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(Case1+2+…..+11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20627"/>
            <a:ext cx="6188692" cy="434467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71168" y="2166898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: 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ミラーのみ</a:t>
            </a:r>
            <a:endParaRPr kumimoji="1"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Red: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開口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067944" y="2874784"/>
            <a:ext cx="432048" cy="2210400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6495" y="3189108"/>
            <a:ext cx="2467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8 </a:t>
            </a:r>
            <a:r>
              <a:rPr kumimoji="1"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のサイドローブは低減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r>
              <a:rPr kumimoji="1"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ホーンのスピルオーバーは部分的に低減</a:t>
            </a:r>
            <a:endParaRPr kumimoji="1" lang="en-US" altLang="ja-JP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11? </a:t>
            </a:r>
            <a:r>
              <a:rPr kumimoji="1"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は顕在化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552588" y="3328382"/>
            <a:ext cx="792088" cy="1825585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229000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8059" y="274578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788024" y="3959867"/>
            <a:ext cx="432048" cy="800472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03316" y="508518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6340678"/>
            <a:ext cx="64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Case11    horn – main – sub – main – sub – main – sub - sky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33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Lite BIRD GRASP </a:t>
            </a:r>
            <a:r>
              <a:rPr kumimoji="1" lang="ja-JP" altLang="en-US" dirty="0" smtClean="0"/>
              <a:t>シミュレーション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26859" y="1556792"/>
            <a:ext cx="8229600" cy="4525963"/>
          </a:xfrm>
        </p:spPr>
        <p:txBody>
          <a:bodyPr/>
          <a:lstStyle/>
          <a:p>
            <a:r>
              <a:rPr lang="ja-JP" altLang="en-US" dirty="0"/>
              <a:t>計算条件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ミラー</a:t>
            </a:r>
            <a:r>
              <a:rPr lang="ja-JP" altLang="en-US" dirty="0"/>
              <a:t>のみ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ミラーと開口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b="1" dirty="0">
                <a:solidFill>
                  <a:srgbClr val="FF0000"/>
                </a:solidFill>
              </a:rPr>
              <a:t>ミラー</a:t>
            </a:r>
            <a:r>
              <a:rPr lang="ja-JP" altLang="en-US" b="1" dirty="0" smtClean="0">
                <a:solidFill>
                  <a:srgbClr val="FF0000"/>
                </a:solidFill>
              </a:rPr>
              <a:t>とフード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/>
              <a:t>サイドバッフル</a:t>
            </a:r>
          </a:p>
          <a:p>
            <a:pPr marL="971550" lvl="1" indent="-514350">
              <a:buFont typeface="+mj-lt"/>
              <a:buAutoNum type="arabicPeriod"/>
            </a:pP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55371"/>
            <a:ext cx="4352483" cy="456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48068" y="4663504"/>
            <a:ext cx="11079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・・・・・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Case11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1324984" y="4664496"/>
            <a:ext cx="576064" cy="193899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5696" y="5093021"/>
            <a:ext cx="309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フード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(in)=&gt;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フード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(out)</a:t>
            </a: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ビームパターン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59224" y="5385276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(truncation)</a:t>
            </a:r>
            <a:endParaRPr kumimoji="1" lang="ja-JP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66682" y="1667228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フード</a:t>
            </a:r>
            <a:r>
              <a:rPr kumimoji="1" lang="en-US" altLang="ja-JP" dirty="0" smtClean="0"/>
              <a:t>(out)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57901" y="3009454"/>
            <a:ext cx="10711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フード</a:t>
            </a:r>
            <a:r>
              <a:rPr kumimoji="1" lang="en-US" altLang="ja-JP" dirty="0" smtClean="0"/>
              <a:t>(in)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94968" y="5385276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(truncation)</a:t>
            </a:r>
            <a:endParaRPr kumimoji="1" lang="ja-JP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3557" y="419329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Sum()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95030" y="2359913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Dia. 400mm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95030" y="1493706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Dia. 500mm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7882453" y="1989085"/>
            <a:ext cx="0" cy="40454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957224" y="196052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468mm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アンテナビームパターン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path (Case1+2+…..+11)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844823"/>
            <a:ext cx="6291656" cy="419749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55943" y="1844823"/>
            <a:ext cx="1903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Red: 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開口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: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フード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479576" y="3645024"/>
            <a:ext cx="792088" cy="1825585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716016" y="3810619"/>
            <a:ext cx="633648" cy="1825585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55047" y="316304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12267" y="331544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96495" y="2818878"/>
            <a:ext cx="24679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ホーンスピルオーバーの低減</a:t>
            </a:r>
            <a:endParaRPr lang="en-US" altLang="ja-JP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11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パターンも</a:t>
            </a:r>
            <a:endParaRPr lang="en-US" altLang="ja-JP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低減</a:t>
            </a:r>
            <a:endParaRPr kumimoji="1" lang="en-US" altLang="ja-JP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  <a:p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フードによってアンテナサイズが大きくなる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6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Lite BIRD GRASP </a:t>
            </a:r>
            <a:r>
              <a:rPr kumimoji="1" lang="ja-JP" altLang="en-US" dirty="0" smtClean="0"/>
              <a:t>シミュレーション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26859" y="1556792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計算条件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ミラーのみ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ミラーと開口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ミラーとフード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b="1" dirty="0">
                <a:solidFill>
                  <a:srgbClr val="FF0000"/>
                </a:solidFill>
              </a:rPr>
              <a:t>サイドバッフル</a:t>
            </a:r>
          </a:p>
          <a:p>
            <a:pPr marL="971550" lvl="1" indent="-514350">
              <a:buFont typeface="+mj-lt"/>
              <a:buAutoNum type="arabicPeriod"/>
            </a:pP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353154" cy="456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67544" y="5013176"/>
            <a:ext cx="3509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ホーンからのサイドローブ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信号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を直接終端する。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1558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アンテナ</a:t>
            </a:r>
            <a:r>
              <a:rPr lang="ja-JP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ビームパターン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path (Case1+2+…..+11)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277B-52B6-4BDD-8EE9-C15A23E182F5}" type="datetime1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7055-89BB-48DF-A391-A75ECF9747BD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8" y="1700808"/>
            <a:ext cx="6553200" cy="460057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652120" y="1879043"/>
            <a:ext cx="300915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Red: 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開口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: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サイドバッフル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673208" y="2924944"/>
            <a:ext cx="2470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ホーン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のスピルオーバーは低減</a:t>
            </a:r>
            <a:endParaRPr lang="en-US" altLang="ja-JP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Case11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が残った</a:t>
            </a:r>
            <a:r>
              <a:rPr lang="ja-JP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。。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479576" y="3645024"/>
            <a:ext cx="792088" cy="1825585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55047" y="316304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716016" y="3810619"/>
            <a:ext cx="633648" cy="1825585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2267" y="331544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Scale </a:t>
            </a:r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1/3</a:t>
            </a:r>
            <a:r>
              <a:rPr lang="ja-JP" altLang="en-US" dirty="0" smtClean="0"/>
              <a:t>サイズ　スケールモデルを製作、ビームパターン測定</a:t>
            </a:r>
            <a:r>
              <a:rPr lang="en-US" altLang="ja-JP" dirty="0" smtClean="0"/>
              <a:t>.</a:t>
            </a:r>
          </a:p>
          <a:p>
            <a:pPr lvl="1"/>
            <a:r>
              <a:rPr kumimoji="1" lang="en-US" altLang="ja-JP" dirty="0" smtClean="0"/>
              <a:t>1/3</a:t>
            </a:r>
            <a:r>
              <a:rPr kumimoji="1" lang="ja-JP" altLang="en-US" dirty="0" smtClean="0"/>
              <a:t>スケールモデル</a:t>
            </a:r>
            <a:r>
              <a:rPr kumimoji="1" lang="en-US" altLang="ja-JP" dirty="0" smtClean="0"/>
              <a:t>=&gt;</a:t>
            </a:r>
            <a:r>
              <a:rPr lang="ja-JP" altLang="en-US" dirty="0" smtClean="0"/>
              <a:t>  低価格、扱い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周波数  </a:t>
            </a:r>
            <a:r>
              <a:rPr lang="en-US" altLang="ja-JP" dirty="0" smtClean="0"/>
              <a:t>=&gt;  60 GHz×3 =&gt; 200 GHz band</a:t>
            </a:r>
          </a:p>
          <a:p>
            <a:pPr lvl="1"/>
            <a:endParaRPr kumimoji="1" lang="en-US" altLang="ja-JP" dirty="0"/>
          </a:p>
          <a:p>
            <a:r>
              <a:rPr lang="ja-JP" altLang="en-US" dirty="0" smtClean="0"/>
              <a:t>目的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シミュレーションとの比較</a:t>
            </a:r>
            <a:r>
              <a:rPr lang="en-US" altLang="ja-JP" dirty="0" smtClean="0"/>
              <a:t> (multiple reflection etc.)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フード、バッフル、サイドバッフル等のデザイン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90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1/3 Scale model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79" y="1628800"/>
            <a:ext cx="62579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H="1" flipV="1">
            <a:off x="3419872" y="3258562"/>
            <a:ext cx="1164570" cy="5304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3419872" y="2852936"/>
            <a:ext cx="582286" cy="4056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3059832" y="2852936"/>
            <a:ext cx="942326" cy="23954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1/3 Scale model with </a:t>
            </a:r>
            <a:r>
              <a:rPr kumimoji="1" lang="ja-JP" altLang="en-US" dirty="0" smtClean="0"/>
              <a:t>黒体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45" y="1340768"/>
            <a:ext cx="6089602" cy="52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Scale </a:t>
            </a:r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b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Phase retrieval method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0535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942616" y="3832200"/>
            <a:ext cx="1224136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2771800" y="3573016"/>
            <a:ext cx="11521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427984" y="3573016"/>
            <a:ext cx="11521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27584" y="3165033"/>
            <a:ext cx="170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Assumed</a:t>
            </a:r>
          </a:p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pattern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1720" y="6093296"/>
            <a:ext cx="17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trans.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79631" y="6197242"/>
            <a:ext cx="2592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Inverse Fourier trans.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8024" y="5209165"/>
            <a:ext cx="153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Preliminary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764704"/>
            <a:ext cx="8028384" cy="60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5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Introduction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Summery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lvl="1"/>
            <a:r>
              <a:rPr lang="ja-JP" altLang="en-US" dirty="0" smtClean="0"/>
              <a:t>物理光学</a:t>
            </a:r>
            <a:r>
              <a:rPr lang="en-US" altLang="ja-JP" dirty="0" smtClean="0"/>
              <a:t>(</a:t>
            </a:r>
            <a:r>
              <a:rPr lang="ja-JP" altLang="en-US" dirty="0" smtClean="0"/>
              <a:t>ＧＲＡＳＰ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を用いてクロスドラゴン型光学系の評価を行った。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直径</a:t>
            </a:r>
            <a:r>
              <a:rPr lang="en-US" altLang="ja-JP" dirty="0" smtClean="0"/>
              <a:t>400mm</a:t>
            </a:r>
            <a:r>
              <a:rPr lang="ja-JP" altLang="en-US" dirty="0" smtClean="0"/>
              <a:t>程度のフードを用いることでサイドローブ強度は抑えることができた。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コンパクト化の為にサイドバッフルを検討した結果、</a:t>
            </a:r>
            <a:r>
              <a:rPr lang="en-US" altLang="ja-JP" dirty="0" smtClean="0"/>
              <a:t>case11</a:t>
            </a:r>
            <a:r>
              <a:rPr lang="ja-JP" altLang="en-US" dirty="0" smtClean="0"/>
              <a:t>以外は軽減することができた。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今後、フードやサイドバッフルの形状を最適化（コンパクトかつサイドローブ軽減）を進める。</a:t>
            </a:r>
            <a:endParaRPr lang="en-US" altLang="ja-JP" dirty="0" smtClean="0"/>
          </a:p>
          <a:p>
            <a:endParaRPr lang="en-US" altLang="ja-JP" dirty="0"/>
          </a:p>
          <a:p>
            <a:pPr lvl="1"/>
            <a:r>
              <a:rPr lang="ja-JP" altLang="en-US" dirty="0" smtClean="0"/>
              <a:t>また、</a:t>
            </a:r>
            <a:r>
              <a:rPr lang="en-US" altLang="ja-JP" dirty="0" smtClean="0"/>
              <a:t>GRASP</a:t>
            </a:r>
            <a:r>
              <a:rPr lang="ja-JP" altLang="en-US" dirty="0" smtClean="0"/>
              <a:t>計算の検証等のために、</a:t>
            </a:r>
            <a:r>
              <a:rPr lang="en-US" altLang="ja-JP" dirty="0" smtClean="0"/>
              <a:t>1/3</a:t>
            </a:r>
            <a:r>
              <a:rPr lang="ja-JP" altLang="en-US" dirty="0" smtClean="0"/>
              <a:t>スケールモデルの製作を行い、測定評価を進めている。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2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203645"/>
            <a:ext cx="7886700" cy="1325563"/>
          </a:xfrm>
        </p:spPr>
        <p:txBody>
          <a:bodyPr/>
          <a:lstStyle/>
          <a:p>
            <a:r>
              <a:rPr kumimoji="1" lang="en-US" altLang="ja-JP" dirty="0" err="1" smtClean="0"/>
              <a:t>LiteBIRD</a:t>
            </a:r>
            <a:r>
              <a:rPr kumimoji="1" lang="en-US" altLang="ja-JP" dirty="0" smtClean="0"/>
              <a:t> </a:t>
            </a:r>
            <a:r>
              <a:rPr lang="ja-JP" altLang="en-US" dirty="0"/>
              <a:t>アンテナ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66076" y="1093575"/>
            <a:ext cx="5090753" cy="5647793"/>
          </a:xfrm>
        </p:spPr>
        <p:txBody>
          <a:bodyPr>
            <a:normAutofit/>
          </a:bodyPr>
          <a:lstStyle/>
          <a:p>
            <a:pPr lvl="1">
              <a:lnSpc>
                <a:spcPts val="2000"/>
              </a:lnSpc>
            </a:pPr>
            <a:r>
              <a:rPr lang="ja-JP" altLang="en-US" dirty="0" smtClean="0"/>
              <a:t>焦点面サイズ</a:t>
            </a:r>
            <a:endParaRPr lang="en-US" altLang="ja-JP" dirty="0" smtClean="0"/>
          </a:p>
          <a:p>
            <a:pPr marL="457200" lvl="1" indent="0">
              <a:lnSpc>
                <a:spcPts val="2000"/>
              </a:lnSpc>
              <a:buNone/>
            </a:pPr>
            <a:r>
              <a:rPr lang="en-US" altLang="ja-JP" dirty="0" smtClean="0"/>
              <a:t>    245mm×425mm</a:t>
            </a:r>
          </a:p>
          <a:p>
            <a:pPr lvl="1">
              <a:lnSpc>
                <a:spcPts val="2000"/>
              </a:lnSpc>
            </a:pPr>
            <a:r>
              <a:rPr lang="ja-JP" altLang="en-US" dirty="0" smtClean="0"/>
              <a:t>アンテナ</a:t>
            </a:r>
            <a:r>
              <a:rPr lang="ja-JP" altLang="en-US" dirty="0"/>
              <a:t>サイズ</a:t>
            </a:r>
            <a:endParaRPr lang="en-US" altLang="ja-JP" dirty="0" smtClean="0"/>
          </a:p>
          <a:p>
            <a:pPr marL="457200" lvl="1" indent="0">
              <a:lnSpc>
                <a:spcPts val="2000"/>
              </a:lnSpc>
              <a:buNone/>
            </a:pPr>
            <a:r>
              <a:rPr lang="en-US" altLang="ja-JP" dirty="0" smtClean="0"/>
              <a:t>   less than 1.6m×1.6m</a:t>
            </a:r>
            <a:endParaRPr kumimoji="1" lang="en-US" altLang="ja-JP" sz="3200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3936" y="6319280"/>
            <a:ext cx="2057400" cy="365125"/>
          </a:xfrm>
        </p:spPr>
        <p:txBody>
          <a:bodyPr/>
          <a:lstStyle/>
          <a:p>
            <a:fld id="{BAD1B6E3-117D-420C-9C89-657BC5D688C2}" type="datetime1">
              <a:rPr kumimoji="1" lang="ja-JP" altLang="en-US" smtClean="0"/>
              <a:t>2016/3/8</a:t>
            </a:fld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7055-89BB-48DF-A391-A75ECF9747B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68588" y="4856200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冷凍機部分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5" y="1221971"/>
            <a:ext cx="438244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682073" y="1552914"/>
            <a:ext cx="84963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Sub-ref.</a:t>
            </a:r>
            <a:endParaRPr kumimoji="1" lang="ja-JP" altLang="en-US" sz="1600" dirty="0"/>
          </a:p>
        </p:txBody>
      </p:sp>
      <p:sp>
        <p:nvSpPr>
          <p:cNvPr id="14" name="下矢印 13"/>
          <p:cNvSpPr/>
          <p:nvPr/>
        </p:nvSpPr>
        <p:spPr>
          <a:xfrm>
            <a:off x="911822" y="1775805"/>
            <a:ext cx="21900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2285" y="1365987"/>
            <a:ext cx="12013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From space</a:t>
            </a:r>
            <a:endParaRPr kumimoji="1" lang="ja-JP" altLang="en-US" sz="1600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263453" y="2135845"/>
            <a:ext cx="1512168" cy="124636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775621" y="2136589"/>
            <a:ext cx="0" cy="124562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1911525" y="2086067"/>
            <a:ext cx="864096" cy="122413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165212" y="1308536"/>
            <a:ext cx="4159653" cy="3193879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19395" r="30502" b="38982"/>
          <a:stretch/>
        </p:blipFill>
        <p:spPr>
          <a:xfrm>
            <a:off x="4504781" y="3085921"/>
            <a:ext cx="4413344" cy="2612639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 rot="1366532">
            <a:off x="775726" y="3193961"/>
            <a:ext cx="1999895" cy="1189670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5341" y="3655732"/>
            <a:ext cx="14401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Detectors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7668" y="3655732"/>
            <a:ext cx="111719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Main –ref.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75270" y="4457259"/>
            <a:ext cx="9238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425mm</a:t>
            </a:r>
            <a:endParaRPr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15216" y="3838165"/>
            <a:ext cx="9238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245</a:t>
            </a:r>
            <a:r>
              <a:rPr lang="en-US" altLang="ja-JP" dirty="0" smtClean="0"/>
              <a:t>mm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0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t="9211" r="23022" b="12717"/>
          <a:stretch/>
        </p:blipFill>
        <p:spPr bwMode="auto">
          <a:xfrm rot="6515934">
            <a:off x="579073" y="766001"/>
            <a:ext cx="5141548" cy="461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082155"/>
          </a:xfrm>
        </p:spPr>
        <p:txBody>
          <a:bodyPr/>
          <a:lstStyle/>
          <a:p>
            <a:r>
              <a:rPr kumimoji="1" lang="ja-JP" altLang="en-US" dirty="0" smtClean="0"/>
              <a:t>クロスドラゴンアンテナ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0637" y="5471902"/>
            <a:ext cx="488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設計：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V and Light Tools</a:t>
            </a:r>
          </a:p>
          <a:p>
            <a:pPr>
              <a:lnSpc>
                <a:spcPct val="50000"/>
              </a:lnSpc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評価：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V, Light Tools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and 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GRASP</a:t>
            </a:r>
            <a:endParaRPr kumimoji="1"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D6A0-E6B9-4EB2-85ED-8D93685981B3}" type="datetime1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7055-89BB-48DF-A391-A75ECF9747BD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988919" y="5574110"/>
            <a:ext cx="2476678" cy="196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249786" y="3654379"/>
            <a:ext cx="11880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フィード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93312" y="4691259"/>
            <a:ext cx="12564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主鏡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7575" y="1877816"/>
            <a:ext cx="14682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副鏡</a:t>
            </a:r>
            <a:endParaRPr kumimoji="1" lang="ja-JP" altLang="en-US" sz="2400" dirty="0"/>
          </a:p>
        </p:txBody>
      </p:sp>
      <p:cxnSp>
        <p:nvCxnSpPr>
          <p:cNvPr id="23" name="直線矢印コネクタ 22"/>
          <p:cNvCxnSpPr/>
          <p:nvPr/>
        </p:nvCxnSpPr>
        <p:spPr>
          <a:xfrm rot="6675189">
            <a:off x="2150861" y="1581549"/>
            <a:ext cx="1460664" cy="354211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6675189" flipH="1">
            <a:off x="1234321" y="3258082"/>
            <a:ext cx="2999233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6675189" flipV="1">
            <a:off x="1221236" y="3392460"/>
            <a:ext cx="749180" cy="1382651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二等辺三角形 2"/>
          <p:cNvSpPr/>
          <p:nvPr/>
        </p:nvSpPr>
        <p:spPr>
          <a:xfrm rot="5152796">
            <a:off x="4983846" y="3036615"/>
            <a:ext cx="321783" cy="56447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29819" y="5075434"/>
            <a:ext cx="60144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~1m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4128" y="1352789"/>
            <a:ext cx="266290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&gt;</a:t>
            </a:r>
            <a:r>
              <a:rPr lang="ja-JP" altLang="en-US" sz="2800" dirty="0" smtClean="0"/>
              <a:t>メリット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大きな焦点面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コンパクトサイズ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&gt;</a:t>
            </a:r>
            <a:r>
              <a:rPr kumimoji="1" lang="ja-JP" altLang="en-US" sz="2800" dirty="0" smtClean="0"/>
              <a:t>デメリット</a:t>
            </a:r>
            <a:endParaRPr kumimoji="1" lang="en-US" altLang="ja-JP" sz="2800" dirty="0" smtClean="0"/>
          </a:p>
          <a:p>
            <a:r>
              <a:rPr lang="en-US" altLang="ja-JP" sz="2800" dirty="0"/>
              <a:t> </a:t>
            </a:r>
            <a:r>
              <a:rPr lang="ja-JP" altLang="en-US" sz="2800" dirty="0" smtClean="0"/>
              <a:t>迷光</a:t>
            </a:r>
            <a:endParaRPr lang="en-US" altLang="ja-JP" sz="2800" dirty="0" smtClean="0"/>
          </a:p>
          <a:p>
            <a:r>
              <a:rPr lang="ja-JP" altLang="en-US" sz="2800" dirty="0"/>
              <a:t>多重反射</a:t>
            </a: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99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GRASP simulation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GRASP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GRASP(General </a:t>
            </a:r>
            <a:r>
              <a:rPr lang="en-US" altLang="ja-JP" b="1" u="sng" dirty="0"/>
              <a:t>Reflector Antenna</a:t>
            </a:r>
            <a:r>
              <a:rPr lang="en-US" altLang="ja-JP" dirty="0"/>
              <a:t> Software </a:t>
            </a:r>
            <a:r>
              <a:rPr lang="en-US" altLang="ja-JP" dirty="0" smtClean="0"/>
              <a:t>Package)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ticra</a:t>
            </a:r>
            <a:r>
              <a:rPr lang="ja-JP" altLang="en-US" dirty="0" smtClean="0"/>
              <a:t>社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1" y="2924944"/>
            <a:ext cx="3047355" cy="300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26232" y="3489666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ミラー毎に、反射波は入射波から計算される。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0" y="4817576"/>
            <a:ext cx="5232176" cy="201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7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451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Lite BIRD GRASP </a:t>
            </a:r>
            <a:r>
              <a:rPr kumimoji="1" lang="ja-JP" altLang="en-US" dirty="0" smtClean="0"/>
              <a:t>シミュレーション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26859" y="1556792"/>
            <a:ext cx="8229600" cy="4896544"/>
          </a:xfrm>
        </p:spPr>
        <p:txBody>
          <a:bodyPr>
            <a:normAutofit/>
          </a:bodyPr>
          <a:lstStyle/>
          <a:p>
            <a:r>
              <a:rPr lang="ja-JP" altLang="en-US" dirty="0"/>
              <a:t>計算条件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ミラーのみ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 smtClean="0"/>
              <a:t>ミラーと開口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ミラーとフード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サイドバッフル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 smtClean="0"/>
              <a:t>Freq. 	60 GHz</a:t>
            </a:r>
          </a:p>
          <a:p>
            <a:pPr marL="457200" lvl="1" indent="0">
              <a:buNone/>
            </a:pPr>
            <a:r>
              <a:rPr lang="en-US" altLang="ja-JP" dirty="0" smtClean="0"/>
              <a:t>Feed	Conical horn</a:t>
            </a:r>
          </a:p>
          <a:p>
            <a:pPr marL="457200" lvl="1" indent="0">
              <a:buNone/>
            </a:pPr>
            <a:r>
              <a:rPr lang="ja-JP" altLang="en-US" dirty="0" smtClean="0"/>
              <a:t>光路</a:t>
            </a:r>
            <a:r>
              <a:rPr lang="en-US" altLang="ja-JP" dirty="0" smtClean="0"/>
              <a:t>	11 paths</a:t>
            </a:r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ja-JP" altLang="en-US" dirty="0"/>
          </a:p>
          <a:p>
            <a:pPr marL="971550" lvl="1" indent="-514350">
              <a:buFont typeface="+mj-lt"/>
              <a:buAutoNum type="arabicPeriod"/>
            </a:pP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536763" cy="387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884368" y="4221088"/>
            <a:ext cx="7909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6016" y="3096319"/>
            <a:ext cx="8002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副鏡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1236" y="4728691"/>
            <a:ext cx="8002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主鏡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7308304" y="1340768"/>
            <a:ext cx="864096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100995" y="1239143"/>
            <a:ext cx="178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axis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39952" y="777478"/>
            <a:ext cx="478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迷光、スピルオーバー、多重反射等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53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今までの望遠鏡ではあまり気にしていなかった</a:t>
            </a:r>
            <a:r>
              <a:rPr kumimoji="1" lang="ja-JP" altLang="en-US" sz="3600" dirty="0" err="1" smtClean="0"/>
              <a:t>。。。</a:t>
            </a:r>
            <a:endParaRPr kumimoji="1" lang="ja-JP" altLang="en-US" sz="3600" dirty="0"/>
          </a:p>
        </p:txBody>
      </p:sp>
      <p:pic>
        <p:nvPicPr>
          <p:cNvPr id="4" name="Picture 5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0200"/>
            <a:ext cx="5298687" cy="49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V="1">
            <a:off x="2800524" y="3467596"/>
            <a:ext cx="576064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3957340" y="4437112"/>
            <a:ext cx="288032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5148064" y="5157192"/>
            <a:ext cx="72008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444208" y="1554076"/>
            <a:ext cx="0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4211960" y="1556792"/>
            <a:ext cx="0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1996</Words>
  <Application>Microsoft Office PowerPoint</Application>
  <PresentationFormat>画面に合わせる (4:3)</PresentationFormat>
  <Paragraphs>475</Paragraphs>
  <Slides>30</Slides>
  <Notes>29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Office テーマ</vt:lpstr>
      <vt:lpstr>GRASPを用いた CMB観測LiteBIRD衛星 光学系の検討</vt:lpstr>
      <vt:lpstr>アウトライン</vt:lpstr>
      <vt:lpstr>1) Introduction</vt:lpstr>
      <vt:lpstr>LiteBIRD アンテナ</vt:lpstr>
      <vt:lpstr>クロスドラゴンアンテナ</vt:lpstr>
      <vt:lpstr>2) GRASP simulation</vt:lpstr>
      <vt:lpstr>GRASPとは</vt:lpstr>
      <vt:lpstr>Lite BIRD GRASP シミュレーション</vt:lpstr>
      <vt:lpstr>今までの望遠鏡ではあまり気にしていなかった。。。</vt:lpstr>
      <vt:lpstr>コニカルホーンパターン</vt:lpstr>
      <vt:lpstr>Lite BIRD GRASP シミュレーション</vt:lpstr>
      <vt:lpstr>光路設定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Lite BIRD GRASP シミュレーション</vt:lpstr>
      <vt:lpstr>Lite BIRD GRASP シミュレーション</vt:lpstr>
      <vt:lpstr>アンテナビームパターン Optical path (Case1+2+…..+11)</vt:lpstr>
      <vt:lpstr>Lite BIRD GRASP シミュレーション</vt:lpstr>
      <vt:lpstr>アンテナビームパターン Optical path (Case1+2+…..+11)</vt:lpstr>
      <vt:lpstr>Lite BIRD GRASP シミュレーション</vt:lpstr>
      <vt:lpstr>アンテナビームパターン Optical path (Case1+2+…..+11)</vt:lpstr>
      <vt:lpstr>3) Scale model measurement</vt:lpstr>
      <vt:lpstr>1/3 Scale model</vt:lpstr>
      <vt:lpstr>1/3 Scale model with 黒体</vt:lpstr>
      <vt:lpstr>3) Scale model measurement 1) Phase retrieval method</vt:lpstr>
      <vt:lpstr>Preliminary　results</vt:lpstr>
      <vt:lpstr>5) Summery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the LiteBIRD telescope using Physical Optics simulation</dc:title>
  <dc:creator>astro14kk</dc:creator>
  <cp:lastModifiedBy>k.kimura</cp:lastModifiedBy>
  <cp:revision>128</cp:revision>
  <dcterms:created xsi:type="dcterms:W3CDTF">2015-12-13T01:22:42Z</dcterms:created>
  <dcterms:modified xsi:type="dcterms:W3CDTF">2016-03-08T06:13:46Z</dcterms:modified>
</cp:coreProperties>
</file>