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9" r:id="rId2"/>
    <p:sldId id="844" r:id="rId3"/>
    <p:sldId id="879" r:id="rId4"/>
    <p:sldId id="909" r:id="rId5"/>
    <p:sldId id="910" r:id="rId6"/>
    <p:sldId id="845" r:id="rId7"/>
    <p:sldId id="898" r:id="rId8"/>
    <p:sldId id="911" r:id="rId9"/>
    <p:sldId id="846" r:id="rId10"/>
    <p:sldId id="906" r:id="rId11"/>
    <p:sldId id="899" r:id="rId12"/>
    <p:sldId id="900" r:id="rId13"/>
    <p:sldId id="901" r:id="rId14"/>
    <p:sldId id="880" r:id="rId15"/>
    <p:sldId id="881" r:id="rId16"/>
    <p:sldId id="882" r:id="rId17"/>
    <p:sldId id="883" r:id="rId18"/>
    <p:sldId id="884" r:id="rId19"/>
    <p:sldId id="897" r:id="rId20"/>
    <p:sldId id="903" r:id="rId21"/>
    <p:sldId id="904" r:id="rId22"/>
    <p:sldId id="905" r:id="rId2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5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66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テーマ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中間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中間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濃色 2 - アクセント 5/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濃色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濃色 2 - アクセント 1/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中間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間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27F97BB-C833-4FB7-BDE5-3F7075034690}" styleName="テーマ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中間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濃色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17" autoAdjust="0"/>
  </p:normalViewPr>
  <p:slideViewPr>
    <p:cSldViewPr>
      <p:cViewPr varScale="1">
        <p:scale>
          <a:sx n="68" d="100"/>
          <a:sy n="68" d="100"/>
        </p:scale>
        <p:origin x="1104" y="42"/>
      </p:cViewPr>
      <p:guideLst>
        <p:guide orient="horz" pos="415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pPr>
              <a:defRPr/>
            </a:pPr>
            <a:fld id="{6BEDF467-01DF-AB44-AA4B-EA987D48F7DD}" type="datetimeFigureOut">
              <a:rPr lang="ja-JP" altLang="en-US"/>
              <a:pPr>
                <a:defRPr/>
              </a:pPr>
              <a:t>2016/3/7</a:t>
            </a:fld>
            <a:endParaRPr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ー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pPr>
              <a:defRPr/>
            </a:pPr>
            <a:fld id="{5DDFB68C-EA64-7644-8983-7F01CD8ACF51}" type="slidenum">
              <a:rPr lang="ja-JP" altLang="en-US"/>
              <a:pPr>
                <a:defRPr/>
              </a:pPr>
              <a:t>‹#›</a:t>
            </a:fld>
            <a:endParaRPr lang="ja-JP" altLang="en-US"/>
          </a:p>
        </p:txBody>
      </p:sp>
    </p:spTree>
    <p:extLst>
      <p:ext uri="{BB962C8B-B14F-4D97-AF65-F5344CB8AC3E}">
        <p14:creationId xmlns:p14="http://schemas.microsoft.com/office/powerpoint/2010/main" val="34497417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34" tIns="45766" rIns="91534" bIns="45766" numCol="1" anchor="t" anchorCtr="0" compatLnSpc="1">
            <a:prstTxWarp prst="textNoShape">
              <a:avLst/>
            </a:prstTxWarp>
          </a:bodyPr>
          <a:lstStyle>
            <a:lvl1pPr defTabSz="915988">
              <a:defRPr sz="1200">
                <a:latin typeface="Calibri" pitchFamily="34" charset="0"/>
                <a:ea typeface="ＭＳ Ｐゴシック" pitchFamily="50" charset="-128"/>
                <a:cs typeface="+mn-cs"/>
              </a:defRPr>
            </a:lvl1pPr>
          </a:lstStyle>
          <a:p>
            <a:pPr>
              <a:defRPr/>
            </a:pPr>
            <a:endParaRPr lang="ja-JP" altLang="en-US"/>
          </a:p>
        </p:txBody>
      </p:sp>
      <p:sp>
        <p:nvSpPr>
          <p:cNvPr id="3" name="日付プレースホルダー 2"/>
          <p:cNvSpPr>
            <a:spLocks noGrp="1"/>
          </p:cNvSpPr>
          <p:nvPr>
            <p:ph type="dt" idx="1"/>
          </p:nvPr>
        </p:nvSpPr>
        <p:spPr bwMode="auto">
          <a:xfrm>
            <a:off x="385445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34" tIns="45766" rIns="91534" bIns="45766" numCol="1" anchor="t" anchorCtr="0" compatLnSpc="1">
            <a:prstTxWarp prst="textNoShape">
              <a:avLst/>
            </a:prstTxWarp>
          </a:bodyPr>
          <a:lstStyle>
            <a:lvl1pPr algn="r" defTabSz="915988">
              <a:defRPr sz="1200">
                <a:latin typeface="Calibri" charset="0"/>
              </a:defRPr>
            </a:lvl1pPr>
          </a:lstStyle>
          <a:p>
            <a:pPr>
              <a:defRPr/>
            </a:pPr>
            <a:fld id="{E45AD864-4676-4B41-BC1F-6C7069CE91BB}" type="datetimeFigureOut">
              <a:rPr lang="ja-JP" altLang="en-US"/>
              <a:pPr>
                <a:defRPr/>
              </a:pPr>
              <a:t>2016/3/7</a:t>
            </a:fld>
            <a:endParaRPr lang="en-US" altLang="ja-JP"/>
          </a:p>
        </p:txBody>
      </p:sp>
      <p:sp>
        <p:nvSpPr>
          <p:cNvPr id="4" name="スライド イメージ プレースホルダー 3"/>
          <p:cNvSpPr>
            <a:spLocks noGrp="1" noRot="1" noChangeAspect="1"/>
          </p:cNvSpPr>
          <p:nvPr>
            <p:ph type="sldImg" idx="2"/>
          </p:nvPr>
        </p:nvSpPr>
        <p:spPr>
          <a:xfrm>
            <a:off x="917575" y="744538"/>
            <a:ext cx="4970463" cy="37274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bwMode="auto">
          <a:xfrm>
            <a:off x="681038" y="4721225"/>
            <a:ext cx="5443537"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34" tIns="45766" rIns="91534" bIns="45766"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34" tIns="45766" rIns="91534" bIns="45766" numCol="1" anchor="b" anchorCtr="0" compatLnSpc="1">
            <a:prstTxWarp prst="textNoShape">
              <a:avLst/>
            </a:prstTxWarp>
          </a:bodyPr>
          <a:lstStyle>
            <a:lvl1pPr defTabSz="915988">
              <a:defRPr sz="1200">
                <a:latin typeface="Calibri" pitchFamily="34" charset="0"/>
                <a:ea typeface="ＭＳ Ｐゴシック" pitchFamily="50" charset="-128"/>
                <a:cs typeface="+mn-cs"/>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34" tIns="45766" rIns="91534" bIns="45766" numCol="1" anchor="b" anchorCtr="0" compatLnSpc="1">
            <a:prstTxWarp prst="textNoShape">
              <a:avLst/>
            </a:prstTxWarp>
          </a:bodyPr>
          <a:lstStyle>
            <a:lvl1pPr algn="r" defTabSz="915988">
              <a:defRPr sz="1200">
                <a:latin typeface="Calibri" charset="0"/>
              </a:defRPr>
            </a:lvl1pPr>
          </a:lstStyle>
          <a:p>
            <a:pPr>
              <a:defRPr/>
            </a:pPr>
            <a:fld id="{72DC5B13-2454-CB4C-BE37-A2174AAA60E0}" type="slidenum">
              <a:rPr lang="ja-JP" altLang="en-US"/>
              <a:pPr>
                <a:defRPr/>
              </a:pPr>
              <a:t>‹#›</a:t>
            </a:fld>
            <a:endParaRPr lang="en-US" altLang="ja-JP"/>
          </a:p>
        </p:txBody>
      </p:sp>
    </p:spTree>
    <p:extLst>
      <p:ext uri="{BB962C8B-B14F-4D97-AF65-F5344CB8AC3E}">
        <p14:creationId xmlns:p14="http://schemas.microsoft.com/office/powerpoint/2010/main" val="6792945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ノート プレースホルダー 2"/>
          <p:cNvSpPr>
            <a:spLocks noGrp="1"/>
          </p:cNvSpPr>
          <p:nvPr>
            <p:ph type="body" idx="1"/>
          </p:nvPr>
        </p:nvSpPr>
        <p:spPr>
          <a:noFill/>
          <a:extLst>
            <a:ext uri="{FAA26D3D-D897-4be2-8F04-BA451C77F1D7}">
              <ma14:placeholderFlag xmlns="" xmlns:ma14="http://schemas.microsoft.com/office/mac/drawingml/2011/main" val="1"/>
            </a:ext>
          </a:extLst>
        </p:spPr>
        <p:txBody>
          <a:bodyPr/>
          <a:lstStyle/>
          <a:p>
            <a:endParaRPr lang="ja-JP" altLang="en-US" dirty="0">
              <a:latin typeface="Calibri" charset="0"/>
              <a:ea typeface="ＭＳ Ｐゴシック" charset="0"/>
            </a:endParaRPr>
          </a:p>
        </p:txBody>
      </p:sp>
      <p:sp>
        <p:nvSpPr>
          <p:cNvPr id="16387" name="スライド番号プレースホルダー 3"/>
          <p:cNvSpPr>
            <a:spLocks noGrp="1"/>
          </p:cNvSpPr>
          <p:nvPr>
            <p:ph type="sldNum" sz="quarter" idx="5"/>
          </p:nvPr>
        </p:nvSpPr>
        <p:spPr>
          <a:noFill/>
        </p:spPr>
        <p:txBody>
          <a:bodyPr/>
          <a:lstStyle>
            <a:lvl1pPr defTabSz="915988">
              <a:defRPr kumimoji="1" sz="2400">
                <a:solidFill>
                  <a:schemeClr val="tx1"/>
                </a:solidFill>
                <a:latin typeface="Arial" charset="0"/>
                <a:ea typeface="ＭＳ Ｐゴシック" charset="0"/>
                <a:cs typeface="ＭＳ Ｐゴシック" charset="0"/>
              </a:defRPr>
            </a:lvl1pPr>
            <a:lvl2pPr marL="742950" indent="-285750" defTabSz="915988">
              <a:defRPr kumimoji="1" sz="2400">
                <a:solidFill>
                  <a:schemeClr val="tx1"/>
                </a:solidFill>
                <a:latin typeface="Arial" charset="0"/>
                <a:ea typeface="ＭＳ Ｐゴシック" charset="0"/>
              </a:defRPr>
            </a:lvl2pPr>
            <a:lvl3pPr marL="1143000" indent="-228600" defTabSz="915988">
              <a:defRPr kumimoji="1" sz="2400">
                <a:solidFill>
                  <a:schemeClr val="tx1"/>
                </a:solidFill>
                <a:latin typeface="Arial" charset="0"/>
                <a:ea typeface="ＭＳ Ｐゴシック" charset="0"/>
              </a:defRPr>
            </a:lvl3pPr>
            <a:lvl4pPr marL="1600200" indent="-228600" defTabSz="915988">
              <a:defRPr kumimoji="1" sz="2400">
                <a:solidFill>
                  <a:schemeClr val="tx1"/>
                </a:solidFill>
                <a:latin typeface="Arial" charset="0"/>
                <a:ea typeface="ＭＳ Ｐゴシック" charset="0"/>
              </a:defRPr>
            </a:lvl4pPr>
            <a:lvl5pPr marL="2057400" indent="-228600" defTabSz="915988">
              <a:defRPr kumimoji="1" sz="2400">
                <a:solidFill>
                  <a:schemeClr val="tx1"/>
                </a:solidFill>
                <a:latin typeface="Arial" charset="0"/>
                <a:ea typeface="ＭＳ Ｐゴシック" charset="0"/>
              </a:defRPr>
            </a:lvl5pPr>
            <a:lvl6pPr marL="2514600" indent="-228600" defTabSz="915988" fontAlgn="base">
              <a:spcBef>
                <a:spcPct val="0"/>
              </a:spcBef>
              <a:spcAft>
                <a:spcPct val="0"/>
              </a:spcAft>
              <a:defRPr kumimoji="1" sz="2400">
                <a:solidFill>
                  <a:schemeClr val="tx1"/>
                </a:solidFill>
                <a:latin typeface="Arial" charset="0"/>
                <a:ea typeface="ＭＳ Ｐゴシック" charset="0"/>
              </a:defRPr>
            </a:lvl6pPr>
            <a:lvl7pPr marL="2971800" indent="-228600" defTabSz="915988" fontAlgn="base">
              <a:spcBef>
                <a:spcPct val="0"/>
              </a:spcBef>
              <a:spcAft>
                <a:spcPct val="0"/>
              </a:spcAft>
              <a:defRPr kumimoji="1" sz="2400">
                <a:solidFill>
                  <a:schemeClr val="tx1"/>
                </a:solidFill>
                <a:latin typeface="Arial" charset="0"/>
                <a:ea typeface="ＭＳ Ｐゴシック" charset="0"/>
              </a:defRPr>
            </a:lvl7pPr>
            <a:lvl8pPr marL="3429000" indent="-228600" defTabSz="915988" fontAlgn="base">
              <a:spcBef>
                <a:spcPct val="0"/>
              </a:spcBef>
              <a:spcAft>
                <a:spcPct val="0"/>
              </a:spcAft>
              <a:defRPr kumimoji="1" sz="2400">
                <a:solidFill>
                  <a:schemeClr val="tx1"/>
                </a:solidFill>
                <a:latin typeface="Arial" charset="0"/>
                <a:ea typeface="ＭＳ Ｐゴシック" charset="0"/>
              </a:defRPr>
            </a:lvl8pPr>
            <a:lvl9pPr marL="3886200" indent="-228600" defTabSz="915988" fontAlgn="base">
              <a:spcBef>
                <a:spcPct val="0"/>
              </a:spcBef>
              <a:spcAft>
                <a:spcPct val="0"/>
              </a:spcAft>
              <a:defRPr kumimoji="1" sz="2400">
                <a:solidFill>
                  <a:schemeClr val="tx1"/>
                </a:solidFill>
                <a:latin typeface="Arial" charset="0"/>
                <a:ea typeface="ＭＳ Ｐゴシック" charset="0"/>
              </a:defRPr>
            </a:lvl9pPr>
          </a:lstStyle>
          <a:p>
            <a:fld id="{7F464B80-D025-9446-B785-30CC78B79C60}" type="slidenum">
              <a:rPr lang="ja-JP" altLang="en-US" sz="1200">
                <a:latin typeface="Calibri" charset="0"/>
              </a:rPr>
              <a:pPr/>
              <a:t>1</a:t>
            </a:fld>
            <a:endParaRPr lang="en-US" altLang="ja-JP" sz="1200">
              <a:latin typeface="Calibri" charset="0"/>
            </a:endParaRPr>
          </a:p>
        </p:txBody>
      </p:sp>
    </p:spTree>
    <p:extLst>
      <p:ext uri="{BB962C8B-B14F-4D97-AF65-F5344CB8AC3E}">
        <p14:creationId xmlns:p14="http://schemas.microsoft.com/office/powerpoint/2010/main" val="33211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4DA2046-2962-5445-A300-10EF9171C89B}" type="slidenum">
              <a:rPr lang="en-US" smtClean="0"/>
              <a:pPr/>
              <a:t>12</a:t>
            </a:fld>
            <a:endParaRPr lang="en-US"/>
          </a:p>
        </p:txBody>
      </p:sp>
    </p:spTree>
    <p:extLst>
      <p:ext uri="{BB962C8B-B14F-4D97-AF65-F5344CB8AC3E}">
        <p14:creationId xmlns:p14="http://schemas.microsoft.com/office/powerpoint/2010/main" val="295928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FBC43BC-B631-4282-9B79-81881FA49F82}" type="slidenum">
              <a:rPr kumimoji="1" lang="ja-JP" altLang="en-US" smtClean="0"/>
              <a:t>14</a:t>
            </a:fld>
            <a:endParaRPr kumimoji="1" lang="ja-JP" altLang="en-US"/>
          </a:p>
        </p:txBody>
      </p:sp>
    </p:spTree>
    <p:extLst>
      <p:ext uri="{BB962C8B-B14F-4D97-AF65-F5344CB8AC3E}">
        <p14:creationId xmlns:p14="http://schemas.microsoft.com/office/powerpoint/2010/main" val="2946811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5764E8-842F-4C7B-800B-B9F438DB3CA6}" type="slidenum">
              <a:rPr kumimoji="1" lang="ja-JP" altLang="en-US" smtClean="0"/>
              <a:t>15</a:t>
            </a:fld>
            <a:endParaRPr kumimoji="1" lang="ja-JP" altLang="en-US"/>
          </a:p>
        </p:txBody>
      </p:sp>
    </p:spTree>
    <p:extLst>
      <p:ext uri="{BB962C8B-B14F-4D97-AF65-F5344CB8AC3E}">
        <p14:creationId xmlns:p14="http://schemas.microsoft.com/office/powerpoint/2010/main" val="33492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FBC43BC-B631-4282-9B79-81881FA49F82}" type="slidenum">
              <a:rPr kumimoji="1" lang="ja-JP" altLang="en-US" smtClean="0"/>
              <a:t>16</a:t>
            </a:fld>
            <a:endParaRPr kumimoji="1" lang="ja-JP" altLang="en-US"/>
          </a:p>
        </p:txBody>
      </p:sp>
    </p:spTree>
    <p:extLst>
      <p:ext uri="{BB962C8B-B14F-4D97-AF65-F5344CB8AC3E}">
        <p14:creationId xmlns:p14="http://schemas.microsoft.com/office/powerpoint/2010/main" val="3472443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2DC5B13-2454-CB4C-BE37-A2174AAA60E0}" type="slidenum">
              <a:rPr lang="ja-JP" altLang="en-US" smtClean="0"/>
              <a:pPr>
                <a:defRPr/>
              </a:pPr>
              <a:t>17</a:t>
            </a:fld>
            <a:endParaRPr lang="en-US" altLang="ja-JP"/>
          </a:p>
        </p:txBody>
      </p:sp>
    </p:spTree>
    <p:extLst>
      <p:ext uri="{BB962C8B-B14F-4D97-AF65-F5344CB8AC3E}">
        <p14:creationId xmlns:p14="http://schemas.microsoft.com/office/powerpoint/2010/main" val="135379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ノート プレースホルダー 2"/>
          <p:cNvSpPr>
            <a:spLocks noGrp="1"/>
          </p:cNvSpPr>
          <p:nvPr>
            <p:ph type="body" idx="1"/>
          </p:nvPr>
        </p:nvSpPr>
        <p:spPr>
          <a:noFill/>
          <a:extLst>
            <a:ext uri="{FAA26D3D-D897-4be2-8F04-BA451C77F1D7}">
              <ma14:placeholderFlag xmlns="" xmlns:ma14="http://schemas.microsoft.com/office/mac/drawingml/2011/main" val="1"/>
            </a:ext>
          </a:extLst>
        </p:spPr>
        <p:txBody>
          <a:bodyPr/>
          <a:lstStyle/>
          <a:p>
            <a:endParaRPr lang="ja-JP" altLang="en-US" dirty="0">
              <a:latin typeface="Calibri" charset="0"/>
              <a:ea typeface="ＭＳ Ｐゴシック" charset="0"/>
            </a:endParaRPr>
          </a:p>
        </p:txBody>
      </p:sp>
      <p:sp>
        <p:nvSpPr>
          <p:cNvPr id="21507" name="スライド番号プレースホルダー 3"/>
          <p:cNvSpPr>
            <a:spLocks noGrp="1"/>
          </p:cNvSpPr>
          <p:nvPr>
            <p:ph type="sldNum" sz="quarter" idx="5"/>
          </p:nvPr>
        </p:nvSpPr>
        <p:spPr>
          <a:noFill/>
        </p:spPr>
        <p:txBody>
          <a:bodyPr/>
          <a:lstStyle>
            <a:lvl1pPr defTabSz="915988">
              <a:defRPr kumimoji="1" sz="2400">
                <a:solidFill>
                  <a:schemeClr val="tx1"/>
                </a:solidFill>
                <a:latin typeface="Arial" charset="0"/>
                <a:ea typeface="ＭＳ Ｐゴシック" charset="0"/>
                <a:cs typeface="ＭＳ Ｐゴシック" charset="0"/>
              </a:defRPr>
            </a:lvl1pPr>
            <a:lvl2pPr marL="742950" indent="-285750" defTabSz="915988">
              <a:defRPr kumimoji="1" sz="2400">
                <a:solidFill>
                  <a:schemeClr val="tx1"/>
                </a:solidFill>
                <a:latin typeface="Arial" charset="0"/>
                <a:ea typeface="ＭＳ Ｐゴシック" charset="0"/>
              </a:defRPr>
            </a:lvl2pPr>
            <a:lvl3pPr marL="1143000" indent="-228600" defTabSz="915988">
              <a:defRPr kumimoji="1" sz="2400">
                <a:solidFill>
                  <a:schemeClr val="tx1"/>
                </a:solidFill>
                <a:latin typeface="Arial" charset="0"/>
                <a:ea typeface="ＭＳ Ｐゴシック" charset="0"/>
              </a:defRPr>
            </a:lvl3pPr>
            <a:lvl4pPr marL="1600200" indent="-228600" defTabSz="915988">
              <a:defRPr kumimoji="1" sz="2400">
                <a:solidFill>
                  <a:schemeClr val="tx1"/>
                </a:solidFill>
                <a:latin typeface="Arial" charset="0"/>
                <a:ea typeface="ＭＳ Ｐゴシック" charset="0"/>
              </a:defRPr>
            </a:lvl4pPr>
            <a:lvl5pPr marL="2057400" indent="-228600" defTabSz="915988">
              <a:defRPr kumimoji="1" sz="2400">
                <a:solidFill>
                  <a:schemeClr val="tx1"/>
                </a:solidFill>
                <a:latin typeface="Arial" charset="0"/>
                <a:ea typeface="ＭＳ Ｐゴシック" charset="0"/>
              </a:defRPr>
            </a:lvl5pPr>
            <a:lvl6pPr marL="2514600" indent="-228600" defTabSz="915988" fontAlgn="base">
              <a:spcBef>
                <a:spcPct val="0"/>
              </a:spcBef>
              <a:spcAft>
                <a:spcPct val="0"/>
              </a:spcAft>
              <a:defRPr kumimoji="1" sz="2400">
                <a:solidFill>
                  <a:schemeClr val="tx1"/>
                </a:solidFill>
                <a:latin typeface="Arial" charset="0"/>
                <a:ea typeface="ＭＳ Ｐゴシック" charset="0"/>
              </a:defRPr>
            </a:lvl6pPr>
            <a:lvl7pPr marL="2971800" indent="-228600" defTabSz="915988" fontAlgn="base">
              <a:spcBef>
                <a:spcPct val="0"/>
              </a:spcBef>
              <a:spcAft>
                <a:spcPct val="0"/>
              </a:spcAft>
              <a:defRPr kumimoji="1" sz="2400">
                <a:solidFill>
                  <a:schemeClr val="tx1"/>
                </a:solidFill>
                <a:latin typeface="Arial" charset="0"/>
                <a:ea typeface="ＭＳ Ｐゴシック" charset="0"/>
              </a:defRPr>
            </a:lvl7pPr>
            <a:lvl8pPr marL="3429000" indent="-228600" defTabSz="915988" fontAlgn="base">
              <a:spcBef>
                <a:spcPct val="0"/>
              </a:spcBef>
              <a:spcAft>
                <a:spcPct val="0"/>
              </a:spcAft>
              <a:defRPr kumimoji="1" sz="2400">
                <a:solidFill>
                  <a:schemeClr val="tx1"/>
                </a:solidFill>
                <a:latin typeface="Arial" charset="0"/>
                <a:ea typeface="ＭＳ Ｐゴシック" charset="0"/>
              </a:defRPr>
            </a:lvl8pPr>
            <a:lvl9pPr marL="3886200" indent="-228600" defTabSz="915988" fontAlgn="base">
              <a:spcBef>
                <a:spcPct val="0"/>
              </a:spcBef>
              <a:spcAft>
                <a:spcPct val="0"/>
              </a:spcAft>
              <a:defRPr kumimoji="1" sz="2400">
                <a:solidFill>
                  <a:schemeClr val="tx1"/>
                </a:solidFill>
                <a:latin typeface="Arial" charset="0"/>
                <a:ea typeface="ＭＳ Ｐゴシック" charset="0"/>
              </a:defRPr>
            </a:lvl9pPr>
          </a:lstStyle>
          <a:p>
            <a:fld id="{69879303-E8A1-F749-8D80-DE3462BE584C}" type="slidenum">
              <a:rPr lang="ja-JP" altLang="en-US" sz="1200">
                <a:latin typeface="Calibri" charset="0"/>
              </a:rPr>
              <a:pPr/>
              <a:t>18</a:t>
            </a:fld>
            <a:endParaRPr lang="en-US" altLang="ja-JP" sz="1200">
              <a:latin typeface="Calibri" charset="0"/>
            </a:endParaRPr>
          </a:p>
        </p:txBody>
      </p:sp>
    </p:spTree>
    <p:extLst>
      <p:ext uri="{BB962C8B-B14F-4D97-AF65-F5344CB8AC3E}">
        <p14:creationId xmlns:p14="http://schemas.microsoft.com/office/powerpoint/2010/main" val="2135550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DA2046-2962-5445-A300-10EF9171C89B}" type="slidenum">
              <a:rPr lang="en-US" smtClean="0"/>
              <a:pPr/>
              <a:t>19</a:t>
            </a:fld>
            <a:endParaRPr lang="en-US"/>
          </a:p>
        </p:txBody>
      </p:sp>
    </p:spTree>
    <p:extLst>
      <p:ext uri="{BB962C8B-B14F-4D97-AF65-F5344CB8AC3E}">
        <p14:creationId xmlns:p14="http://schemas.microsoft.com/office/powerpoint/2010/main" val="1619353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400" dirty="0" smtClean="0"/>
          </a:p>
        </p:txBody>
      </p:sp>
      <p:sp>
        <p:nvSpPr>
          <p:cNvPr id="4" name="スライド番号プレースホルダー 3"/>
          <p:cNvSpPr>
            <a:spLocks noGrp="1"/>
          </p:cNvSpPr>
          <p:nvPr>
            <p:ph type="sldNum" sz="quarter" idx="10"/>
          </p:nvPr>
        </p:nvSpPr>
        <p:spPr/>
        <p:txBody>
          <a:bodyPr/>
          <a:lstStyle/>
          <a:p>
            <a:fld id="{74DA2046-2962-5445-A300-10EF9171C89B}" type="slidenum">
              <a:rPr lang="en-US" smtClean="0"/>
              <a:pPr/>
              <a:t>20</a:t>
            </a:fld>
            <a:endParaRPr lang="en-US"/>
          </a:p>
        </p:txBody>
      </p:sp>
    </p:spTree>
    <p:extLst>
      <p:ext uri="{BB962C8B-B14F-4D97-AF65-F5344CB8AC3E}">
        <p14:creationId xmlns:p14="http://schemas.microsoft.com/office/powerpoint/2010/main" val="3250038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2DC5B13-2454-CB4C-BE37-A2174AAA60E0}" type="slidenum">
              <a:rPr lang="ja-JP" altLang="en-US" smtClean="0"/>
              <a:pPr>
                <a:defRPr/>
              </a:pPr>
              <a:t>21</a:t>
            </a:fld>
            <a:endParaRPr lang="en-US" altLang="ja-JP"/>
          </a:p>
        </p:txBody>
      </p:sp>
    </p:spTree>
    <p:extLst>
      <p:ext uri="{BB962C8B-B14F-4D97-AF65-F5344CB8AC3E}">
        <p14:creationId xmlns:p14="http://schemas.microsoft.com/office/powerpoint/2010/main" val="2539537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DA2046-2962-5445-A300-10EF9171C89B}" type="slidenum">
              <a:rPr lang="en-US" smtClean="0"/>
              <a:pPr/>
              <a:t>22</a:t>
            </a:fld>
            <a:endParaRPr lang="en-US"/>
          </a:p>
        </p:txBody>
      </p:sp>
    </p:spTree>
    <p:extLst>
      <p:ext uri="{BB962C8B-B14F-4D97-AF65-F5344CB8AC3E}">
        <p14:creationId xmlns:p14="http://schemas.microsoft.com/office/powerpoint/2010/main" val="26341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DA2046-2962-5445-A300-10EF9171C89B}" type="slidenum">
              <a:rPr lang="en-US" smtClean="0"/>
              <a:pPr/>
              <a:t>3</a:t>
            </a:fld>
            <a:endParaRPr lang="en-US"/>
          </a:p>
        </p:txBody>
      </p:sp>
    </p:spTree>
    <p:extLst>
      <p:ext uri="{BB962C8B-B14F-4D97-AF65-F5344CB8AC3E}">
        <p14:creationId xmlns:p14="http://schemas.microsoft.com/office/powerpoint/2010/main" val="36448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DA2046-2962-5445-A300-10EF9171C89B}" type="slidenum">
              <a:rPr lang="en-US" smtClean="0"/>
              <a:pPr/>
              <a:t>4</a:t>
            </a:fld>
            <a:endParaRPr lang="en-US"/>
          </a:p>
        </p:txBody>
      </p:sp>
    </p:spTree>
    <p:extLst>
      <p:ext uri="{BB962C8B-B14F-4D97-AF65-F5344CB8AC3E}">
        <p14:creationId xmlns:p14="http://schemas.microsoft.com/office/powerpoint/2010/main" val="3694414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DA2046-2962-5445-A300-10EF9171C89B}" type="slidenum">
              <a:rPr lang="en-US" smtClean="0"/>
              <a:pPr/>
              <a:t>5</a:t>
            </a:fld>
            <a:endParaRPr lang="en-US"/>
          </a:p>
        </p:txBody>
      </p:sp>
    </p:spTree>
    <p:extLst>
      <p:ext uri="{BB962C8B-B14F-4D97-AF65-F5344CB8AC3E}">
        <p14:creationId xmlns:p14="http://schemas.microsoft.com/office/powerpoint/2010/main" val="62887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May</a:t>
            </a:r>
            <a:r>
              <a:rPr kumimoji="1" lang="ja-JP" altLang="en-US" dirty="0" smtClean="0"/>
              <a:t> </a:t>
            </a:r>
            <a:r>
              <a:rPr kumimoji="1" lang="en-US" altLang="ja-JP" dirty="0" smtClean="0"/>
              <a:t>skip</a:t>
            </a:r>
            <a:r>
              <a:rPr kumimoji="1" lang="ja-JP" altLang="en-US" dirty="0" smtClean="0"/>
              <a:t> </a:t>
            </a:r>
            <a:r>
              <a:rPr kumimoji="1" lang="en-US" altLang="ja-JP" dirty="0" smtClean="0"/>
              <a:t>this</a:t>
            </a:r>
            <a:r>
              <a:rPr kumimoji="1" lang="ja-JP" altLang="en-US" dirty="0" smtClean="0"/>
              <a:t> </a:t>
            </a:r>
            <a:r>
              <a:rPr kumimoji="1" lang="en-US" altLang="ja-JP" dirty="0" smtClean="0"/>
              <a:t>slide</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2DC5B13-2454-CB4C-BE37-A2174AAA60E0}" type="slidenum">
              <a:rPr lang="ja-JP" altLang="en-US" smtClean="0"/>
              <a:pPr>
                <a:defRPr/>
              </a:pPr>
              <a:t>6</a:t>
            </a:fld>
            <a:endParaRPr lang="en-US" altLang="ja-JP"/>
          </a:p>
        </p:txBody>
      </p:sp>
    </p:spTree>
    <p:extLst>
      <p:ext uri="{BB962C8B-B14F-4D97-AF65-F5344CB8AC3E}">
        <p14:creationId xmlns:p14="http://schemas.microsoft.com/office/powerpoint/2010/main" val="352369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A73E08-25D8-4398-97CC-0ADA64C15F4A}" type="slidenum">
              <a:rPr kumimoji="1" lang="ja-JP" altLang="en-US" smtClean="0"/>
              <a:t>7</a:t>
            </a:fld>
            <a:endParaRPr kumimoji="1" lang="ja-JP" altLang="en-US"/>
          </a:p>
        </p:txBody>
      </p:sp>
    </p:spTree>
    <p:extLst>
      <p:ext uri="{BB962C8B-B14F-4D97-AF65-F5344CB8AC3E}">
        <p14:creationId xmlns:p14="http://schemas.microsoft.com/office/powerpoint/2010/main" val="321501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May</a:t>
            </a:r>
            <a:r>
              <a:rPr kumimoji="1" lang="ja-JP" altLang="en-US" dirty="0" smtClean="0"/>
              <a:t> </a:t>
            </a:r>
            <a:r>
              <a:rPr kumimoji="1" lang="en-US" altLang="ja-JP" dirty="0" smtClean="0"/>
              <a:t>skip</a:t>
            </a:r>
            <a:r>
              <a:rPr kumimoji="1" lang="ja-JP" altLang="en-US" dirty="0" smtClean="0"/>
              <a:t> </a:t>
            </a:r>
            <a:r>
              <a:rPr kumimoji="1" lang="en-US" altLang="ja-JP" dirty="0" smtClean="0"/>
              <a:t>this</a:t>
            </a:r>
            <a:r>
              <a:rPr kumimoji="1" lang="ja-JP" altLang="en-US" dirty="0" smtClean="0"/>
              <a:t> </a:t>
            </a:r>
            <a:r>
              <a:rPr kumimoji="1" lang="en-US" altLang="ja-JP" dirty="0" smtClean="0"/>
              <a:t>slide</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2DC5B13-2454-CB4C-BE37-A2174AAA60E0}" type="slidenum">
              <a:rPr lang="ja-JP" altLang="en-US" smtClean="0"/>
              <a:pPr>
                <a:defRPr/>
              </a:pPr>
              <a:t>8</a:t>
            </a:fld>
            <a:endParaRPr lang="en-US" altLang="ja-JP"/>
          </a:p>
        </p:txBody>
      </p:sp>
    </p:spTree>
    <p:extLst>
      <p:ext uri="{BB962C8B-B14F-4D97-AF65-F5344CB8AC3E}">
        <p14:creationId xmlns:p14="http://schemas.microsoft.com/office/powerpoint/2010/main" val="3668927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4DA2046-2962-5445-A300-10EF9171C89B}" type="slidenum">
              <a:rPr lang="en-US" smtClean="0"/>
              <a:pPr/>
              <a:t>9</a:t>
            </a:fld>
            <a:endParaRPr lang="en-US"/>
          </a:p>
        </p:txBody>
      </p:sp>
    </p:spTree>
    <p:extLst>
      <p:ext uri="{BB962C8B-B14F-4D97-AF65-F5344CB8AC3E}">
        <p14:creationId xmlns:p14="http://schemas.microsoft.com/office/powerpoint/2010/main" val="158542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4DA2046-2962-5445-A300-10EF9171C89B}" type="slidenum">
              <a:rPr lang="en-US" smtClean="0"/>
              <a:pPr/>
              <a:t>11</a:t>
            </a:fld>
            <a:endParaRPr lang="en-US"/>
          </a:p>
        </p:txBody>
      </p:sp>
    </p:spTree>
    <p:extLst>
      <p:ext uri="{BB962C8B-B14F-4D97-AF65-F5344CB8AC3E}">
        <p14:creationId xmlns:p14="http://schemas.microsoft.com/office/powerpoint/2010/main" val="228475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5F94C2-650E-9F41-A88E-426FE63800A6}" type="datetime1">
              <a:rPr lang="ja-JP" altLang="en-US"/>
              <a:pPr>
                <a:defRPr/>
              </a:pPr>
              <a:t>2016/3/7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270394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C1878A4-B0F7-7A4B-9D54-E2E56B0979EB}" type="datetime1">
              <a:rPr lang="ja-JP" altLang="en-US"/>
              <a:pPr>
                <a:defRPr/>
              </a:pPr>
              <a:t>2016/3/7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366581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46AED8B-46C4-6549-A5A9-1C9220C16492}" type="datetime1">
              <a:rPr lang="ja-JP" altLang="en-US"/>
              <a:pPr>
                <a:defRPr/>
              </a:pPr>
              <a:t>2016/3/7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2436006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457200" y="1600201"/>
            <a:ext cx="8229600" cy="4756151"/>
          </a:xfrm>
          <a:prstGeom prst="rect">
            <a:avLst/>
          </a:prstGeom>
        </p:spPr>
        <p:txBody>
          <a:bodyPr vert="horz">
            <a:normAutofit/>
          </a:bodyPr>
          <a:lstStyle>
            <a:lvl1pPr>
              <a:spcBef>
                <a:spcPts val="1108"/>
              </a:spcBef>
              <a:defRPr/>
            </a:lvl1pPr>
            <a:lvl2pPr>
              <a:spcBef>
                <a:spcPts val="1108"/>
              </a:spcBef>
              <a:defRPr/>
            </a:lvl2pPr>
            <a:lvl3pPr>
              <a:spcBef>
                <a:spcPts val="1108"/>
              </a:spcBef>
              <a:defRPr/>
            </a:lvl3pPr>
            <a:lvl4pPr>
              <a:spcBef>
                <a:spcPts val="1108"/>
              </a:spcBef>
              <a:defRPr/>
            </a:lvl4pPr>
            <a:lvl5pPr>
              <a:spcBef>
                <a:spcPts val="1108"/>
              </a:spcBef>
              <a:defRPr/>
            </a:lvl5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GB" dirty="0"/>
          </a:p>
        </p:txBody>
      </p:sp>
      <p:sp>
        <p:nvSpPr>
          <p:cNvPr id="7" name="Marcador de texto 9"/>
          <p:cNvSpPr>
            <a:spLocks noGrp="1"/>
          </p:cNvSpPr>
          <p:nvPr>
            <p:ph type="body" sz="quarter" idx="14" hasCustomPrompt="1"/>
          </p:nvPr>
        </p:nvSpPr>
        <p:spPr>
          <a:xfrm>
            <a:off x="876300" y="218648"/>
            <a:ext cx="7573694" cy="838199"/>
          </a:xfrm>
          <a:prstGeom prst="rect">
            <a:avLst/>
          </a:prstGeom>
        </p:spPr>
        <p:txBody>
          <a:bodyPr vert="horz" lIns="95786" tIns="47893" rIns="95786" bIns="47893" anchor="ctr" anchorCtr="0"/>
          <a:lstStyle>
            <a:lvl1pPr marL="0" indent="0" algn="ctr">
              <a:buNone/>
              <a:defRPr>
                <a:solidFill>
                  <a:schemeClr val="tx2"/>
                </a:solidFill>
                <a:latin typeface="Century Gothic"/>
                <a:cs typeface="Century Gothic"/>
              </a:defRPr>
            </a:lvl1pPr>
          </a:lstStyle>
          <a:p>
            <a:pPr lvl="0"/>
            <a:r>
              <a:rPr lang="es-ES_tradnl" dirty="0" err="1" smtClean="0"/>
              <a:t>Edit</a:t>
            </a:r>
            <a:r>
              <a:rPr lang="es-ES_tradnl" dirty="0" smtClean="0"/>
              <a:t> </a:t>
            </a:r>
            <a:r>
              <a:rPr lang="es-ES_tradnl" dirty="0" err="1" smtClean="0"/>
              <a:t>Title</a:t>
            </a:r>
            <a:endParaRPr lang="es-ES" dirty="0"/>
          </a:p>
        </p:txBody>
      </p:sp>
    </p:spTree>
    <p:extLst>
      <p:ext uri="{BB962C8B-B14F-4D97-AF65-F5344CB8AC3E}">
        <p14:creationId xmlns:p14="http://schemas.microsoft.com/office/powerpoint/2010/main" val="26478000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図 2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5589588"/>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0"/>
            <a:ext cx="10287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036638" y="116632"/>
            <a:ext cx="7650162" cy="1138138"/>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412776"/>
            <a:ext cx="8229600" cy="4525963"/>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日付プレースホルダー 3"/>
          <p:cNvSpPr>
            <a:spLocks noGrp="1"/>
          </p:cNvSpPr>
          <p:nvPr>
            <p:ph type="dt" sz="half" idx="10"/>
          </p:nvPr>
        </p:nvSpPr>
        <p:spPr>
          <a:xfrm>
            <a:off x="446088" y="6519863"/>
            <a:ext cx="2133600" cy="365125"/>
          </a:xfrm>
        </p:spPr>
        <p:txBody>
          <a:bodyPr/>
          <a:lstStyle>
            <a:lvl1pPr>
              <a:defRPr/>
            </a:lvl1pPr>
          </a:lstStyle>
          <a:p>
            <a:pPr>
              <a:defRPr/>
            </a:pPr>
            <a:fld id="{11918C77-E1C0-B84F-AECE-5B8C7374AD1C}" type="datetime1">
              <a:rPr lang="ja-JP" altLang="en-US"/>
              <a:pPr>
                <a:defRPr/>
              </a:pPr>
              <a:t>2016/3/7</a:t>
            </a:fld>
            <a:endParaRPr lang="ja-JP" altLang="en-US"/>
          </a:p>
        </p:txBody>
      </p:sp>
      <p:sp>
        <p:nvSpPr>
          <p:cNvPr id="7" name="フッター プレースホルダー 4"/>
          <p:cNvSpPr>
            <a:spLocks noGrp="1"/>
          </p:cNvSpPr>
          <p:nvPr>
            <p:ph type="ftr" sz="quarter" idx="11"/>
          </p:nvPr>
        </p:nvSpPr>
        <p:spPr>
          <a:xfrm>
            <a:off x="3113088" y="6519863"/>
            <a:ext cx="2895600" cy="365125"/>
          </a:xfrm>
        </p:spPr>
        <p:txBody>
          <a:bodyPr/>
          <a:lstStyle>
            <a:lvl1pPr>
              <a:defRPr/>
            </a:lvl1pPr>
          </a:lstStyle>
          <a:p>
            <a:pPr>
              <a:defRPr/>
            </a:pPr>
            <a:endParaRPr lang="ja-JP" altLang="en-US"/>
          </a:p>
        </p:txBody>
      </p:sp>
      <p:sp>
        <p:nvSpPr>
          <p:cNvPr id="8" name="スライド番号プレースホルダー 5"/>
          <p:cNvSpPr>
            <a:spLocks noGrp="1"/>
          </p:cNvSpPr>
          <p:nvPr>
            <p:ph type="sldNum" sz="quarter" idx="12"/>
          </p:nvPr>
        </p:nvSpPr>
        <p:spPr>
          <a:xfrm>
            <a:off x="8459788" y="115888"/>
            <a:ext cx="622300" cy="365125"/>
          </a:xfrm>
          <a:prstGeom prst="rect">
            <a:avLst/>
          </a:prstGeom>
        </p:spPr>
        <p:txBody>
          <a:bodyPr vert="horz" wrap="square" lIns="91440" tIns="45720" rIns="91440" bIns="45720" numCol="1" anchor="t" anchorCtr="0" compatLnSpc="1">
            <a:prstTxWarp prst="textNoShape">
              <a:avLst/>
            </a:prstTxWarp>
          </a:bodyPr>
          <a:lstStyle>
            <a:lvl1pPr>
              <a:defRPr sz="1600"/>
            </a:lvl1pPr>
          </a:lstStyle>
          <a:p>
            <a:pPr>
              <a:defRPr/>
            </a:pPr>
            <a:fld id="{8726CFC7-1FA8-ED49-905E-B9995F105953}" type="slidenum">
              <a:rPr lang="ja-JP" altLang="en-US"/>
              <a:pPr>
                <a:defRPr/>
              </a:pPr>
              <a:t>‹#›</a:t>
            </a:fld>
            <a:endParaRPr lang="ja-JP" altLang="en-US"/>
          </a:p>
        </p:txBody>
      </p:sp>
    </p:spTree>
    <p:extLst>
      <p:ext uri="{BB962C8B-B14F-4D97-AF65-F5344CB8AC3E}">
        <p14:creationId xmlns:p14="http://schemas.microsoft.com/office/powerpoint/2010/main" val="18349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FB18BFD-488E-2D4F-AB95-430FCB217D85}" type="datetime1">
              <a:rPr lang="ja-JP" altLang="en-US"/>
              <a:pPr>
                <a:defRPr/>
              </a:pPr>
              <a:t>2016/3/7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371639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C99C00C-53D6-734E-906C-C169863A6FB6}" type="datetime1">
              <a:rPr lang="ja-JP" altLang="en-US"/>
              <a:pPr>
                <a:defRPr/>
              </a:pPr>
              <a:t>2016/3/7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2340109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F1F84B94-E1F9-FA4D-9A6C-8D86687EAB44}" type="datetime1">
              <a:rPr lang="ja-JP" altLang="en-US"/>
              <a:pPr>
                <a:defRPr/>
              </a:pPr>
              <a:t>2016/3/7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a:xfrm>
            <a:off x="7010400" y="396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2F16E43-0BDA-5646-ACFD-6389F9DB2475}" type="slidenum">
              <a:rPr lang="ja-JP" altLang="en-US"/>
              <a:pPr>
                <a:defRPr/>
              </a:pPr>
              <a:t>‹#›</a:t>
            </a:fld>
            <a:endParaRPr lang="ja-JP" altLang="en-US"/>
          </a:p>
        </p:txBody>
      </p:sp>
    </p:spTree>
    <p:extLst>
      <p:ext uri="{BB962C8B-B14F-4D97-AF65-F5344CB8AC3E}">
        <p14:creationId xmlns:p14="http://schemas.microsoft.com/office/powerpoint/2010/main" val="25604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5122D5EF-137F-2745-B943-9A0F0D4BA8A4}" type="datetime1">
              <a:rPr lang="ja-JP" altLang="en-US"/>
              <a:pPr>
                <a:defRPr/>
              </a:pPr>
              <a:t>2016/3/7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a:xfrm>
            <a:off x="7010400" y="39688"/>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7668D0F-9606-3A40-B19C-0BA7225BC92F}" type="slidenum">
              <a:rPr lang="ja-JP" altLang="en-US"/>
              <a:pPr>
                <a:defRPr/>
              </a:pPr>
              <a:t>‹#›</a:t>
            </a:fld>
            <a:endParaRPr lang="ja-JP" altLang="en-US"/>
          </a:p>
        </p:txBody>
      </p:sp>
    </p:spTree>
    <p:extLst>
      <p:ext uri="{BB962C8B-B14F-4D97-AF65-F5344CB8AC3E}">
        <p14:creationId xmlns:p14="http://schemas.microsoft.com/office/powerpoint/2010/main" val="299406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01BBE9C-4335-1040-940E-2E47D1B3F60D}" type="datetime1">
              <a:rPr lang="ja-JP" altLang="en-US"/>
              <a:pPr>
                <a:defRPr/>
              </a:pPr>
              <a:t>2016/3/7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344131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B029E4C-388E-764A-A70A-F26D4484A54A}" type="datetime1">
              <a:rPr lang="ja-JP" altLang="en-US"/>
              <a:pPr>
                <a:defRPr/>
              </a:pPr>
              <a:t>2016/3/7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75102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4D3BFA4-B04C-8F48-905D-BC8A26536327}" type="datetime1">
              <a:rPr lang="ja-JP" altLang="en-US"/>
              <a:pPr>
                <a:defRPr/>
              </a:pPr>
              <a:t>2016/3/7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259372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図 23"/>
          <p:cNvPicPr>
            <a:picLocks noChangeAspect="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0" y="5589588"/>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ー 1"/>
          <p:cNvSpPr>
            <a:spLocks noGrp="1"/>
          </p:cNvSpPr>
          <p:nvPr>
            <p:ph type="title"/>
          </p:nvPr>
        </p:nvSpPr>
        <p:spPr bwMode="auto">
          <a:xfrm>
            <a:off x="971550" y="44450"/>
            <a:ext cx="7488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ja-JP" altLang="en-US"/>
              <a:t>マスター タイトルの書式設定</a:t>
            </a:r>
          </a:p>
        </p:txBody>
      </p:sp>
      <p:sp>
        <p:nvSpPr>
          <p:cNvPr id="1028"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51748B04-DBA7-4D42-BB5C-29A4259563D8}" type="datetime1">
              <a:rPr lang="ja-JP" altLang="en-US"/>
              <a:pPr>
                <a:defRPr/>
              </a:pPr>
              <a:t>2016/3/7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pic>
        <p:nvPicPr>
          <p:cNvPr id="1031"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38" y="0"/>
            <a:ext cx="10287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スライド番号プレースホルダー 5"/>
          <p:cNvSpPr txBox="1">
            <a:spLocks/>
          </p:cNvSpPr>
          <p:nvPr userDrawn="1"/>
        </p:nvSpPr>
        <p:spPr>
          <a:xfrm>
            <a:off x="8459788" y="115888"/>
            <a:ext cx="622300" cy="365125"/>
          </a:xfrm>
          <a:prstGeom prst="rect">
            <a:avLst/>
          </a:prstGeom>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defRPr/>
            </a:pPr>
            <a:fld id="{49196047-435B-E246-8476-156A22A58805}" type="slidenum">
              <a:rPr lang="ja-JP" altLang="en-US" sz="1600" smtClean="0"/>
              <a:pPr eaLnBrk="1" hangingPunct="1">
                <a:defRPr/>
              </a:pPr>
              <a:t>‹#›</a:t>
            </a:fld>
            <a:endParaRPr lang="ja-JP" altLang="en-US" sz="1600" smtClean="0"/>
          </a:p>
        </p:txBody>
      </p:sp>
      <p:cxnSp>
        <p:nvCxnSpPr>
          <p:cNvPr id="11" name="直線コネクタ 10"/>
          <p:cNvCxnSpPr/>
          <p:nvPr userDrawn="1"/>
        </p:nvCxnSpPr>
        <p:spPr>
          <a:xfrm>
            <a:off x="1036638" y="1196975"/>
            <a:ext cx="7712075"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643" r:id="rId1"/>
    <p:sldLayoutId id="2147484651" r:id="rId2"/>
    <p:sldLayoutId id="2147484644" r:id="rId3"/>
    <p:sldLayoutId id="2147484645" r:id="rId4"/>
    <p:sldLayoutId id="2147484652" r:id="rId5"/>
    <p:sldLayoutId id="2147484653" r:id="rId6"/>
    <p:sldLayoutId id="2147484646" r:id="rId7"/>
    <p:sldLayoutId id="2147484647" r:id="rId8"/>
    <p:sldLayoutId id="2147484648" r:id="rId9"/>
    <p:sldLayoutId id="2147484649" r:id="rId10"/>
    <p:sldLayoutId id="2147484650" r:id="rId11"/>
    <p:sldLayoutId id="2147484654"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4000" kern="1200">
          <a:solidFill>
            <a:schemeClr val="tx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4000">
          <a:solidFill>
            <a:schemeClr val="tx1"/>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4000">
          <a:solidFill>
            <a:schemeClr val="tx1"/>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4000">
          <a:solidFill>
            <a:schemeClr val="tx1"/>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4000">
          <a:solidFill>
            <a:schemeClr val="tx1"/>
          </a:solidFill>
          <a:latin typeface="メイリオ" pitchFamily="50" charset="-128"/>
          <a:ea typeface="メイリオ" pitchFamily="50" charset="-128"/>
          <a:cs typeface="メイリオ"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メイリオ" pitchFamily="50" charset="-128"/>
          <a:ea typeface="メイリオ" pitchFamily="50" charset="-128"/>
          <a:cs typeface="メイリオ" pitchFamily="50" charset="-128"/>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メイリオ" pitchFamily="50" charset="-128"/>
          <a:ea typeface="メイリオ" pitchFamily="50" charset="-128"/>
          <a:cs typeface="メイリオ" pitchFamily="50" charset="-128"/>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メイリオ" pitchFamily="50" charset="-128"/>
          <a:ea typeface="メイリオ" pitchFamily="50" charset="-128"/>
          <a:cs typeface="メイリオ"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メイリオ" pitchFamily="50" charset="-128"/>
          <a:ea typeface="メイリオ" pitchFamily="50" charset="-128"/>
          <a:cs typeface="メイリオ"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ctrTitle"/>
          </p:nvPr>
        </p:nvSpPr>
        <p:spPr>
          <a:xfrm>
            <a:off x="323528" y="1844204"/>
            <a:ext cx="8496300" cy="1008732"/>
          </a:xfrm>
        </p:spPr>
        <p:txBody>
          <a:bodyPr/>
          <a:lstStyle/>
          <a:p>
            <a:pPr algn="ctr" eaLnBrk="1" hangingPunct="1"/>
            <a:r>
              <a:rPr lang="en-US" altLang="ja-JP" sz="5400" dirty="0" smtClean="0">
                <a:latin typeface="メイリオ"/>
                <a:ea typeface="メイリオ"/>
                <a:cs typeface="メイリオ"/>
              </a:rPr>
              <a:t>ALMA</a:t>
            </a:r>
            <a:r>
              <a:rPr lang="ja-JP" altLang="en-US" sz="5400" dirty="0" smtClean="0">
                <a:latin typeface="メイリオ"/>
                <a:ea typeface="メイリオ"/>
                <a:cs typeface="メイリオ"/>
              </a:rPr>
              <a:t>の状況と将来計画</a:t>
            </a:r>
            <a:endParaRPr lang="ja-JP" sz="5400" dirty="0">
              <a:latin typeface="メイリオ"/>
              <a:ea typeface="メイリオ"/>
              <a:cs typeface="メイリオ"/>
            </a:endParaRPr>
          </a:p>
        </p:txBody>
      </p:sp>
      <p:sp>
        <p:nvSpPr>
          <p:cNvPr id="15362" name="Content Placeholder 3"/>
          <p:cNvSpPr>
            <a:spLocks noGrp="1"/>
          </p:cNvSpPr>
          <p:nvPr>
            <p:ph type="subTitle" idx="1"/>
          </p:nvPr>
        </p:nvSpPr>
        <p:spPr>
          <a:xfrm>
            <a:off x="1331913" y="4941888"/>
            <a:ext cx="6400800" cy="431328"/>
          </a:xfrm>
        </p:spPr>
        <p:txBody>
          <a:bodyPr/>
          <a:lstStyle/>
          <a:p>
            <a:r>
              <a:rPr lang="ja-JP" altLang="en-US" sz="2400" dirty="0" smtClean="0">
                <a:solidFill>
                  <a:srgbClr val="000000"/>
                </a:solidFill>
                <a:latin typeface="メイリオ"/>
                <a:ea typeface="メイリオ"/>
                <a:cs typeface="メイリオ"/>
              </a:rPr>
              <a:t>菊池健一（国立天文台）</a:t>
            </a:r>
            <a:endParaRPr lang="en-US" altLang="ja-JP" sz="2400" dirty="0" smtClean="0">
              <a:solidFill>
                <a:srgbClr val="000000"/>
              </a:solidFill>
              <a:latin typeface="メイリオ"/>
              <a:ea typeface="メイリオ"/>
              <a:cs typeface="メイリオ"/>
            </a:endParaRPr>
          </a:p>
        </p:txBody>
      </p:sp>
      <p:sp>
        <p:nvSpPr>
          <p:cNvPr id="6" name="Content Placeholder 3"/>
          <p:cNvSpPr txBox="1">
            <a:spLocks/>
          </p:cNvSpPr>
          <p:nvPr/>
        </p:nvSpPr>
        <p:spPr bwMode="auto">
          <a:xfrm>
            <a:off x="0" y="6165304"/>
            <a:ext cx="7884368" cy="43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メイリオ" pitchFamily="50" charset="-128"/>
                <a:ea typeface="メイリオ" pitchFamily="50" charset="-128"/>
                <a:cs typeface="メイリオ" pitchFamily="50" charset="-128"/>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メイリオ" pitchFamily="50" charset="-128"/>
                <a:ea typeface="メイリオ" pitchFamily="50" charset="-128"/>
                <a:cs typeface="メイリオ" pitchFamily="50" charset="-128"/>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メイリオ" pitchFamily="50" charset="-128"/>
                <a:ea typeface="メイリオ" pitchFamily="50" charset="-128"/>
                <a:cs typeface="メイリオ" pitchFamily="50" charset="-128"/>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メイリオ" pitchFamily="50" charset="-128"/>
                <a:ea typeface="メイリオ" pitchFamily="50" charset="-128"/>
                <a:cs typeface="メイリオ" pitchFamily="50" charset="-128"/>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メイリオ" pitchFamily="50" charset="-128"/>
                <a:ea typeface="メイリオ" pitchFamily="50" charset="-128"/>
                <a:cs typeface="メイリオ" pitchFamily="50" charset="-128"/>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en-US" altLang="ja-JP" sz="1600" i="1" dirty="0" smtClean="0">
                <a:solidFill>
                  <a:srgbClr val="000000"/>
                </a:solidFill>
                <a:latin typeface="メイリオ"/>
                <a:ea typeface="メイリオ"/>
                <a:cs typeface="メイリオ"/>
              </a:rPr>
              <a:t>2016/03/07-08, </a:t>
            </a:r>
            <a:r>
              <a:rPr lang="ja-JP" altLang="en-US" sz="1600" i="1" dirty="0" smtClean="0">
                <a:solidFill>
                  <a:srgbClr val="000000"/>
                </a:solidFill>
                <a:latin typeface="メイリオ"/>
                <a:ea typeface="メイリオ"/>
                <a:cs typeface="メイリオ"/>
              </a:rPr>
              <a:t>第</a:t>
            </a:r>
            <a:r>
              <a:rPr lang="en-US" altLang="ja-JP" sz="1600" i="1" dirty="0" smtClean="0">
                <a:solidFill>
                  <a:srgbClr val="000000"/>
                </a:solidFill>
                <a:latin typeface="メイリオ"/>
                <a:ea typeface="メイリオ"/>
                <a:cs typeface="メイリオ"/>
              </a:rPr>
              <a:t>16</a:t>
            </a:r>
            <a:r>
              <a:rPr lang="ja-JP" altLang="en-US" sz="1600" i="1" dirty="0" smtClean="0">
                <a:solidFill>
                  <a:srgbClr val="000000"/>
                </a:solidFill>
                <a:latin typeface="メイリオ"/>
                <a:ea typeface="メイリオ"/>
                <a:cs typeface="メイリオ"/>
              </a:rPr>
              <a:t>回 ミリ波サブミリ波受信機ワークショップ（於電通大）</a:t>
            </a:r>
            <a:endParaRPr lang="en-US" altLang="ja-JP" sz="1600" i="1" dirty="0" smtClean="0">
              <a:solidFill>
                <a:srgbClr val="000000"/>
              </a:solidFill>
              <a:latin typeface="メイリオ"/>
              <a:ea typeface="メイリオ"/>
              <a:cs typeface="メイリオ"/>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4"/>
          </p:nvPr>
        </p:nvSpPr>
        <p:spPr>
          <a:xfrm>
            <a:off x="899592" y="465598"/>
            <a:ext cx="8244408" cy="773722"/>
          </a:xfrm>
        </p:spPr>
        <p:txBody>
          <a:bodyPr/>
          <a:lstStyle/>
          <a:p>
            <a:pPr algn="l"/>
            <a:r>
              <a:rPr lang="en-US" altLang="ja-JP" sz="3600" dirty="0">
                <a:solidFill>
                  <a:srgbClr val="000000"/>
                </a:solidFill>
                <a:latin typeface="メイリオ"/>
                <a:ea typeface="メイリオ"/>
                <a:cs typeface="メイリオ"/>
              </a:rPr>
              <a:t>Concept</a:t>
            </a:r>
            <a:r>
              <a:rPr lang="ja-JP" altLang="en-US" sz="3600" dirty="0">
                <a:solidFill>
                  <a:srgbClr val="000000"/>
                </a:solidFill>
                <a:latin typeface="メイリオ"/>
                <a:ea typeface="メイリオ"/>
                <a:cs typeface="メイリオ"/>
              </a:rPr>
              <a:t> </a:t>
            </a:r>
            <a:r>
              <a:rPr lang="en-US" altLang="ja-JP" sz="3600" dirty="0">
                <a:solidFill>
                  <a:srgbClr val="000000"/>
                </a:solidFill>
                <a:latin typeface="メイリオ"/>
                <a:ea typeface="メイリオ"/>
                <a:cs typeface="メイリオ"/>
              </a:rPr>
              <a:t>of</a:t>
            </a:r>
            <a:r>
              <a:rPr lang="ja-JP" altLang="en-US" sz="3600" dirty="0">
                <a:solidFill>
                  <a:srgbClr val="000000"/>
                </a:solidFill>
                <a:latin typeface="メイリオ"/>
                <a:ea typeface="メイリオ"/>
                <a:cs typeface="メイリオ"/>
              </a:rPr>
              <a:t> </a:t>
            </a:r>
            <a:r>
              <a:rPr lang="en-US" altLang="ja-JP" sz="3600" dirty="0">
                <a:solidFill>
                  <a:srgbClr val="000000"/>
                </a:solidFill>
                <a:latin typeface="メイリオ"/>
                <a:ea typeface="メイリオ"/>
                <a:cs typeface="メイリオ"/>
              </a:rPr>
              <a:t>ALMA</a:t>
            </a:r>
            <a:r>
              <a:rPr lang="ja-JP" altLang="en-US" sz="3600" dirty="0">
                <a:solidFill>
                  <a:srgbClr val="000000"/>
                </a:solidFill>
                <a:latin typeface="メイリオ"/>
                <a:ea typeface="メイリオ"/>
                <a:cs typeface="メイリオ"/>
              </a:rPr>
              <a:t> </a:t>
            </a:r>
            <a:r>
              <a:rPr lang="en-US" altLang="ja-JP" sz="3600" dirty="0">
                <a:solidFill>
                  <a:srgbClr val="000000"/>
                </a:solidFill>
                <a:latin typeface="メイリオ"/>
                <a:ea typeface="メイリオ"/>
                <a:cs typeface="メイリオ"/>
              </a:rPr>
              <a:t>Development</a:t>
            </a:r>
            <a:endParaRPr lang="ja-JP" altLang="en-US" sz="3323" dirty="0">
              <a:solidFill>
                <a:srgbClr val="000000"/>
              </a:solidFill>
              <a:latin typeface="メイリオ"/>
              <a:ea typeface="メイリオ"/>
              <a:cs typeface="メイリオ"/>
            </a:endParaRPr>
          </a:p>
        </p:txBody>
      </p:sp>
      <p:sp>
        <p:nvSpPr>
          <p:cNvPr id="6" name="コンテンツ プレースホルダー 3"/>
          <p:cNvSpPr txBox="1">
            <a:spLocks/>
          </p:cNvSpPr>
          <p:nvPr/>
        </p:nvSpPr>
        <p:spPr>
          <a:xfrm>
            <a:off x="251520" y="1412776"/>
            <a:ext cx="8790149" cy="5089084"/>
          </a:xfrm>
          <a:prstGeom prst="rect">
            <a:avLst/>
          </a:prstGeom>
        </p:spPr>
        <p:txBody>
          <a:bodyPr vert="horz">
            <a:noAutofit/>
          </a:bodyPr>
          <a:lstStyle>
            <a:lvl1pPr marL="359197" indent="-359197" algn="l" defTabSz="478929" rtl="0" eaLnBrk="1" latinLnBrk="0" hangingPunct="1">
              <a:spcBef>
                <a:spcPts val="1200"/>
              </a:spcBef>
              <a:buFont typeface="Arial"/>
              <a:buChar char="•"/>
              <a:defRPr sz="3300" b="0" i="0" kern="1200">
                <a:solidFill>
                  <a:schemeClr val="tx1"/>
                </a:solidFill>
                <a:latin typeface="Arial"/>
                <a:ea typeface="+mn-ea"/>
                <a:cs typeface="Arial"/>
              </a:defRPr>
            </a:lvl1pPr>
            <a:lvl2pPr marL="778259" indent="-299330" algn="l" defTabSz="478929" rtl="0" eaLnBrk="1" latinLnBrk="0" hangingPunct="1">
              <a:spcBef>
                <a:spcPts val="1200"/>
              </a:spcBef>
              <a:buFont typeface="Arial"/>
              <a:buChar char="–"/>
              <a:defRPr sz="3000" b="0" i="0" kern="1200">
                <a:solidFill>
                  <a:schemeClr val="tx1"/>
                </a:solidFill>
                <a:latin typeface="Arial"/>
                <a:ea typeface="+mn-ea"/>
                <a:cs typeface="Arial"/>
              </a:defRPr>
            </a:lvl2pPr>
            <a:lvl3pPr marL="1197322" indent="-239465" algn="l" defTabSz="478929" rtl="0" eaLnBrk="1" latinLnBrk="0" hangingPunct="1">
              <a:spcBef>
                <a:spcPts val="1200"/>
              </a:spcBef>
              <a:buFont typeface="Arial"/>
              <a:buChar char="•"/>
              <a:defRPr sz="2600" b="0" i="0" kern="1200">
                <a:solidFill>
                  <a:schemeClr val="tx1"/>
                </a:solidFill>
                <a:latin typeface="Arial"/>
                <a:ea typeface="+mn-ea"/>
                <a:cs typeface="Arial"/>
              </a:defRPr>
            </a:lvl3pPr>
            <a:lvl4pPr marL="1676251" indent="-239465" algn="l" defTabSz="478929" rtl="0" eaLnBrk="1" latinLnBrk="0" hangingPunct="1">
              <a:spcBef>
                <a:spcPts val="1200"/>
              </a:spcBef>
              <a:buFont typeface="Arial"/>
              <a:buChar char="–"/>
              <a:defRPr sz="2100" b="0" i="0" kern="1200">
                <a:solidFill>
                  <a:schemeClr val="tx1"/>
                </a:solidFill>
                <a:latin typeface="Arial"/>
                <a:ea typeface="+mn-ea"/>
                <a:cs typeface="Arial"/>
              </a:defRPr>
            </a:lvl4pPr>
            <a:lvl5pPr marL="2155180" indent="-239465" algn="l" defTabSz="478929" rtl="0" eaLnBrk="1" latinLnBrk="0" hangingPunct="1">
              <a:spcBef>
                <a:spcPts val="1200"/>
              </a:spcBef>
              <a:buFont typeface="Arial"/>
              <a:buChar char="»"/>
              <a:defRPr sz="2100" b="0" i="0" kern="1200">
                <a:solidFill>
                  <a:schemeClr val="tx1"/>
                </a:solidFill>
                <a:latin typeface="Arial"/>
                <a:ea typeface="+mn-ea"/>
                <a:cs typeface="Arial"/>
              </a:defRPr>
            </a:lvl5pPr>
            <a:lvl6pPr marL="2634108" indent="-239465" algn="l" defTabSz="478929" rtl="0" eaLnBrk="1" latinLnBrk="0" hangingPunct="1">
              <a:spcBef>
                <a:spcPct val="20000"/>
              </a:spcBef>
              <a:buFont typeface="Arial"/>
              <a:buChar char="•"/>
              <a:defRPr sz="2100" kern="1200">
                <a:solidFill>
                  <a:schemeClr val="tx1"/>
                </a:solidFill>
                <a:latin typeface="+mn-lt"/>
                <a:ea typeface="+mn-ea"/>
                <a:cs typeface="+mn-cs"/>
              </a:defRPr>
            </a:lvl6pPr>
            <a:lvl7pPr marL="3113037" indent="-239465" algn="l" defTabSz="478929" rtl="0" eaLnBrk="1" latinLnBrk="0" hangingPunct="1">
              <a:spcBef>
                <a:spcPct val="20000"/>
              </a:spcBef>
              <a:buFont typeface="Arial"/>
              <a:buChar char="•"/>
              <a:defRPr sz="2100" kern="1200">
                <a:solidFill>
                  <a:schemeClr val="tx1"/>
                </a:solidFill>
                <a:latin typeface="+mn-lt"/>
                <a:ea typeface="+mn-ea"/>
                <a:cs typeface="+mn-cs"/>
              </a:defRPr>
            </a:lvl7pPr>
            <a:lvl8pPr marL="3591966" indent="-239465" algn="l" defTabSz="478929" rtl="0" eaLnBrk="1" latinLnBrk="0" hangingPunct="1">
              <a:spcBef>
                <a:spcPct val="20000"/>
              </a:spcBef>
              <a:buFont typeface="Arial"/>
              <a:buChar char="•"/>
              <a:defRPr sz="2100" kern="1200">
                <a:solidFill>
                  <a:schemeClr val="tx1"/>
                </a:solidFill>
                <a:latin typeface="+mn-lt"/>
                <a:ea typeface="+mn-ea"/>
                <a:cs typeface="+mn-cs"/>
              </a:defRPr>
            </a:lvl8pPr>
            <a:lvl9pPr marL="4070895" indent="-239465" algn="l" defTabSz="478929" rtl="0" eaLnBrk="1" latinLnBrk="0" hangingPunct="1">
              <a:spcBef>
                <a:spcPct val="20000"/>
              </a:spcBef>
              <a:buFont typeface="Arial"/>
              <a:buChar char="•"/>
              <a:defRPr sz="2100" kern="1200">
                <a:solidFill>
                  <a:schemeClr val="tx1"/>
                </a:solidFill>
                <a:latin typeface="+mn-lt"/>
                <a:ea typeface="+mn-ea"/>
                <a:cs typeface="+mn-cs"/>
              </a:defRPr>
            </a:lvl9pPr>
          </a:lstStyle>
          <a:p>
            <a:pPr marL="0" indent="0">
              <a:spcBef>
                <a:spcPts val="0"/>
              </a:spcBef>
              <a:buNone/>
            </a:pPr>
            <a:r>
              <a:rPr lang="en-US" altLang="ja-JP" sz="2400" b="1" u="sng" dirty="0"/>
              <a:t>Motivated by science </a:t>
            </a:r>
            <a:r>
              <a:rPr lang="en-US" altLang="ja-JP" sz="2400" dirty="0"/>
              <a:t>–</a:t>
            </a:r>
            <a:r>
              <a:rPr lang="ja-JP" altLang="en-US" sz="2400" dirty="0"/>
              <a:t> </a:t>
            </a:r>
            <a:r>
              <a:rPr lang="en-US" altLang="ja-JP" sz="2400" dirty="0"/>
              <a:t>e.g.</a:t>
            </a:r>
            <a:r>
              <a:rPr lang="ja-JP" altLang="en-US" sz="2400" dirty="0"/>
              <a:t> </a:t>
            </a:r>
            <a:endParaRPr lang="en-US" altLang="ja-JP" sz="2400" dirty="0"/>
          </a:p>
          <a:p>
            <a:pPr marL="808877" lvl="1" indent="-422041">
              <a:spcBef>
                <a:spcPts val="0"/>
              </a:spcBef>
              <a:buFont typeface="+mj-lt"/>
              <a:buAutoNum type="arabicPeriod"/>
            </a:pPr>
            <a:r>
              <a:rPr lang="en-US" altLang="ja-JP" sz="2215" dirty="0"/>
              <a:t>a complete new addition to the array, </a:t>
            </a:r>
          </a:p>
          <a:p>
            <a:pPr marL="808877" lvl="1" indent="-422041">
              <a:spcBef>
                <a:spcPts val="0"/>
              </a:spcBef>
              <a:buFont typeface="+mj-lt"/>
              <a:buAutoNum type="arabicPeriod"/>
            </a:pPr>
            <a:r>
              <a:rPr lang="en-US" altLang="ja-JP" sz="2215" dirty="0"/>
              <a:t>extension of existing capabilities (e.g. higher sensitivity, wider bandwidth, improved image quality, better dynamic range)</a:t>
            </a:r>
          </a:p>
          <a:p>
            <a:pPr marL="808877" lvl="1" indent="-422041">
              <a:spcBef>
                <a:spcPts val="0"/>
              </a:spcBef>
              <a:buFont typeface="+mj-lt"/>
              <a:buAutoNum type="arabicPeriod"/>
            </a:pPr>
            <a:r>
              <a:rPr lang="en-US" altLang="ja-JP" sz="2215" dirty="0"/>
              <a:t>improvements to existing systems (in hard- or software).</a:t>
            </a:r>
          </a:p>
          <a:p>
            <a:pPr marL="0" indent="0">
              <a:spcBef>
                <a:spcPts val="0"/>
              </a:spcBef>
              <a:buNone/>
            </a:pPr>
            <a:endParaRPr lang="en-US" altLang="ja-JP" sz="2585" dirty="0" smtClean="0"/>
          </a:p>
          <a:p>
            <a:pPr>
              <a:spcBef>
                <a:spcPts val="0"/>
              </a:spcBef>
              <a:buFont typeface="Wingdings" panose="05000000000000000000" pitchFamily="2" charset="2"/>
              <a:buChar char="n"/>
            </a:pPr>
            <a:r>
              <a:rPr lang="en-US" altLang="ja-JP" sz="2585" dirty="0" smtClean="0"/>
              <a:t>Near </a:t>
            </a:r>
            <a:r>
              <a:rPr lang="en-US" altLang="ja-JP" sz="2585" dirty="0"/>
              <a:t>term (~ 5 </a:t>
            </a:r>
            <a:r>
              <a:rPr lang="en-US" altLang="ja-JP" sz="2585" dirty="0" err="1"/>
              <a:t>yr</a:t>
            </a:r>
            <a:r>
              <a:rPr lang="en-US" altLang="ja-JP" sz="2585" dirty="0"/>
              <a:t>) EA studies and development </a:t>
            </a:r>
          </a:p>
          <a:p>
            <a:pPr lvl="1">
              <a:spcBef>
                <a:spcPts val="0"/>
              </a:spcBef>
            </a:pPr>
            <a:r>
              <a:rPr lang="ja-JP" altLang="ja-JP" sz="2585" dirty="0"/>
              <a:t>B</a:t>
            </a:r>
            <a:r>
              <a:rPr lang="en-US" altLang="ja-JP" sz="2585" dirty="0"/>
              <a:t>and</a:t>
            </a:r>
            <a:r>
              <a:rPr lang="ja-JP" altLang="en-US" sz="2585" dirty="0"/>
              <a:t> </a:t>
            </a:r>
            <a:r>
              <a:rPr lang="en-US" altLang="ja-JP" sz="2585" dirty="0"/>
              <a:t>1 (led by </a:t>
            </a:r>
            <a:r>
              <a:rPr lang="en-US" altLang="ja-JP" sz="2585" dirty="0" smtClean="0"/>
              <a:t>ASIAA (Taiwan))</a:t>
            </a:r>
            <a:endParaRPr lang="en-US" altLang="ja-JP" sz="2585" dirty="0"/>
          </a:p>
          <a:p>
            <a:pPr lvl="1">
              <a:spcBef>
                <a:spcPts val="0"/>
              </a:spcBef>
            </a:pPr>
            <a:r>
              <a:rPr lang="en-US" altLang="ja-JP" sz="2585" dirty="0"/>
              <a:t>Terahertz</a:t>
            </a:r>
            <a:r>
              <a:rPr lang="ja-JP" altLang="en-US" sz="2585" dirty="0"/>
              <a:t> </a:t>
            </a:r>
            <a:r>
              <a:rPr lang="en-US" altLang="ja-JP" sz="2585" dirty="0"/>
              <a:t>studies</a:t>
            </a:r>
          </a:p>
          <a:p>
            <a:pPr lvl="1">
              <a:spcBef>
                <a:spcPts val="0"/>
              </a:spcBef>
            </a:pPr>
            <a:r>
              <a:rPr lang="en-US" altLang="ja-JP" sz="2585" dirty="0"/>
              <a:t>ALMA Calibration Source</a:t>
            </a:r>
          </a:p>
          <a:p>
            <a:pPr>
              <a:spcBef>
                <a:spcPts val="0"/>
              </a:spcBef>
              <a:buFont typeface="Wingdings" panose="05000000000000000000" pitchFamily="2" charset="2"/>
              <a:buChar char="n"/>
            </a:pPr>
            <a:r>
              <a:rPr lang="en-US" sz="2585" dirty="0"/>
              <a:t>Longer term (~ 10 </a:t>
            </a:r>
            <a:r>
              <a:rPr lang="en-US" sz="2585" dirty="0" err="1"/>
              <a:t>yr</a:t>
            </a:r>
            <a:r>
              <a:rPr lang="en-US" sz="2585" dirty="0"/>
              <a:t>) EA studies and development</a:t>
            </a:r>
          </a:p>
          <a:p>
            <a:pPr lvl="1">
              <a:spcBef>
                <a:spcPts val="0"/>
              </a:spcBef>
            </a:pPr>
            <a:r>
              <a:rPr lang="en-US" altLang="ja-JP" sz="2585" dirty="0"/>
              <a:t>Multi-beam receiver </a:t>
            </a:r>
            <a:r>
              <a:rPr lang="en-US" altLang="ja-JP" sz="2585" dirty="0"/>
              <a:t>(+</a:t>
            </a:r>
            <a:r>
              <a:rPr lang="ja-JP" altLang="en-US" sz="2585" dirty="0"/>
              <a:t> </a:t>
            </a:r>
            <a:r>
              <a:rPr lang="en-US" altLang="ja-JP" sz="2585" dirty="0"/>
              <a:t>spectrometer)</a:t>
            </a:r>
          </a:p>
          <a:p>
            <a:pPr lvl="1">
              <a:spcBef>
                <a:spcPts val="0"/>
              </a:spcBef>
            </a:pPr>
            <a:r>
              <a:rPr lang="en-US" sz="2585" dirty="0"/>
              <a:t>Ultra-wideband </a:t>
            </a:r>
            <a:r>
              <a:rPr lang="en-US" altLang="ja-JP" sz="2585" dirty="0"/>
              <a:t>receiver</a:t>
            </a:r>
            <a:r>
              <a:rPr lang="ja-JP" altLang="en-US" sz="2585" dirty="0"/>
              <a:t> </a:t>
            </a:r>
            <a:endParaRPr lang="en-US" altLang="ja-JP" sz="2585" dirty="0"/>
          </a:p>
          <a:p>
            <a:pPr>
              <a:spcBef>
                <a:spcPts val="0"/>
              </a:spcBef>
            </a:pPr>
            <a:endParaRPr lang="en-US" sz="1477" dirty="0"/>
          </a:p>
          <a:p>
            <a:pPr>
              <a:spcBef>
                <a:spcPts val="0"/>
              </a:spcBef>
            </a:pPr>
            <a:endParaRPr lang="en-US" sz="1477" dirty="0"/>
          </a:p>
        </p:txBody>
      </p:sp>
    </p:spTree>
    <p:extLst>
      <p:ext uri="{BB962C8B-B14F-4D97-AF65-F5344CB8AC3E}">
        <p14:creationId xmlns:p14="http://schemas.microsoft.com/office/powerpoint/2010/main" val="29104934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4"/>
          </p:nvPr>
        </p:nvSpPr>
        <p:spPr>
          <a:xfrm>
            <a:off x="971600" y="465598"/>
            <a:ext cx="7753300" cy="659146"/>
          </a:xfrm>
        </p:spPr>
        <p:txBody>
          <a:bodyPr/>
          <a:lstStyle/>
          <a:p>
            <a:pPr algn="l"/>
            <a:r>
              <a:rPr lang="en-US" altLang="ja-JP" sz="4000" dirty="0">
                <a:solidFill>
                  <a:schemeClr val="tx1"/>
                </a:solidFill>
                <a:latin typeface="Arial" charset="0"/>
                <a:ea typeface="Arial" charset="0"/>
                <a:cs typeface="Arial" charset="0"/>
              </a:rPr>
              <a:t>Priorities for EA</a:t>
            </a:r>
            <a:endParaRPr lang="ja-JP" altLang="en-US" sz="4000" dirty="0">
              <a:solidFill>
                <a:srgbClr val="000000"/>
              </a:solidFill>
              <a:latin typeface="Arial" charset="0"/>
              <a:ea typeface="Arial" charset="0"/>
              <a:cs typeface="Arial" charset="0"/>
            </a:endParaRPr>
          </a:p>
        </p:txBody>
      </p:sp>
      <p:sp>
        <p:nvSpPr>
          <p:cNvPr id="6" name="コンテンツ プレースホルダー 3"/>
          <p:cNvSpPr txBox="1">
            <a:spLocks/>
          </p:cNvSpPr>
          <p:nvPr/>
        </p:nvSpPr>
        <p:spPr>
          <a:xfrm>
            <a:off x="457199" y="1257031"/>
            <a:ext cx="8027429" cy="5340619"/>
          </a:xfrm>
          <a:prstGeom prst="rect">
            <a:avLst/>
          </a:prstGeom>
        </p:spPr>
        <p:txBody>
          <a:bodyPr vert="horz">
            <a:noAutofit/>
          </a:bodyPr>
          <a:lstStyle>
            <a:lvl1pPr marL="359197" indent="-359197" algn="l" defTabSz="478929" rtl="0" eaLnBrk="1" latinLnBrk="0" hangingPunct="1">
              <a:spcBef>
                <a:spcPts val="1200"/>
              </a:spcBef>
              <a:buFont typeface="Arial"/>
              <a:buChar char="•"/>
              <a:defRPr sz="3300" b="0" i="0" kern="1200">
                <a:solidFill>
                  <a:schemeClr val="tx1"/>
                </a:solidFill>
                <a:latin typeface="Arial"/>
                <a:ea typeface="+mn-ea"/>
                <a:cs typeface="Arial"/>
              </a:defRPr>
            </a:lvl1pPr>
            <a:lvl2pPr marL="778259" indent="-299330" algn="l" defTabSz="478929" rtl="0" eaLnBrk="1" latinLnBrk="0" hangingPunct="1">
              <a:spcBef>
                <a:spcPts val="1200"/>
              </a:spcBef>
              <a:buFont typeface="Arial"/>
              <a:buChar char="–"/>
              <a:defRPr sz="3000" b="0" i="0" kern="1200">
                <a:solidFill>
                  <a:schemeClr val="tx1"/>
                </a:solidFill>
                <a:latin typeface="Arial"/>
                <a:ea typeface="+mn-ea"/>
                <a:cs typeface="Arial"/>
              </a:defRPr>
            </a:lvl2pPr>
            <a:lvl3pPr marL="1197322" indent="-239465" algn="l" defTabSz="478929" rtl="0" eaLnBrk="1" latinLnBrk="0" hangingPunct="1">
              <a:spcBef>
                <a:spcPts val="1200"/>
              </a:spcBef>
              <a:buFont typeface="Arial"/>
              <a:buChar char="•"/>
              <a:defRPr sz="2600" b="0" i="0" kern="1200">
                <a:solidFill>
                  <a:schemeClr val="tx1"/>
                </a:solidFill>
                <a:latin typeface="Arial"/>
                <a:ea typeface="+mn-ea"/>
                <a:cs typeface="Arial"/>
              </a:defRPr>
            </a:lvl3pPr>
            <a:lvl4pPr marL="1676251" indent="-239465" algn="l" defTabSz="478929" rtl="0" eaLnBrk="1" latinLnBrk="0" hangingPunct="1">
              <a:spcBef>
                <a:spcPts val="1200"/>
              </a:spcBef>
              <a:buFont typeface="Arial"/>
              <a:buChar char="–"/>
              <a:defRPr sz="2100" b="0" i="0" kern="1200">
                <a:solidFill>
                  <a:schemeClr val="tx1"/>
                </a:solidFill>
                <a:latin typeface="Arial"/>
                <a:ea typeface="+mn-ea"/>
                <a:cs typeface="Arial"/>
              </a:defRPr>
            </a:lvl4pPr>
            <a:lvl5pPr marL="2155180" indent="-239465" algn="l" defTabSz="478929" rtl="0" eaLnBrk="1" latinLnBrk="0" hangingPunct="1">
              <a:spcBef>
                <a:spcPts val="1200"/>
              </a:spcBef>
              <a:buFont typeface="Arial"/>
              <a:buChar char="»"/>
              <a:defRPr sz="2100" b="0" i="0" kern="1200">
                <a:solidFill>
                  <a:schemeClr val="tx1"/>
                </a:solidFill>
                <a:latin typeface="Arial"/>
                <a:ea typeface="+mn-ea"/>
                <a:cs typeface="Arial"/>
              </a:defRPr>
            </a:lvl5pPr>
            <a:lvl6pPr marL="2634108" indent="-239465" algn="l" defTabSz="478929" rtl="0" eaLnBrk="1" latinLnBrk="0" hangingPunct="1">
              <a:spcBef>
                <a:spcPct val="20000"/>
              </a:spcBef>
              <a:buFont typeface="Arial"/>
              <a:buChar char="•"/>
              <a:defRPr sz="2100" kern="1200">
                <a:solidFill>
                  <a:schemeClr val="tx1"/>
                </a:solidFill>
                <a:latin typeface="+mn-lt"/>
                <a:ea typeface="+mn-ea"/>
                <a:cs typeface="+mn-cs"/>
              </a:defRPr>
            </a:lvl6pPr>
            <a:lvl7pPr marL="3113037" indent="-239465" algn="l" defTabSz="478929" rtl="0" eaLnBrk="1" latinLnBrk="0" hangingPunct="1">
              <a:spcBef>
                <a:spcPct val="20000"/>
              </a:spcBef>
              <a:buFont typeface="Arial"/>
              <a:buChar char="•"/>
              <a:defRPr sz="2100" kern="1200">
                <a:solidFill>
                  <a:schemeClr val="tx1"/>
                </a:solidFill>
                <a:latin typeface="+mn-lt"/>
                <a:ea typeface="+mn-ea"/>
                <a:cs typeface="+mn-cs"/>
              </a:defRPr>
            </a:lvl7pPr>
            <a:lvl8pPr marL="3591966" indent="-239465" algn="l" defTabSz="478929" rtl="0" eaLnBrk="1" latinLnBrk="0" hangingPunct="1">
              <a:spcBef>
                <a:spcPct val="20000"/>
              </a:spcBef>
              <a:buFont typeface="Arial"/>
              <a:buChar char="•"/>
              <a:defRPr sz="2100" kern="1200">
                <a:solidFill>
                  <a:schemeClr val="tx1"/>
                </a:solidFill>
                <a:latin typeface="+mn-lt"/>
                <a:ea typeface="+mn-ea"/>
                <a:cs typeface="+mn-cs"/>
              </a:defRPr>
            </a:lvl8pPr>
            <a:lvl9pPr marL="4070895" indent="-239465" algn="l" defTabSz="478929" rtl="0" eaLnBrk="1" latinLnBrk="0" hangingPunct="1">
              <a:spcBef>
                <a:spcPct val="20000"/>
              </a:spcBef>
              <a:buFont typeface="Arial"/>
              <a:buChar char="•"/>
              <a:defRPr sz="2100" kern="1200">
                <a:solidFill>
                  <a:schemeClr val="tx1"/>
                </a:solidFill>
                <a:latin typeface="+mn-lt"/>
                <a:ea typeface="+mn-ea"/>
                <a:cs typeface="+mn-cs"/>
              </a:defRPr>
            </a:lvl9pPr>
          </a:lstStyle>
          <a:p>
            <a:pPr>
              <a:spcBef>
                <a:spcPts val="554"/>
              </a:spcBef>
            </a:pPr>
            <a:r>
              <a:rPr lang="en-US" altLang="ja-JP" sz="2215" b="1" u="sng" dirty="0"/>
              <a:t>Studies &amp; Small Projects</a:t>
            </a:r>
          </a:p>
          <a:p>
            <a:pPr lvl="1">
              <a:spcBef>
                <a:spcPts val="554"/>
              </a:spcBef>
            </a:pPr>
            <a:r>
              <a:rPr lang="en-US" altLang="ja-JP" sz="2215" dirty="0"/>
              <a:t>ALMA </a:t>
            </a:r>
            <a:r>
              <a:rPr lang="en-US" altLang="ja-JP" sz="2215" dirty="0"/>
              <a:t>Calibration Source </a:t>
            </a:r>
          </a:p>
          <a:p>
            <a:pPr lvl="2">
              <a:spcBef>
                <a:spcPts val="554"/>
              </a:spcBef>
            </a:pPr>
            <a:r>
              <a:rPr lang="en-US" altLang="ja-JP" sz="2215" dirty="0"/>
              <a:t>Calibration at bands </a:t>
            </a:r>
            <a:r>
              <a:rPr lang="en-US" altLang="ja-JP" sz="2215" dirty="0"/>
              <a:t>3,6,7</a:t>
            </a:r>
          </a:p>
          <a:p>
            <a:pPr lvl="1">
              <a:spcBef>
                <a:spcPts val="554"/>
              </a:spcBef>
            </a:pPr>
            <a:r>
              <a:rPr lang="en-US" altLang="ja-JP" sz="2215" dirty="0">
                <a:solidFill>
                  <a:srgbClr val="FF0000"/>
                </a:solidFill>
              </a:rPr>
              <a:t>High Critical Current Density (</a:t>
            </a:r>
            <a:r>
              <a:rPr lang="en-US" altLang="ja-JP" sz="2215" dirty="0" err="1">
                <a:solidFill>
                  <a:srgbClr val="FF0000"/>
                </a:solidFill>
              </a:rPr>
              <a:t>Jc</a:t>
            </a:r>
            <a:r>
              <a:rPr lang="en-US" altLang="ja-JP" sz="2215" dirty="0">
                <a:solidFill>
                  <a:srgbClr val="FF0000"/>
                </a:solidFill>
              </a:rPr>
              <a:t>) SIS Junction Device </a:t>
            </a:r>
            <a:r>
              <a:rPr lang="en-US" altLang="ja-JP" sz="2215" dirty="0">
                <a:solidFill>
                  <a:srgbClr val="FF0000"/>
                </a:solidFill>
              </a:rPr>
              <a:t>Development</a:t>
            </a:r>
            <a:r>
              <a:rPr lang="ja-JP" altLang="en-US" sz="2215" dirty="0">
                <a:solidFill>
                  <a:srgbClr val="FF0000"/>
                </a:solidFill>
              </a:rPr>
              <a:t> </a:t>
            </a:r>
            <a:r>
              <a:rPr lang="en-US" altLang="ja-JP" sz="2215" dirty="0">
                <a:solidFill>
                  <a:srgbClr val="FF0000"/>
                </a:solidFill>
              </a:rPr>
              <a:t>(including </a:t>
            </a:r>
            <a:r>
              <a:rPr lang="en-US" altLang="ja-JP" sz="2215" dirty="0">
                <a:solidFill>
                  <a:srgbClr val="FF0000"/>
                </a:solidFill>
              </a:rPr>
              <a:t>THz devices</a:t>
            </a:r>
            <a:r>
              <a:rPr lang="en-US" altLang="ja-JP" sz="2215" dirty="0">
                <a:solidFill>
                  <a:srgbClr val="FF0000"/>
                </a:solidFill>
              </a:rPr>
              <a:t>)</a:t>
            </a:r>
          </a:p>
          <a:p>
            <a:pPr lvl="1">
              <a:spcBef>
                <a:spcPts val="554"/>
              </a:spcBef>
            </a:pPr>
            <a:r>
              <a:rPr lang="en-US" altLang="ja-JP" sz="2215" dirty="0"/>
              <a:t>GPU</a:t>
            </a:r>
            <a:r>
              <a:rPr lang="ja-JP" altLang="en-US" sz="2215" dirty="0"/>
              <a:t> </a:t>
            </a:r>
            <a:r>
              <a:rPr lang="en-US" altLang="ja-JP" sz="2215" dirty="0"/>
              <a:t>Spectrometer </a:t>
            </a:r>
            <a:r>
              <a:rPr lang="en-US" altLang="ja-JP" sz="2215" dirty="0"/>
              <a:t>for TP array (with KASI)</a:t>
            </a:r>
          </a:p>
          <a:p>
            <a:pPr lvl="2">
              <a:spcBef>
                <a:spcPts val="554"/>
              </a:spcBef>
            </a:pPr>
            <a:r>
              <a:rPr lang="en-US" altLang="ja-JP" sz="2215" dirty="0"/>
              <a:t>Supplements the ACA </a:t>
            </a:r>
            <a:r>
              <a:rPr lang="en-US" altLang="ja-JP" sz="2215" dirty="0" err="1"/>
              <a:t>correlator</a:t>
            </a:r>
            <a:endParaRPr lang="en-US" altLang="ja-JP" sz="2215" dirty="0"/>
          </a:p>
          <a:p>
            <a:pPr>
              <a:spcBef>
                <a:spcPts val="554"/>
              </a:spcBef>
            </a:pPr>
            <a:r>
              <a:rPr lang="en-US" altLang="ja-JP" sz="2215" b="1" u="sng" dirty="0"/>
              <a:t>Projects</a:t>
            </a:r>
          </a:p>
          <a:p>
            <a:pPr lvl="1">
              <a:spcBef>
                <a:spcPts val="554"/>
              </a:spcBef>
            </a:pPr>
            <a:r>
              <a:rPr lang="ja-JP" altLang="ja-JP" sz="2215" dirty="0">
                <a:solidFill>
                  <a:srgbClr val="FF0000"/>
                </a:solidFill>
              </a:rPr>
              <a:t>B</a:t>
            </a:r>
            <a:r>
              <a:rPr lang="en-US" altLang="ja-JP" sz="2215" dirty="0">
                <a:solidFill>
                  <a:srgbClr val="FF0000"/>
                </a:solidFill>
              </a:rPr>
              <a:t>and</a:t>
            </a:r>
            <a:r>
              <a:rPr lang="ja-JP" altLang="en-US" sz="2215" dirty="0">
                <a:solidFill>
                  <a:srgbClr val="FF0000"/>
                </a:solidFill>
              </a:rPr>
              <a:t> </a:t>
            </a:r>
            <a:r>
              <a:rPr lang="en-US" altLang="ja-JP" sz="2215" dirty="0">
                <a:solidFill>
                  <a:srgbClr val="FF0000"/>
                </a:solidFill>
              </a:rPr>
              <a:t>1 project </a:t>
            </a:r>
            <a:r>
              <a:rPr lang="en-US" altLang="ja-JP" sz="2215" dirty="0">
                <a:solidFill>
                  <a:srgbClr val="FF0000"/>
                </a:solidFill>
              </a:rPr>
              <a:t>(lead: ASIAA, Collaboration: NAOJ, U of Chile, NRAO, HIA) </a:t>
            </a:r>
          </a:p>
          <a:p>
            <a:pPr lvl="2">
              <a:spcBef>
                <a:spcPts val="554"/>
              </a:spcBef>
            </a:pPr>
            <a:r>
              <a:rPr lang="en-US" altLang="ja-JP" sz="2215" dirty="0"/>
              <a:t>Baseline capability</a:t>
            </a:r>
            <a:r>
              <a:rPr lang="ja-JP" altLang="en-US" sz="2215" dirty="0"/>
              <a:t> </a:t>
            </a:r>
            <a:r>
              <a:rPr lang="en-US" altLang="ja-JP" sz="2215" dirty="0"/>
              <a:t>(35-50GHz)</a:t>
            </a:r>
            <a:endParaRPr lang="en-US" altLang="en-US" sz="2215" dirty="0"/>
          </a:p>
          <a:p>
            <a:pPr>
              <a:spcBef>
                <a:spcPts val="554"/>
              </a:spcBef>
            </a:pPr>
            <a:r>
              <a:rPr lang="en-US" altLang="ja-JP" sz="2215" b="1" u="sng" dirty="0"/>
              <a:t>ASTE development project (but extendable to ALMA)</a:t>
            </a:r>
          </a:p>
          <a:p>
            <a:pPr lvl="1">
              <a:spcBef>
                <a:spcPts val="554"/>
              </a:spcBef>
            </a:pPr>
            <a:r>
              <a:rPr lang="en-US" altLang="ja-JP" sz="2215" dirty="0">
                <a:solidFill>
                  <a:srgbClr val="FF0000"/>
                </a:solidFill>
              </a:rPr>
              <a:t>Multi</a:t>
            </a:r>
            <a:r>
              <a:rPr lang="en-US" altLang="ja-JP" sz="2215" dirty="0">
                <a:solidFill>
                  <a:srgbClr val="FF0000"/>
                </a:solidFill>
              </a:rPr>
              <a:t>-beam</a:t>
            </a:r>
            <a:r>
              <a:rPr lang="ja-JP" altLang="en-US" sz="2215" dirty="0">
                <a:solidFill>
                  <a:srgbClr val="FF0000"/>
                </a:solidFill>
              </a:rPr>
              <a:t> </a:t>
            </a:r>
            <a:r>
              <a:rPr lang="en-US" altLang="ja-JP" sz="2215" dirty="0">
                <a:solidFill>
                  <a:srgbClr val="FF0000"/>
                </a:solidFill>
              </a:rPr>
              <a:t>receiver</a:t>
            </a:r>
            <a:r>
              <a:rPr lang="en-US" altLang="en-US" sz="2215" dirty="0">
                <a:solidFill>
                  <a:srgbClr val="FF0000"/>
                </a:solidFill>
              </a:rPr>
              <a:t> (with KASI)</a:t>
            </a:r>
          </a:p>
          <a:p>
            <a:pPr lvl="1">
              <a:spcBef>
                <a:spcPts val="554"/>
              </a:spcBef>
            </a:pPr>
            <a:endParaRPr lang="en-US" altLang="ja-JP" sz="2215" u="sng" dirty="0"/>
          </a:p>
          <a:p>
            <a:pPr>
              <a:spcBef>
                <a:spcPts val="554"/>
              </a:spcBef>
            </a:pPr>
            <a:endParaRPr lang="en-US" sz="2215" dirty="0"/>
          </a:p>
          <a:p>
            <a:pPr>
              <a:spcBef>
                <a:spcPts val="554"/>
              </a:spcBef>
            </a:pPr>
            <a:endParaRPr lang="en-US" sz="2215" dirty="0"/>
          </a:p>
        </p:txBody>
      </p:sp>
    </p:spTree>
    <p:extLst>
      <p:ext uri="{BB962C8B-B14F-4D97-AF65-F5344CB8AC3E}">
        <p14:creationId xmlns:p14="http://schemas.microsoft.com/office/powerpoint/2010/main" val="3300438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4"/>
          </p:nvPr>
        </p:nvSpPr>
        <p:spPr>
          <a:xfrm>
            <a:off x="1043608" y="465598"/>
            <a:ext cx="7681292" cy="773722"/>
          </a:xfrm>
        </p:spPr>
        <p:txBody>
          <a:bodyPr/>
          <a:lstStyle/>
          <a:p>
            <a:pPr algn="l"/>
            <a:r>
              <a:rPr lang="en-US" altLang="ja-JP" sz="4000" dirty="0">
                <a:solidFill>
                  <a:schemeClr val="tx1"/>
                </a:solidFill>
                <a:latin typeface="Arial" charset="0"/>
                <a:ea typeface="Arial" charset="0"/>
                <a:cs typeface="Arial" charset="0"/>
              </a:rPr>
              <a:t>Collaboration with EU/NA</a:t>
            </a:r>
            <a:endParaRPr lang="ja-JP" altLang="en-US" sz="4000" dirty="0">
              <a:solidFill>
                <a:srgbClr val="000000"/>
              </a:solidFill>
              <a:latin typeface="Arial" charset="0"/>
              <a:ea typeface="Arial" charset="0"/>
              <a:cs typeface="Arial" charset="0"/>
            </a:endParaRPr>
          </a:p>
        </p:txBody>
      </p:sp>
      <p:sp>
        <p:nvSpPr>
          <p:cNvPr id="6" name="コンテンツ プレースホルダー 3"/>
          <p:cNvSpPr txBox="1">
            <a:spLocks/>
          </p:cNvSpPr>
          <p:nvPr/>
        </p:nvSpPr>
        <p:spPr>
          <a:xfrm>
            <a:off x="457199" y="1779954"/>
            <a:ext cx="8436709" cy="4037732"/>
          </a:xfrm>
          <a:prstGeom prst="rect">
            <a:avLst/>
          </a:prstGeom>
        </p:spPr>
        <p:txBody>
          <a:bodyPr vert="horz">
            <a:noAutofit/>
          </a:bodyPr>
          <a:lstStyle>
            <a:lvl1pPr marL="359197" indent="-359197" algn="l" defTabSz="478929" rtl="0" eaLnBrk="1" latinLnBrk="0" hangingPunct="1">
              <a:spcBef>
                <a:spcPts val="1200"/>
              </a:spcBef>
              <a:buFont typeface="Arial"/>
              <a:buChar char="•"/>
              <a:defRPr sz="3300" b="0" i="0" kern="1200">
                <a:solidFill>
                  <a:schemeClr val="tx1"/>
                </a:solidFill>
                <a:latin typeface="Arial"/>
                <a:ea typeface="+mn-ea"/>
                <a:cs typeface="Arial"/>
              </a:defRPr>
            </a:lvl1pPr>
            <a:lvl2pPr marL="778259" indent="-299330" algn="l" defTabSz="478929" rtl="0" eaLnBrk="1" latinLnBrk="0" hangingPunct="1">
              <a:spcBef>
                <a:spcPts val="1200"/>
              </a:spcBef>
              <a:buFont typeface="Arial"/>
              <a:buChar char="–"/>
              <a:defRPr sz="3000" b="0" i="0" kern="1200">
                <a:solidFill>
                  <a:schemeClr val="tx1"/>
                </a:solidFill>
                <a:latin typeface="Arial"/>
                <a:ea typeface="+mn-ea"/>
                <a:cs typeface="Arial"/>
              </a:defRPr>
            </a:lvl2pPr>
            <a:lvl3pPr marL="1197322" indent="-239465" algn="l" defTabSz="478929" rtl="0" eaLnBrk="1" latinLnBrk="0" hangingPunct="1">
              <a:spcBef>
                <a:spcPts val="1200"/>
              </a:spcBef>
              <a:buFont typeface="Arial"/>
              <a:buChar char="•"/>
              <a:defRPr sz="2600" b="0" i="0" kern="1200">
                <a:solidFill>
                  <a:schemeClr val="tx1"/>
                </a:solidFill>
                <a:latin typeface="Arial"/>
                <a:ea typeface="+mn-ea"/>
                <a:cs typeface="Arial"/>
              </a:defRPr>
            </a:lvl3pPr>
            <a:lvl4pPr marL="1676251" indent="-239465" algn="l" defTabSz="478929" rtl="0" eaLnBrk="1" latinLnBrk="0" hangingPunct="1">
              <a:spcBef>
                <a:spcPts val="1200"/>
              </a:spcBef>
              <a:buFont typeface="Arial"/>
              <a:buChar char="–"/>
              <a:defRPr sz="2100" b="0" i="0" kern="1200">
                <a:solidFill>
                  <a:schemeClr val="tx1"/>
                </a:solidFill>
                <a:latin typeface="Arial"/>
                <a:ea typeface="+mn-ea"/>
                <a:cs typeface="Arial"/>
              </a:defRPr>
            </a:lvl4pPr>
            <a:lvl5pPr marL="2155180" indent="-239465" algn="l" defTabSz="478929" rtl="0" eaLnBrk="1" latinLnBrk="0" hangingPunct="1">
              <a:spcBef>
                <a:spcPts val="1200"/>
              </a:spcBef>
              <a:buFont typeface="Arial"/>
              <a:buChar char="»"/>
              <a:defRPr sz="2100" b="0" i="0" kern="1200">
                <a:solidFill>
                  <a:schemeClr val="tx1"/>
                </a:solidFill>
                <a:latin typeface="Arial"/>
                <a:ea typeface="+mn-ea"/>
                <a:cs typeface="Arial"/>
              </a:defRPr>
            </a:lvl5pPr>
            <a:lvl6pPr marL="2634108" indent="-239465" algn="l" defTabSz="478929" rtl="0" eaLnBrk="1" latinLnBrk="0" hangingPunct="1">
              <a:spcBef>
                <a:spcPct val="20000"/>
              </a:spcBef>
              <a:buFont typeface="Arial"/>
              <a:buChar char="•"/>
              <a:defRPr sz="2100" kern="1200">
                <a:solidFill>
                  <a:schemeClr val="tx1"/>
                </a:solidFill>
                <a:latin typeface="+mn-lt"/>
                <a:ea typeface="+mn-ea"/>
                <a:cs typeface="+mn-cs"/>
              </a:defRPr>
            </a:lvl6pPr>
            <a:lvl7pPr marL="3113037" indent="-239465" algn="l" defTabSz="478929" rtl="0" eaLnBrk="1" latinLnBrk="0" hangingPunct="1">
              <a:spcBef>
                <a:spcPct val="20000"/>
              </a:spcBef>
              <a:buFont typeface="Arial"/>
              <a:buChar char="•"/>
              <a:defRPr sz="2100" kern="1200">
                <a:solidFill>
                  <a:schemeClr val="tx1"/>
                </a:solidFill>
                <a:latin typeface="+mn-lt"/>
                <a:ea typeface="+mn-ea"/>
                <a:cs typeface="+mn-cs"/>
              </a:defRPr>
            </a:lvl7pPr>
            <a:lvl8pPr marL="3591966" indent="-239465" algn="l" defTabSz="478929" rtl="0" eaLnBrk="1" latinLnBrk="0" hangingPunct="1">
              <a:spcBef>
                <a:spcPct val="20000"/>
              </a:spcBef>
              <a:buFont typeface="Arial"/>
              <a:buChar char="•"/>
              <a:defRPr sz="2100" kern="1200">
                <a:solidFill>
                  <a:schemeClr val="tx1"/>
                </a:solidFill>
                <a:latin typeface="+mn-lt"/>
                <a:ea typeface="+mn-ea"/>
                <a:cs typeface="+mn-cs"/>
              </a:defRPr>
            </a:lvl8pPr>
            <a:lvl9pPr marL="4070895" indent="-239465" algn="l" defTabSz="478929" rtl="0" eaLnBrk="1" latinLnBrk="0" hangingPunct="1">
              <a:spcBef>
                <a:spcPct val="20000"/>
              </a:spcBef>
              <a:buFont typeface="Arial"/>
              <a:buChar char="•"/>
              <a:defRPr sz="2100" kern="1200">
                <a:solidFill>
                  <a:schemeClr val="tx1"/>
                </a:solidFill>
                <a:latin typeface="+mn-lt"/>
                <a:ea typeface="+mn-ea"/>
                <a:cs typeface="+mn-cs"/>
              </a:defRPr>
            </a:lvl9pPr>
          </a:lstStyle>
          <a:p>
            <a:pPr>
              <a:spcBef>
                <a:spcPts val="554"/>
              </a:spcBef>
            </a:pPr>
            <a:r>
              <a:rPr lang="en-US" altLang="ja-JP" sz="2585" b="1" u="sng" dirty="0"/>
              <a:t>Studies &amp; Small Projects</a:t>
            </a:r>
          </a:p>
          <a:p>
            <a:pPr lvl="1">
              <a:spcBef>
                <a:spcPts val="554"/>
              </a:spcBef>
            </a:pPr>
            <a:r>
              <a:rPr lang="en-US" altLang="ja-JP" sz="2585" dirty="0">
                <a:solidFill>
                  <a:srgbClr val="FF0000"/>
                </a:solidFill>
              </a:rPr>
              <a:t>Band 2 (NA), Combining Band 2 and 3 (EU)</a:t>
            </a:r>
          </a:p>
          <a:p>
            <a:pPr lvl="2">
              <a:spcBef>
                <a:spcPts val="554"/>
              </a:spcBef>
            </a:pPr>
            <a:r>
              <a:rPr lang="en-US" altLang="ja-JP" sz="2585" dirty="0">
                <a:solidFill>
                  <a:srgbClr val="FF0000"/>
                </a:solidFill>
              </a:rPr>
              <a:t>EA contribution: Optics design </a:t>
            </a:r>
            <a:endParaRPr lang="en-US" altLang="ja-JP" sz="2585" dirty="0">
              <a:solidFill>
                <a:srgbClr val="FF0000"/>
              </a:solidFill>
            </a:endParaRPr>
          </a:p>
          <a:p>
            <a:pPr>
              <a:spcBef>
                <a:spcPts val="554"/>
              </a:spcBef>
            </a:pPr>
            <a:r>
              <a:rPr lang="en-US" altLang="ja-JP" sz="2585" b="1" u="sng" dirty="0"/>
              <a:t>Projects</a:t>
            </a:r>
          </a:p>
          <a:p>
            <a:pPr lvl="1">
              <a:spcBef>
                <a:spcPts val="554"/>
              </a:spcBef>
            </a:pPr>
            <a:r>
              <a:rPr lang="en-US" altLang="ja-JP" sz="2585" dirty="0">
                <a:solidFill>
                  <a:srgbClr val="FF0000"/>
                </a:solidFill>
              </a:rPr>
              <a:t>Band 5</a:t>
            </a:r>
          </a:p>
          <a:p>
            <a:pPr lvl="2">
              <a:spcBef>
                <a:spcPts val="554"/>
              </a:spcBef>
            </a:pPr>
            <a:r>
              <a:rPr lang="en-US" altLang="ja-JP" sz="2585" dirty="0">
                <a:solidFill>
                  <a:srgbClr val="FF0000"/>
                </a:solidFill>
              </a:rPr>
              <a:t>EA contribution: Front </a:t>
            </a:r>
            <a:r>
              <a:rPr lang="en-US" altLang="ja-JP" sz="2585" dirty="0">
                <a:solidFill>
                  <a:srgbClr val="FF0000"/>
                </a:solidFill>
              </a:rPr>
              <a:t>e</a:t>
            </a:r>
            <a:r>
              <a:rPr lang="en-US" altLang="ja-JP" sz="2585" dirty="0">
                <a:solidFill>
                  <a:srgbClr val="FF0000"/>
                </a:solidFill>
              </a:rPr>
              <a:t>nd integration at the OSF </a:t>
            </a:r>
            <a:endParaRPr lang="en-US" altLang="en-US" sz="2585" dirty="0">
              <a:solidFill>
                <a:srgbClr val="FF0000"/>
              </a:solidFill>
            </a:endParaRPr>
          </a:p>
          <a:p>
            <a:pPr lvl="1">
              <a:spcBef>
                <a:spcPts val="554"/>
              </a:spcBef>
            </a:pPr>
            <a:endParaRPr lang="en-US" altLang="ja-JP" sz="2215" u="sng" dirty="0"/>
          </a:p>
          <a:p>
            <a:pPr>
              <a:spcBef>
                <a:spcPts val="554"/>
              </a:spcBef>
            </a:pPr>
            <a:endParaRPr lang="en-US" sz="2215" dirty="0"/>
          </a:p>
          <a:p>
            <a:pPr>
              <a:spcBef>
                <a:spcPts val="554"/>
              </a:spcBef>
            </a:pPr>
            <a:endParaRPr lang="en-US" sz="2215" dirty="0"/>
          </a:p>
        </p:txBody>
      </p:sp>
    </p:spTree>
    <p:extLst>
      <p:ext uri="{BB962C8B-B14F-4D97-AF65-F5344CB8AC3E}">
        <p14:creationId xmlns:p14="http://schemas.microsoft.com/office/powerpoint/2010/main" val="37566817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4400" dirty="0">
                <a:latin typeface="Arial" charset="0"/>
                <a:ea typeface="Arial" charset="0"/>
                <a:cs typeface="Arial" charset="0"/>
              </a:rPr>
              <a:t>Timeline</a:t>
            </a:r>
            <a:endParaRPr lang="ja-JP" altLang="en-US" sz="4400" dirty="0">
              <a:latin typeface="Arial" charset="0"/>
              <a:ea typeface="Arial" charset="0"/>
              <a:cs typeface="Arial" charset="0"/>
            </a:endParaRPr>
          </a:p>
        </p:txBody>
      </p:sp>
      <p:graphicFrame>
        <p:nvGraphicFramePr>
          <p:cNvPr id="6" name="表 5"/>
          <p:cNvGraphicFramePr>
            <a:graphicFrameLocks noGrp="1"/>
          </p:cNvGraphicFramePr>
          <p:nvPr>
            <p:extLst>
              <p:ext uri="{D42A27DB-BD31-4B8C-83A1-F6EECF244321}">
                <p14:modId xmlns:p14="http://schemas.microsoft.com/office/powerpoint/2010/main" val="2407665878"/>
              </p:ext>
            </p:extLst>
          </p:nvPr>
        </p:nvGraphicFramePr>
        <p:xfrm>
          <a:off x="179512" y="1412776"/>
          <a:ext cx="8589020" cy="4942420"/>
        </p:xfrm>
        <a:graphic>
          <a:graphicData uri="http://schemas.openxmlformats.org/drawingml/2006/table">
            <a:tbl>
              <a:tblPr firstRow="1" bandRow="1">
                <a:tableStyleId>{5940675A-B579-460E-94D1-54222C63F5DA}</a:tableStyleId>
              </a:tblPr>
              <a:tblGrid>
                <a:gridCol w="1800200">
                  <a:extLst>
                    <a:ext uri="{9D8B030D-6E8A-4147-A177-3AD203B41FA5}">
                      <a16:colId xmlns:a16="http://schemas.microsoft.com/office/drawing/2014/main" xmlns="" val="20000"/>
                    </a:ext>
                  </a:extLst>
                </a:gridCol>
                <a:gridCol w="1990254">
                  <a:extLst>
                    <a:ext uri="{9D8B030D-6E8A-4147-A177-3AD203B41FA5}">
                      <a16:colId xmlns:a16="http://schemas.microsoft.com/office/drawing/2014/main" xmlns="" val="20001"/>
                    </a:ext>
                  </a:extLst>
                </a:gridCol>
                <a:gridCol w="1682154">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460228">
                  <a:extLst>
                    <a:ext uri="{9D8B030D-6E8A-4147-A177-3AD203B41FA5}">
                      <a16:colId xmlns:a16="http://schemas.microsoft.com/office/drawing/2014/main" xmlns="" val="20004"/>
                    </a:ext>
                  </a:extLst>
                </a:gridCol>
              </a:tblGrid>
              <a:tr h="309489">
                <a:tc>
                  <a:txBody>
                    <a:bodyPr/>
                    <a:lstStyle/>
                    <a:p>
                      <a:endParaRPr kumimoji="1" lang="ja-JP" altLang="en-US" sz="1500" dirty="0"/>
                    </a:p>
                  </a:txBody>
                  <a:tcPr marL="84406" marR="84406" marT="42203" marB="42203">
                    <a:solidFill>
                      <a:schemeClr val="bg1"/>
                    </a:solidFill>
                  </a:tcPr>
                </a:tc>
                <a:tc>
                  <a:txBody>
                    <a:bodyPr/>
                    <a:lstStyle/>
                    <a:p>
                      <a:pPr algn="ctr"/>
                      <a:r>
                        <a:rPr kumimoji="1" lang="en-US" altLang="ja-JP" sz="1800" b="1" dirty="0" smtClean="0"/>
                        <a:t>2016</a:t>
                      </a:r>
                      <a:endParaRPr kumimoji="1" lang="ja-JP" altLang="en-US" sz="1800" b="1" dirty="0"/>
                    </a:p>
                  </a:txBody>
                  <a:tcPr marL="84406" marR="84406" marT="42203" marB="42203">
                    <a:solidFill>
                      <a:schemeClr val="bg1"/>
                    </a:solidFill>
                  </a:tcPr>
                </a:tc>
                <a:tc>
                  <a:txBody>
                    <a:bodyPr/>
                    <a:lstStyle/>
                    <a:p>
                      <a:pPr algn="ctr"/>
                      <a:r>
                        <a:rPr kumimoji="1" lang="en-US" altLang="ja-JP" sz="1800" b="1" dirty="0" smtClean="0"/>
                        <a:t>2017</a:t>
                      </a:r>
                      <a:endParaRPr kumimoji="1" lang="ja-JP" altLang="en-US" sz="1800" b="1" dirty="0"/>
                    </a:p>
                  </a:txBody>
                  <a:tcPr marL="84406" marR="84406" marT="42203" marB="42203">
                    <a:solidFill>
                      <a:schemeClr val="bg1"/>
                    </a:solidFill>
                  </a:tcPr>
                </a:tc>
                <a:tc>
                  <a:txBody>
                    <a:bodyPr/>
                    <a:lstStyle/>
                    <a:p>
                      <a:pPr algn="ctr"/>
                      <a:r>
                        <a:rPr kumimoji="1" lang="en-US" altLang="ja-JP" sz="1800" b="1" dirty="0" smtClean="0"/>
                        <a:t>2018</a:t>
                      </a:r>
                      <a:endParaRPr kumimoji="1" lang="ja-JP" altLang="en-US" sz="1800" b="1" dirty="0"/>
                    </a:p>
                  </a:txBody>
                  <a:tcPr marL="84406" marR="84406" marT="42203" marB="42203">
                    <a:solidFill>
                      <a:schemeClr val="bg1"/>
                    </a:solidFill>
                  </a:tcPr>
                </a:tc>
                <a:tc>
                  <a:txBody>
                    <a:bodyPr/>
                    <a:lstStyle/>
                    <a:p>
                      <a:pPr algn="ctr"/>
                      <a:r>
                        <a:rPr kumimoji="1" lang="en-US" altLang="ja-JP" sz="1800" b="1" dirty="0" smtClean="0"/>
                        <a:t>2019</a:t>
                      </a:r>
                      <a:endParaRPr kumimoji="1" lang="ja-JP" altLang="en-US" sz="1800" b="1" dirty="0"/>
                    </a:p>
                  </a:txBody>
                  <a:tcPr marL="84406" marR="84406" marT="42203" marB="42203">
                    <a:solidFill>
                      <a:schemeClr val="bg1"/>
                    </a:solidFill>
                  </a:tcPr>
                </a:tc>
                <a:extLst>
                  <a:ext uri="{0D108BD9-81ED-4DB2-BD59-A6C34878D82A}">
                    <a16:rowId xmlns:a16="http://schemas.microsoft.com/office/drawing/2014/main" xmlns="" val="10000"/>
                  </a:ext>
                </a:extLst>
              </a:tr>
              <a:tr h="927556">
                <a:tc>
                  <a:txBody>
                    <a:bodyPr/>
                    <a:lstStyle/>
                    <a:p>
                      <a:r>
                        <a:rPr kumimoji="1" lang="en-US" altLang="ja-JP" sz="1800" b="1" dirty="0" smtClean="0">
                          <a:solidFill>
                            <a:srgbClr val="FF0000"/>
                          </a:solidFill>
                        </a:rPr>
                        <a:t>Band 1</a:t>
                      </a:r>
                      <a:r>
                        <a:rPr kumimoji="1" lang="ja-JP" altLang="en-US" sz="1800" b="1" dirty="0" smtClean="0">
                          <a:solidFill>
                            <a:srgbClr val="FF0000"/>
                          </a:solidFill>
                        </a:rPr>
                        <a:t> </a:t>
                      </a:r>
                      <a:endParaRPr kumimoji="1" lang="en-US" altLang="ja-JP" sz="1800" b="1" dirty="0" smtClean="0">
                        <a:solidFill>
                          <a:srgbClr val="FF0000"/>
                        </a:solidFill>
                      </a:endParaRPr>
                    </a:p>
                    <a:p>
                      <a:r>
                        <a:rPr kumimoji="1" lang="en-US" altLang="ja-JP" sz="1800" b="1" dirty="0" smtClean="0">
                          <a:solidFill>
                            <a:srgbClr val="FF0000"/>
                          </a:solidFill>
                        </a:rPr>
                        <a:t>(w/</a:t>
                      </a:r>
                      <a:r>
                        <a:rPr kumimoji="1" lang="ja-JP" altLang="en-US" sz="1800" b="1" dirty="0" smtClean="0">
                          <a:solidFill>
                            <a:srgbClr val="FF0000"/>
                          </a:solidFill>
                        </a:rPr>
                        <a:t> </a:t>
                      </a:r>
                      <a:r>
                        <a:rPr kumimoji="1" lang="en-US" altLang="ja-JP" sz="1800" b="1" dirty="0" smtClean="0">
                          <a:solidFill>
                            <a:srgbClr val="FF0000"/>
                          </a:solidFill>
                        </a:rPr>
                        <a:t>ASIAA)</a:t>
                      </a:r>
                      <a:endParaRPr kumimoji="1" lang="ja-JP" altLang="en-US" sz="1800" b="1" dirty="0">
                        <a:solidFill>
                          <a:srgbClr val="FF0000"/>
                        </a:solidFill>
                      </a:endParaRPr>
                    </a:p>
                  </a:txBody>
                  <a:tcPr marL="84406" marR="84406" marT="42203" marB="42203">
                    <a:solidFill>
                      <a:schemeClr val="accent2">
                        <a:lumMod val="20000"/>
                        <a:lumOff val="80000"/>
                      </a:schemeClr>
                    </a:solidFill>
                  </a:tcPr>
                </a:tc>
                <a:tc>
                  <a:txBody>
                    <a:bodyPr/>
                    <a:lstStyle/>
                    <a:p>
                      <a:pPr marL="285750" marR="0" indent="-285750" algn="l" defTabSz="478929" rtl="0" eaLnBrk="1" fontAlgn="auto" latinLnBrk="0" hangingPunct="1">
                        <a:lnSpc>
                          <a:spcPct val="100000"/>
                        </a:lnSpc>
                        <a:spcBef>
                          <a:spcPts val="0"/>
                        </a:spcBef>
                        <a:spcAft>
                          <a:spcPts val="0"/>
                        </a:spcAft>
                        <a:buClrTx/>
                        <a:buSzTx/>
                        <a:buFont typeface="Arial" charset="0"/>
                        <a:buChar char="•"/>
                        <a:tabLst/>
                        <a:defRPr/>
                      </a:pPr>
                      <a:r>
                        <a:rPr kumimoji="1" lang="en-US" altLang="ja-JP" sz="1600" dirty="0" smtClean="0">
                          <a:solidFill>
                            <a:srgbClr val="FF0000"/>
                          </a:solidFill>
                        </a:rPr>
                        <a:t>CDR/</a:t>
                      </a:r>
                      <a:r>
                        <a:rPr kumimoji="1" lang="en-US" altLang="ja-JP" sz="1600" dirty="0" err="1" smtClean="0">
                          <a:solidFill>
                            <a:srgbClr val="FF0000"/>
                          </a:solidFill>
                        </a:rPr>
                        <a:t>Proj</a:t>
                      </a:r>
                      <a:r>
                        <a:rPr kumimoji="1" lang="en-US" altLang="ja-JP" sz="1600" dirty="0" smtClean="0">
                          <a:solidFill>
                            <a:srgbClr val="FF0000"/>
                          </a:solidFill>
                        </a:rPr>
                        <a:t> Review</a:t>
                      </a:r>
                    </a:p>
                    <a:p>
                      <a:pPr marL="285750" marR="0" indent="-285750" algn="l" defTabSz="478929" rtl="0" eaLnBrk="1" fontAlgn="auto" latinLnBrk="0" hangingPunct="1">
                        <a:lnSpc>
                          <a:spcPct val="100000"/>
                        </a:lnSpc>
                        <a:spcBef>
                          <a:spcPts val="0"/>
                        </a:spcBef>
                        <a:spcAft>
                          <a:spcPts val="0"/>
                        </a:spcAft>
                        <a:buClrTx/>
                        <a:buSzTx/>
                        <a:buFont typeface="Arial" charset="0"/>
                        <a:buChar char="•"/>
                        <a:tabLst/>
                        <a:defRPr/>
                      </a:pPr>
                      <a:r>
                        <a:rPr kumimoji="1" lang="en-US" altLang="ja-JP" sz="1600" dirty="0" smtClean="0">
                          <a:solidFill>
                            <a:srgbClr val="FF0000"/>
                          </a:solidFill>
                        </a:rPr>
                        <a:t>MRR</a:t>
                      </a:r>
                      <a:endParaRPr kumimoji="1" lang="ja-JP" altLang="en-US" sz="1600" dirty="0" smtClean="0">
                        <a:solidFill>
                          <a:srgbClr val="FF0000"/>
                        </a:solidFill>
                      </a:endParaRPr>
                    </a:p>
                  </a:txBody>
                  <a:tcPr marL="84406" marR="84406" marT="42203" marB="42203">
                    <a:solidFill>
                      <a:schemeClr val="accent2">
                        <a:lumMod val="20000"/>
                        <a:lumOff val="80000"/>
                      </a:schemeClr>
                    </a:solidFill>
                  </a:tcPr>
                </a:tc>
                <a:tc>
                  <a:txBody>
                    <a:bodyPr/>
                    <a:lstStyle/>
                    <a:p>
                      <a:pPr marL="0" marR="0" indent="0" algn="l" defTabSz="478929"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rgbClr val="FF0000"/>
                        </a:solidFill>
                      </a:endParaRPr>
                    </a:p>
                    <a:p>
                      <a:endParaRPr kumimoji="1" lang="ja-JP" altLang="en-US" sz="1600" dirty="0">
                        <a:solidFill>
                          <a:srgbClr val="FF0000"/>
                        </a:solidFill>
                      </a:endParaRPr>
                    </a:p>
                  </a:txBody>
                  <a:tcPr marL="84406" marR="84406" marT="42203" marB="42203">
                    <a:solidFill>
                      <a:schemeClr val="accent2">
                        <a:lumMod val="20000"/>
                        <a:lumOff val="80000"/>
                      </a:schemeClr>
                    </a:solidFill>
                  </a:tcPr>
                </a:tc>
                <a:tc>
                  <a:txBody>
                    <a:bodyPr/>
                    <a:lstStyle/>
                    <a:p>
                      <a:endParaRPr kumimoji="1" lang="ja-JP" altLang="en-US" sz="1600" dirty="0">
                        <a:solidFill>
                          <a:srgbClr val="FF0000"/>
                        </a:solidFill>
                      </a:endParaRPr>
                    </a:p>
                  </a:txBody>
                  <a:tcPr marL="84406" marR="84406" marT="42203" marB="42203">
                    <a:solidFill>
                      <a:schemeClr val="accent2">
                        <a:lumMod val="20000"/>
                        <a:lumOff val="80000"/>
                      </a:schemeClr>
                    </a:solidFill>
                  </a:tcPr>
                </a:tc>
                <a:tc>
                  <a:txBody>
                    <a:bodyPr/>
                    <a:lstStyle/>
                    <a:p>
                      <a:pPr marL="285750" marR="0" indent="-285750" algn="l" defTabSz="478929" rtl="0" eaLnBrk="1" fontAlgn="auto" latinLnBrk="0" hangingPunct="1">
                        <a:lnSpc>
                          <a:spcPct val="100000"/>
                        </a:lnSpc>
                        <a:spcBef>
                          <a:spcPts val="0"/>
                        </a:spcBef>
                        <a:spcAft>
                          <a:spcPts val="0"/>
                        </a:spcAft>
                        <a:buClrTx/>
                        <a:buSzTx/>
                        <a:buFont typeface="Arial" charset="0"/>
                        <a:buChar char="•"/>
                        <a:tabLst/>
                        <a:defRPr/>
                      </a:pPr>
                      <a:r>
                        <a:rPr kumimoji="1" lang="en-US" altLang="ja-JP" sz="1600" dirty="0" smtClean="0">
                          <a:solidFill>
                            <a:srgbClr val="FF0000"/>
                          </a:solidFill>
                        </a:rPr>
                        <a:t>AIV</a:t>
                      </a:r>
                      <a:endParaRPr kumimoji="1" lang="ja-JP" altLang="en-US" sz="1600" dirty="0" smtClean="0">
                        <a:solidFill>
                          <a:srgbClr val="FF0000"/>
                        </a:solidFill>
                      </a:endParaRPr>
                    </a:p>
                    <a:p>
                      <a:endParaRPr kumimoji="1" lang="ja-JP" altLang="en-US" sz="1600" dirty="0">
                        <a:solidFill>
                          <a:srgbClr val="FF0000"/>
                        </a:solidFill>
                      </a:endParaRPr>
                    </a:p>
                  </a:txBody>
                  <a:tcPr marL="84406" marR="84406" marT="42203" marB="42203">
                    <a:solidFill>
                      <a:schemeClr val="accent2">
                        <a:lumMod val="20000"/>
                        <a:lumOff val="80000"/>
                      </a:schemeClr>
                    </a:solidFill>
                  </a:tcPr>
                </a:tc>
                <a:extLst>
                  <a:ext uri="{0D108BD9-81ED-4DB2-BD59-A6C34878D82A}">
                    <a16:rowId xmlns:a16="http://schemas.microsoft.com/office/drawing/2014/main" xmlns="" val="10001"/>
                  </a:ext>
                </a:extLst>
              </a:tr>
              <a:tr h="1077530">
                <a:tc>
                  <a:txBody>
                    <a:bodyPr/>
                    <a:lstStyle/>
                    <a:p>
                      <a:r>
                        <a:rPr kumimoji="1" lang="en-US" altLang="ja-JP" sz="1800" b="1" dirty="0" smtClean="0"/>
                        <a:t>Calibration</a:t>
                      </a:r>
                      <a:r>
                        <a:rPr kumimoji="1" lang="ja-JP" altLang="en-US" sz="1800" b="1" dirty="0" smtClean="0"/>
                        <a:t> </a:t>
                      </a:r>
                      <a:r>
                        <a:rPr kumimoji="1" lang="en-US" altLang="ja-JP" sz="1800" b="1" dirty="0" smtClean="0"/>
                        <a:t>Source</a:t>
                      </a:r>
                      <a:endParaRPr kumimoji="1" lang="ja-JP" altLang="en-US" sz="1800" b="1" dirty="0"/>
                    </a:p>
                  </a:txBody>
                  <a:tcPr marL="84406" marR="84406" marT="42203" marB="42203">
                    <a:solidFill>
                      <a:schemeClr val="accent6">
                        <a:lumMod val="40000"/>
                        <a:lumOff val="60000"/>
                      </a:schemeClr>
                    </a:solidFill>
                  </a:tcPr>
                </a:tc>
                <a:tc>
                  <a:txBody>
                    <a:bodyPr/>
                    <a:lstStyle/>
                    <a:p>
                      <a:pPr marL="285750" marR="0" indent="-285750" algn="l" defTabSz="478929" rtl="0" eaLnBrk="1" fontAlgn="auto" latinLnBrk="0" hangingPunct="1">
                        <a:lnSpc>
                          <a:spcPct val="100000"/>
                        </a:lnSpc>
                        <a:spcBef>
                          <a:spcPts val="0"/>
                        </a:spcBef>
                        <a:spcAft>
                          <a:spcPts val="0"/>
                        </a:spcAft>
                        <a:buClrTx/>
                        <a:buSzTx/>
                        <a:buFont typeface="Arial" charset="0"/>
                        <a:buChar char="•"/>
                        <a:tabLst/>
                        <a:defRPr/>
                      </a:pPr>
                      <a:r>
                        <a:rPr kumimoji="1" lang="en-US" altLang="ja-JP" sz="1600" dirty="0" smtClean="0"/>
                        <a:t>100GHz source</a:t>
                      </a:r>
                      <a:r>
                        <a:rPr kumimoji="1" lang="ja-JP" altLang="en-US" sz="1600" dirty="0" smtClean="0"/>
                        <a:t> </a:t>
                      </a:r>
                      <a:r>
                        <a:rPr kumimoji="1" lang="en-US" altLang="ja-JP" sz="1600" dirty="0" smtClean="0"/>
                        <a:t>testing</a:t>
                      </a:r>
                      <a:endParaRPr kumimoji="1" lang="ja-JP" altLang="en-US" sz="1600" dirty="0" smtClean="0"/>
                    </a:p>
                  </a:txBody>
                  <a:tcPr marL="84406" marR="84406" marT="42203" marB="42203">
                    <a:solidFill>
                      <a:schemeClr val="accent6">
                        <a:lumMod val="40000"/>
                        <a:lumOff val="60000"/>
                      </a:schemeClr>
                    </a:solidFill>
                  </a:tcPr>
                </a:tc>
                <a:tc>
                  <a:txBody>
                    <a:bodyPr/>
                    <a:lstStyle/>
                    <a:p>
                      <a:endParaRPr kumimoji="1" lang="ja-JP" altLang="en-US" sz="1600" dirty="0"/>
                    </a:p>
                  </a:txBody>
                  <a:tcPr marL="84406" marR="84406" marT="42203" marB="42203">
                    <a:solidFill>
                      <a:schemeClr val="accent6">
                        <a:lumMod val="40000"/>
                        <a:lumOff val="60000"/>
                      </a:schemeClr>
                    </a:solidFill>
                  </a:tcPr>
                </a:tc>
                <a:tc>
                  <a:txBody>
                    <a:bodyPr/>
                    <a:lstStyle/>
                    <a:p>
                      <a:pPr marL="285750" marR="0" indent="-285750" algn="l" defTabSz="478929" rtl="0" eaLnBrk="1" fontAlgn="auto" latinLnBrk="0" hangingPunct="1">
                        <a:lnSpc>
                          <a:spcPct val="100000"/>
                        </a:lnSpc>
                        <a:spcBef>
                          <a:spcPts val="0"/>
                        </a:spcBef>
                        <a:spcAft>
                          <a:spcPts val="0"/>
                        </a:spcAft>
                        <a:buClrTx/>
                        <a:buSzTx/>
                        <a:buFont typeface="Arial" charset="0"/>
                        <a:buChar char="•"/>
                        <a:tabLst/>
                        <a:defRPr/>
                      </a:pPr>
                      <a:r>
                        <a:rPr kumimoji="1" lang="en-US" altLang="ja-JP" sz="1600" dirty="0" smtClean="0"/>
                        <a:t>200-300 GHz source delivery</a:t>
                      </a:r>
                      <a:endParaRPr kumimoji="1" lang="ja-JP" altLang="en-US" sz="1600" dirty="0" smtClean="0"/>
                    </a:p>
                  </a:txBody>
                  <a:tcPr marL="84406" marR="84406" marT="42203" marB="42203">
                    <a:solidFill>
                      <a:schemeClr val="accent6">
                        <a:lumMod val="40000"/>
                        <a:lumOff val="60000"/>
                      </a:schemeClr>
                    </a:solidFill>
                  </a:tcPr>
                </a:tc>
                <a:tc>
                  <a:txBody>
                    <a:bodyPr/>
                    <a:lstStyle/>
                    <a:p>
                      <a:endParaRPr kumimoji="1" lang="ja-JP" altLang="en-US" sz="1600" dirty="0"/>
                    </a:p>
                  </a:txBody>
                  <a:tcPr marL="84406" marR="84406" marT="42203" marB="42203">
                    <a:solidFill>
                      <a:schemeClr val="accent6">
                        <a:lumMod val="40000"/>
                        <a:lumOff val="60000"/>
                      </a:schemeClr>
                    </a:solidFill>
                  </a:tcPr>
                </a:tc>
                <a:extLst>
                  <a:ext uri="{0D108BD9-81ED-4DB2-BD59-A6C34878D82A}">
                    <a16:rowId xmlns:a16="http://schemas.microsoft.com/office/drawing/2014/main" xmlns="" val="10002"/>
                  </a:ext>
                </a:extLst>
              </a:tr>
              <a:tr h="844062">
                <a:tc>
                  <a:txBody>
                    <a:bodyPr/>
                    <a:lstStyle/>
                    <a:p>
                      <a:r>
                        <a:rPr kumimoji="1" lang="en-US" altLang="ja-JP" sz="1800" b="1" dirty="0" smtClean="0"/>
                        <a:t>TP Spectrometer (w/ KASI)</a:t>
                      </a:r>
                      <a:endParaRPr kumimoji="1" lang="ja-JP" altLang="en-US" sz="1800" b="1" dirty="0"/>
                    </a:p>
                  </a:txBody>
                  <a:tcPr marL="84406" marR="84406" marT="42203" marB="42203">
                    <a:solidFill>
                      <a:schemeClr val="accent4">
                        <a:lumMod val="20000"/>
                        <a:lumOff val="80000"/>
                      </a:schemeClr>
                    </a:solidFill>
                  </a:tcPr>
                </a:tc>
                <a:tc>
                  <a:txBody>
                    <a:bodyPr/>
                    <a:lstStyle/>
                    <a:p>
                      <a:pPr marL="285750" marR="0" indent="-285750" algn="l" defTabSz="478929" rtl="0" eaLnBrk="1" fontAlgn="auto" latinLnBrk="0" hangingPunct="1">
                        <a:lnSpc>
                          <a:spcPct val="100000"/>
                        </a:lnSpc>
                        <a:spcBef>
                          <a:spcPts val="0"/>
                        </a:spcBef>
                        <a:spcAft>
                          <a:spcPts val="0"/>
                        </a:spcAft>
                        <a:buClrTx/>
                        <a:buSzTx/>
                        <a:buFont typeface="Arial" charset="0"/>
                        <a:buChar char="•"/>
                        <a:tabLst/>
                        <a:defRPr/>
                      </a:pPr>
                      <a:r>
                        <a:rPr kumimoji="1" lang="en-US" altLang="ja-JP" sz="1600" dirty="0" smtClean="0"/>
                        <a:t>Seek</a:t>
                      </a:r>
                      <a:r>
                        <a:rPr kumimoji="1" lang="en-US" altLang="ja-JP" sz="1600" baseline="0" dirty="0" smtClean="0"/>
                        <a:t> board approval</a:t>
                      </a:r>
                    </a:p>
                    <a:p>
                      <a:pPr marL="285750" marR="0" indent="-285750" algn="l" defTabSz="478929" rtl="0" eaLnBrk="1" fontAlgn="auto" latinLnBrk="0" hangingPunct="1">
                        <a:lnSpc>
                          <a:spcPct val="100000"/>
                        </a:lnSpc>
                        <a:spcBef>
                          <a:spcPts val="0"/>
                        </a:spcBef>
                        <a:spcAft>
                          <a:spcPts val="0"/>
                        </a:spcAft>
                        <a:buClrTx/>
                        <a:buSzTx/>
                        <a:buFont typeface="Arial" charset="0"/>
                        <a:buChar char="•"/>
                        <a:tabLst/>
                        <a:defRPr/>
                      </a:pPr>
                      <a:r>
                        <a:rPr kumimoji="1" lang="en-US" altLang="ja-JP" sz="1600" dirty="0" smtClean="0"/>
                        <a:t>PDR</a:t>
                      </a:r>
                      <a:endParaRPr kumimoji="1" lang="ja-JP" altLang="en-US" sz="1600" dirty="0" smtClean="0"/>
                    </a:p>
                  </a:txBody>
                  <a:tcPr marL="84406" marR="84406" marT="42203" marB="42203">
                    <a:solidFill>
                      <a:schemeClr val="accent4">
                        <a:lumMod val="20000"/>
                        <a:lumOff val="80000"/>
                      </a:schemeClr>
                    </a:solidFill>
                  </a:tcPr>
                </a:tc>
                <a:tc>
                  <a:txBody>
                    <a:bodyPr/>
                    <a:lstStyle/>
                    <a:p>
                      <a:pPr marL="285750" marR="0" indent="-285750" algn="l" defTabSz="478929" rtl="0" eaLnBrk="1" fontAlgn="auto" latinLnBrk="0" hangingPunct="1">
                        <a:lnSpc>
                          <a:spcPct val="100000"/>
                        </a:lnSpc>
                        <a:spcBef>
                          <a:spcPts val="0"/>
                        </a:spcBef>
                        <a:spcAft>
                          <a:spcPts val="0"/>
                        </a:spcAft>
                        <a:buClrTx/>
                        <a:buSzTx/>
                        <a:buFont typeface="Arial" charset="0"/>
                        <a:buChar char="•"/>
                        <a:tabLst/>
                        <a:defRPr/>
                      </a:pPr>
                      <a:r>
                        <a:rPr kumimoji="1" lang="en-US" altLang="ja-JP" sz="1600" dirty="0" smtClean="0"/>
                        <a:t>CDR</a:t>
                      </a:r>
                      <a:endParaRPr kumimoji="1" lang="ja-JP" altLang="en-US" sz="1600" dirty="0" smtClean="0"/>
                    </a:p>
                  </a:txBody>
                  <a:tcPr marL="84406" marR="84406" marT="42203" marB="42203">
                    <a:solidFill>
                      <a:schemeClr val="accent4">
                        <a:lumMod val="20000"/>
                        <a:lumOff val="80000"/>
                      </a:schemeClr>
                    </a:solidFill>
                  </a:tcPr>
                </a:tc>
                <a:tc>
                  <a:txBody>
                    <a:bodyPr/>
                    <a:lstStyle/>
                    <a:p>
                      <a:pPr marL="285750" indent="-285750">
                        <a:buFont typeface="Arial" charset="0"/>
                        <a:buChar char="•"/>
                      </a:pPr>
                      <a:r>
                        <a:rPr kumimoji="1" lang="en-US" altLang="ja-JP" sz="1600" dirty="0" smtClean="0"/>
                        <a:t>AIV</a:t>
                      </a:r>
                      <a:endParaRPr kumimoji="1" lang="ja-JP" altLang="en-US" sz="1600" dirty="0"/>
                    </a:p>
                  </a:txBody>
                  <a:tcPr marL="84406" marR="84406" marT="42203" marB="42203">
                    <a:solidFill>
                      <a:schemeClr val="accent4">
                        <a:lumMod val="20000"/>
                        <a:lumOff val="80000"/>
                      </a:schemeClr>
                    </a:solidFill>
                  </a:tcPr>
                </a:tc>
                <a:tc>
                  <a:txBody>
                    <a:bodyPr/>
                    <a:lstStyle/>
                    <a:p>
                      <a:endParaRPr kumimoji="1" lang="ja-JP" altLang="en-US" sz="1600" dirty="0"/>
                    </a:p>
                  </a:txBody>
                  <a:tcPr marL="84406" marR="84406" marT="42203" marB="42203">
                    <a:solidFill>
                      <a:schemeClr val="accent4">
                        <a:lumMod val="20000"/>
                        <a:lumOff val="80000"/>
                      </a:schemeClr>
                    </a:solidFill>
                  </a:tcPr>
                </a:tc>
                <a:extLst>
                  <a:ext uri="{0D108BD9-81ED-4DB2-BD59-A6C34878D82A}">
                    <a16:rowId xmlns:a16="http://schemas.microsoft.com/office/drawing/2014/main" xmlns="" val="10003"/>
                  </a:ext>
                </a:extLst>
              </a:tr>
              <a:tr h="806990">
                <a:tc>
                  <a:txBody>
                    <a:bodyPr/>
                    <a:lstStyle/>
                    <a:p>
                      <a:r>
                        <a:rPr kumimoji="1" lang="en-US" altLang="ja-JP" sz="1800" b="1" dirty="0" smtClean="0">
                          <a:solidFill>
                            <a:srgbClr val="FF0000"/>
                          </a:solidFill>
                        </a:rPr>
                        <a:t>High </a:t>
                      </a:r>
                      <a:r>
                        <a:rPr kumimoji="1" lang="en-US" altLang="ja-JP" sz="1800" b="1" dirty="0" err="1" smtClean="0">
                          <a:solidFill>
                            <a:srgbClr val="FF0000"/>
                          </a:solidFill>
                        </a:rPr>
                        <a:t>Jc</a:t>
                      </a:r>
                      <a:r>
                        <a:rPr kumimoji="1" lang="en-US" altLang="ja-JP" sz="1800" b="1" dirty="0" smtClean="0">
                          <a:solidFill>
                            <a:srgbClr val="FF0000"/>
                          </a:solidFill>
                        </a:rPr>
                        <a:t> SIS Device </a:t>
                      </a:r>
                      <a:endParaRPr kumimoji="1" lang="ja-JP" altLang="en-US" sz="1800" b="1" dirty="0">
                        <a:solidFill>
                          <a:srgbClr val="FF0000"/>
                        </a:solidFill>
                      </a:endParaRPr>
                    </a:p>
                  </a:txBody>
                  <a:tcPr marL="84406" marR="84406" marT="42203" marB="42203">
                    <a:solidFill>
                      <a:schemeClr val="accent5">
                        <a:lumMod val="20000"/>
                        <a:lumOff val="80000"/>
                      </a:schemeClr>
                    </a:solidFill>
                  </a:tcPr>
                </a:tc>
                <a:tc>
                  <a:txBody>
                    <a:bodyPr/>
                    <a:lstStyle/>
                    <a:p>
                      <a:pPr marL="285750" indent="-285750">
                        <a:buFont typeface="Arial" charset="0"/>
                        <a:buChar char="•"/>
                      </a:pPr>
                      <a:r>
                        <a:rPr kumimoji="1" lang="en-US" altLang="ja-JP" sz="1600" dirty="0" smtClean="0">
                          <a:solidFill>
                            <a:srgbClr val="FF0000"/>
                          </a:solidFill>
                        </a:rPr>
                        <a:t>research</a:t>
                      </a:r>
                      <a:endParaRPr kumimoji="1" lang="ja-JP" altLang="en-US" sz="1600" dirty="0">
                        <a:solidFill>
                          <a:srgbClr val="FF0000"/>
                        </a:solidFill>
                      </a:endParaRPr>
                    </a:p>
                  </a:txBody>
                  <a:tcPr marL="84406" marR="84406" marT="42203" marB="42203">
                    <a:solidFill>
                      <a:schemeClr val="accent5">
                        <a:lumMod val="20000"/>
                        <a:lumOff val="80000"/>
                      </a:schemeClr>
                    </a:solidFill>
                  </a:tcPr>
                </a:tc>
                <a:tc>
                  <a:txBody>
                    <a:bodyPr/>
                    <a:lstStyle/>
                    <a:p>
                      <a:pPr marL="285750" indent="-285750">
                        <a:buFont typeface="Arial" charset="0"/>
                        <a:buChar char="•"/>
                      </a:pPr>
                      <a:r>
                        <a:rPr kumimoji="1" lang="en-US" altLang="ja-JP" sz="1600" dirty="0" smtClean="0">
                          <a:solidFill>
                            <a:srgbClr val="FF0000"/>
                          </a:solidFill>
                        </a:rPr>
                        <a:t>research</a:t>
                      </a:r>
                      <a:endParaRPr kumimoji="1" lang="ja-JP" altLang="en-US" sz="1600" dirty="0">
                        <a:solidFill>
                          <a:srgbClr val="FF0000"/>
                        </a:solidFill>
                      </a:endParaRPr>
                    </a:p>
                  </a:txBody>
                  <a:tcPr marL="84406" marR="84406" marT="42203" marB="42203">
                    <a:solidFill>
                      <a:schemeClr val="accent5">
                        <a:lumMod val="20000"/>
                        <a:lumOff val="80000"/>
                      </a:schemeClr>
                    </a:solidFill>
                  </a:tcPr>
                </a:tc>
                <a:tc>
                  <a:txBody>
                    <a:bodyPr/>
                    <a:lstStyle/>
                    <a:p>
                      <a:endParaRPr kumimoji="1" lang="ja-JP" altLang="en-US" sz="1600" dirty="0">
                        <a:solidFill>
                          <a:srgbClr val="FF0000"/>
                        </a:solidFill>
                      </a:endParaRPr>
                    </a:p>
                  </a:txBody>
                  <a:tcPr marL="84406" marR="84406" marT="42203" marB="42203">
                    <a:solidFill>
                      <a:schemeClr val="accent5">
                        <a:lumMod val="20000"/>
                        <a:lumOff val="80000"/>
                      </a:schemeClr>
                    </a:solidFill>
                  </a:tcPr>
                </a:tc>
                <a:tc>
                  <a:txBody>
                    <a:bodyPr/>
                    <a:lstStyle/>
                    <a:p>
                      <a:endParaRPr kumimoji="1" lang="ja-JP" altLang="en-US" sz="1600" dirty="0">
                        <a:solidFill>
                          <a:srgbClr val="FF0000"/>
                        </a:solidFill>
                      </a:endParaRPr>
                    </a:p>
                  </a:txBody>
                  <a:tcPr marL="84406" marR="84406" marT="42203" marB="42203">
                    <a:solidFill>
                      <a:schemeClr val="accent5">
                        <a:lumMod val="20000"/>
                        <a:lumOff val="80000"/>
                      </a:schemeClr>
                    </a:solidFill>
                  </a:tcPr>
                </a:tc>
                <a:extLst>
                  <a:ext uri="{0D108BD9-81ED-4DB2-BD59-A6C34878D82A}">
                    <a16:rowId xmlns:a16="http://schemas.microsoft.com/office/drawing/2014/main" xmlns="" val="10004"/>
                  </a:ext>
                </a:extLst>
              </a:tr>
              <a:tr h="927556">
                <a:tc>
                  <a:txBody>
                    <a:bodyPr/>
                    <a:lstStyle/>
                    <a:p>
                      <a:r>
                        <a:rPr kumimoji="1" lang="en-US" altLang="ja-JP" sz="1800" b="1" dirty="0" smtClean="0">
                          <a:solidFill>
                            <a:srgbClr val="FF0000"/>
                          </a:solidFill>
                        </a:rPr>
                        <a:t>Multi-beam</a:t>
                      </a:r>
                      <a:r>
                        <a:rPr kumimoji="1" lang="ja-JP" altLang="en-US" sz="1800" b="1" dirty="0" smtClean="0">
                          <a:solidFill>
                            <a:srgbClr val="FF0000"/>
                          </a:solidFill>
                        </a:rPr>
                        <a:t> </a:t>
                      </a:r>
                      <a:r>
                        <a:rPr kumimoji="1" lang="en-US" altLang="ja-JP" sz="1800" b="1" dirty="0" smtClean="0">
                          <a:solidFill>
                            <a:srgbClr val="FF0000"/>
                          </a:solidFill>
                        </a:rPr>
                        <a:t>for</a:t>
                      </a:r>
                      <a:r>
                        <a:rPr kumimoji="1" lang="ja-JP" altLang="en-US" sz="1800" b="1" dirty="0" smtClean="0">
                          <a:solidFill>
                            <a:srgbClr val="FF0000"/>
                          </a:solidFill>
                        </a:rPr>
                        <a:t> </a:t>
                      </a:r>
                      <a:r>
                        <a:rPr kumimoji="1" lang="ja-JP" altLang="ja-JP" sz="1800" b="1" dirty="0" smtClean="0">
                          <a:solidFill>
                            <a:srgbClr val="FF0000"/>
                          </a:solidFill>
                        </a:rPr>
                        <a:t>A</a:t>
                      </a:r>
                      <a:r>
                        <a:rPr kumimoji="1" lang="en-US" altLang="ja-JP" sz="1800" b="1" dirty="0" smtClean="0">
                          <a:solidFill>
                            <a:srgbClr val="FF0000"/>
                          </a:solidFill>
                        </a:rPr>
                        <a:t>STE </a:t>
                      </a:r>
                    </a:p>
                    <a:p>
                      <a:r>
                        <a:rPr kumimoji="1" lang="en-US" altLang="ja-JP" sz="1800" b="1" dirty="0" smtClean="0">
                          <a:solidFill>
                            <a:srgbClr val="FF0000"/>
                          </a:solidFill>
                        </a:rPr>
                        <a:t>(w/ KASI)</a:t>
                      </a:r>
                      <a:endParaRPr kumimoji="1" lang="ja-JP" altLang="en-US" sz="1800" b="1" dirty="0">
                        <a:solidFill>
                          <a:srgbClr val="FF0000"/>
                        </a:solidFill>
                      </a:endParaRPr>
                    </a:p>
                  </a:txBody>
                  <a:tcPr marL="84406" marR="84406" marT="42203" marB="42203">
                    <a:solidFill>
                      <a:schemeClr val="accent3">
                        <a:lumMod val="20000"/>
                        <a:lumOff val="80000"/>
                      </a:schemeClr>
                    </a:solidFill>
                  </a:tcPr>
                </a:tc>
                <a:tc>
                  <a:txBody>
                    <a:bodyPr/>
                    <a:lstStyle/>
                    <a:p>
                      <a:pPr marL="285750" marR="0" indent="-285750" algn="l" defTabSz="478929" rtl="0" eaLnBrk="1" fontAlgn="auto" latinLnBrk="0" hangingPunct="1">
                        <a:lnSpc>
                          <a:spcPct val="100000"/>
                        </a:lnSpc>
                        <a:spcBef>
                          <a:spcPts val="0"/>
                        </a:spcBef>
                        <a:spcAft>
                          <a:spcPts val="0"/>
                        </a:spcAft>
                        <a:buClrTx/>
                        <a:buSzTx/>
                        <a:buFont typeface="Arial" charset="0"/>
                        <a:buChar char="•"/>
                        <a:tabLst/>
                        <a:defRPr/>
                      </a:pPr>
                      <a:r>
                        <a:rPr kumimoji="1" lang="en-US" altLang="ja-JP" sz="1600" dirty="0" smtClean="0">
                          <a:solidFill>
                            <a:srgbClr val="FF0000"/>
                          </a:solidFill>
                        </a:rPr>
                        <a:t>PDR/CDR</a:t>
                      </a:r>
                      <a:endParaRPr kumimoji="1" lang="ja-JP" altLang="en-US" sz="1600" dirty="0" smtClean="0">
                        <a:solidFill>
                          <a:srgbClr val="FF0000"/>
                        </a:solidFill>
                      </a:endParaRPr>
                    </a:p>
                    <a:p>
                      <a:endParaRPr kumimoji="1" lang="ja-JP" altLang="en-US" sz="1600" dirty="0">
                        <a:solidFill>
                          <a:srgbClr val="FF0000"/>
                        </a:solidFill>
                      </a:endParaRPr>
                    </a:p>
                  </a:txBody>
                  <a:tcPr marL="84406" marR="84406" marT="42203" marB="42203">
                    <a:solidFill>
                      <a:schemeClr val="accent3">
                        <a:lumMod val="20000"/>
                        <a:lumOff val="80000"/>
                      </a:schemeClr>
                    </a:solidFill>
                  </a:tcPr>
                </a:tc>
                <a:tc>
                  <a:txBody>
                    <a:bodyPr/>
                    <a:lstStyle/>
                    <a:p>
                      <a:pPr marL="285750" marR="0" indent="-285750" algn="l" defTabSz="478929" rtl="0" eaLnBrk="1" fontAlgn="auto" latinLnBrk="0" hangingPunct="1">
                        <a:lnSpc>
                          <a:spcPct val="100000"/>
                        </a:lnSpc>
                        <a:spcBef>
                          <a:spcPts val="0"/>
                        </a:spcBef>
                        <a:spcAft>
                          <a:spcPts val="0"/>
                        </a:spcAft>
                        <a:buClrTx/>
                        <a:buSzTx/>
                        <a:buFont typeface="Arial" charset="0"/>
                        <a:buChar char="•"/>
                        <a:tabLst/>
                        <a:defRPr/>
                      </a:pPr>
                      <a:r>
                        <a:rPr kumimoji="1" lang="en-US" altLang="ja-JP" sz="1600" dirty="0" smtClean="0">
                          <a:solidFill>
                            <a:srgbClr val="FF0000"/>
                          </a:solidFill>
                        </a:rPr>
                        <a:t>Installation</a:t>
                      </a:r>
                      <a:endParaRPr kumimoji="1" lang="ja-JP" altLang="en-US" sz="1600" dirty="0" smtClean="0">
                        <a:solidFill>
                          <a:srgbClr val="FF0000"/>
                        </a:solidFill>
                      </a:endParaRPr>
                    </a:p>
                    <a:p>
                      <a:endParaRPr kumimoji="1" lang="ja-JP" altLang="en-US" sz="1600" dirty="0">
                        <a:solidFill>
                          <a:srgbClr val="FF0000"/>
                        </a:solidFill>
                      </a:endParaRPr>
                    </a:p>
                  </a:txBody>
                  <a:tcPr marL="84406" marR="84406" marT="42203" marB="42203">
                    <a:solidFill>
                      <a:schemeClr val="accent3">
                        <a:lumMod val="20000"/>
                        <a:lumOff val="80000"/>
                      </a:schemeClr>
                    </a:solidFill>
                  </a:tcPr>
                </a:tc>
                <a:tc>
                  <a:txBody>
                    <a:bodyPr/>
                    <a:lstStyle/>
                    <a:p>
                      <a:endParaRPr kumimoji="1" lang="ja-JP" altLang="en-US" sz="1600" dirty="0">
                        <a:solidFill>
                          <a:srgbClr val="FF0000"/>
                        </a:solidFill>
                      </a:endParaRPr>
                    </a:p>
                  </a:txBody>
                  <a:tcPr marL="84406" marR="84406" marT="42203" marB="42203">
                    <a:solidFill>
                      <a:schemeClr val="accent3">
                        <a:lumMod val="20000"/>
                        <a:lumOff val="80000"/>
                      </a:schemeClr>
                    </a:solidFill>
                  </a:tcPr>
                </a:tc>
                <a:tc>
                  <a:txBody>
                    <a:bodyPr/>
                    <a:lstStyle/>
                    <a:p>
                      <a:endParaRPr kumimoji="1" lang="ja-JP" altLang="en-US" sz="1600" dirty="0">
                        <a:solidFill>
                          <a:srgbClr val="FF0000"/>
                        </a:solidFill>
                      </a:endParaRPr>
                    </a:p>
                  </a:txBody>
                  <a:tcPr marL="84406" marR="84406" marT="42203" marB="42203">
                    <a:solidFill>
                      <a:schemeClr val="accent3">
                        <a:lumMod val="20000"/>
                        <a:lumOff val="8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18139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oa.s.u-tokyo.ac.jp/~kkohno/ASTE/ASTEpicture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31929" y="1268759"/>
            <a:ext cx="6950883" cy="521316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115616" y="81810"/>
            <a:ext cx="7767196" cy="1138138"/>
          </a:xfrm>
        </p:spPr>
        <p:txBody>
          <a:bodyPr/>
          <a:lstStyle/>
          <a:p>
            <a:r>
              <a:rPr lang="en-US" altLang="ja-JP" sz="3600" dirty="0"/>
              <a:t>ASTE 10m Telescope</a:t>
            </a:r>
            <a:r>
              <a:rPr lang="en-US" altLang="ja-JP" sz="2400" dirty="0"/>
              <a:t/>
            </a:r>
            <a:br>
              <a:rPr lang="en-US" altLang="ja-JP" sz="2400" dirty="0"/>
            </a:br>
            <a:r>
              <a:rPr lang="en-US" altLang="ja-JP" sz="2400" dirty="0" smtClean="0"/>
              <a:t>Atacama </a:t>
            </a:r>
            <a:r>
              <a:rPr lang="en-US" altLang="ja-JP" sz="2400" dirty="0"/>
              <a:t>Submillimeter Telescope </a:t>
            </a:r>
            <a:r>
              <a:rPr lang="en-US" altLang="ja-JP" sz="2400" dirty="0" smtClean="0"/>
              <a:t>Experiment</a:t>
            </a:r>
            <a:endParaRPr kumimoji="1" lang="ja-JP" altLang="en-US" sz="2400" dirty="0"/>
          </a:p>
        </p:txBody>
      </p:sp>
      <p:sp>
        <p:nvSpPr>
          <p:cNvPr id="3" name="コンテンツ プレースホルダー 2"/>
          <p:cNvSpPr>
            <a:spLocks noGrp="1"/>
          </p:cNvSpPr>
          <p:nvPr>
            <p:ph idx="1"/>
          </p:nvPr>
        </p:nvSpPr>
        <p:spPr>
          <a:xfrm>
            <a:off x="1931930" y="1337928"/>
            <a:ext cx="6950882" cy="4025603"/>
          </a:xfrm>
        </p:spPr>
        <p:txBody>
          <a:bodyPr>
            <a:normAutofit/>
          </a:bodyPr>
          <a:lstStyle/>
          <a:p>
            <a:pPr marL="180975" indent="-180975">
              <a:buNone/>
            </a:pPr>
            <a:r>
              <a:rPr lang="en-US" altLang="ja-JP" sz="2000" b="1" dirty="0" smtClean="0">
                <a:solidFill>
                  <a:schemeClr val="bg1"/>
                </a:solidFill>
              </a:rPr>
              <a:t>Location: Pampa la Bola, Atacama Desert</a:t>
            </a:r>
          </a:p>
          <a:p>
            <a:pPr marL="180975" indent="-180975">
              <a:buNone/>
            </a:pPr>
            <a:r>
              <a:rPr lang="en-US" altLang="ja-JP" sz="2000" b="1" dirty="0">
                <a:solidFill>
                  <a:schemeClr val="bg1"/>
                </a:solidFill>
              </a:rPr>
              <a:t> </a:t>
            </a:r>
            <a:r>
              <a:rPr lang="en-US" altLang="ja-JP" sz="2000" b="1" dirty="0" smtClean="0">
                <a:solidFill>
                  <a:schemeClr val="bg1"/>
                </a:solidFill>
              </a:rPr>
              <a:t>               Northern Chile</a:t>
            </a:r>
          </a:p>
          <a:p>
            <a:pPr marL="180975" indent="-180975">
              <a:buNone/>
            </a:pPr>
            <a:r>
              <a:rPr lang="en-US" altLang="ja-JP" sz="2000" b="1" dirty="0" smtClean="0">
                <a:solidFill>
                  <a:schemeClr val="bg1"/>
                </a:solidFill>
              </a:rPr>
              <a:t>Altitude : 4,800 m </a:t>
            </a:r>
            <a:endParaRPr lang="en-US" altLang="ja-JP" sz="2000" b="1" dirty="0">
              <a:solidFill>
                <a:schemeClr val="bg1"/>
              </a:solidFill>
            </a:endParaRPr>
          </a:p>
          <a:p>
            <a:pPr marL="180975" indent="-180975">
              <a:buNone/>
            </a:pPr>
            <a:r>
              <a:rPr lang="en-US" altLang="ja-JP" sz="2000" b="1" dirty="0">
                <a:solidFill>
                  <a:schemeClr val="bg1"/>
                </a:solidFill>
              </a:rPr>
              <a:t>Surface accuracy: </a:t>
            </a:r>
            <a:r>
              <a:rPr lang="en-US" altLang="ja-JP" sz="2000" b="1" dirty="0" smtClean="0">
                <a:solidFill>
                  <a:schemeClr val="bg1"/>
                </a:solidFill>
              </a:rPr>
              <a:t>19</a:t>
            </a:r>
            <a:r>
              <a:rPr lang="en-US" altLang="ja-JP" sz="2000" b="1" dirty="0" smtClean="0">
                <a:solidFill>
                  <a:schemeClr val="bg1"/>
                </a:solidFill>
                <a:latin typeface="Symbol" pitchFamily="18" charset="2"/>
              </a:rPr>
              <a:t>m</a:t>
            </a:r>
            <a:r>
              <a:rPr lang="en-US" altLang="ja-JP" sz="2000" b="1" dirty="0" smtClean="0">
                <a:solidFill>
                  <a:schemeClr val="bg1"/>
                </a:solidFill>
              </a:rPr>
              <a:t>m  </a:t>
            </a:r>
          </a:p>
          <a:p>
            <a:pPr marL="180975" indent="-180975">
              <a:buNone/>
            </a:pPr>
            <a:r>
              <a:rPr lang="en-US" altLang="ja-JP" sz="2000" b="1" dirty="0" smtClean="0">
                <a:solidFill>
                  <a:schemeClr val="bg1"/>
                </a:solidFill>
              </a:rPr>
              <a:t>Pointing </a:t>
            </a:r>
            <a:r>
              <a:rPr lang="en-US" altLang="ja-JP" sz="2000" b="1" dirty="0">
                <a:solidFill>
                  <a:schemeClr val="bg1"/>
                </a:solidFill>
              </a:rPr>
              <a:t>accuracy: 2” </a:t>
            </a:r>
            <a:r>
              <a:rPr lang="en-US" altLang="ja-JP" sz="2000" b="1" dirty="0" err="1">
                <a:solidFill>
                  <a:schemeClr val="bg1"/>
                </a:solidFill>
              </a:rPr>
              <a:t>rms</a:t>
            </a:r>
            <a:endParaRPr lang="en-US" altLang="ja-JP" sz="2000" b="1" dirty="0">
              <a:solidFill>
                <a:schemeClr val="bg1"/>
              </a:solidFill>
            </a:endParaRPr>
          </a:p>
          <a:p>
            <a:pPr marL="180975" indent="-180975">
              <a:buNone/>
            </a:pPr>
            <a:endParaRPr lang="en-US" altLang="ja-JP" sz="2000" dirty="0" smtClean="0">
              <a:solidFill>
                <a:schemeClr val="bg1"/>
              </a:solidFill>
            </a:endParaRPr>
          </a:p>
          <a:p>
            <a:endParaRPr kumimoji="1" lang="ja-JP" altLang="en-US" dirty="0">
              <a:solidFill>
                <a:schemeClr val="bg1"/>
              </a:solidFill>
            </a:endParaRPr>
          </a:p>
        </p:txBody>
      </p:sp>
      <p:sp>
        <p:nvSpPr>
          <p:cNvPr id="6" name="スライド番号プレースホルダー 5"/>
          <p:cNvSpPr>
            <a:spLocks noGrp="1"/>
          </p:cNvSpPr>
          <p:nvPr>
            <p:ph type="sldNum" sz="quarter" idx="12"/>
          </p:nvPr>
        </p:nvSpPr>
        <p:spPr/>
        <p:txBody>
          <a:bodyPr/>
          <a:lstStyle/>
          <a:p>
            <a:fld id="{06F18B89-B2C5-49B3-918D-95B82863DD37}" type="slidenum">
              <a:rPr kumimoji="1" lang="ja-JP" altLang="en-US" smtClean="0"/>
              <a:t>14</a:t>
            </a:fld>
            <a:endParaRPr kumimoji="1" lang="ja-JP" altLang="en-US"/>
          </a:p>
        </p:txBody>
      </p:sp>
      <p:grpSp>
        <p:nvGrpSpPr>
          <p:cNvPr id="21" name="グループ化 20"/>
          <p:cNvGrpSpPr>
            <a:grpSpLocks noChangeAspect="1"/>
          </p:cNvGrpSpPr>
          <p:nvPr/>
        </p:nvGrpSpPr>
        <p:grpSpPr>
          <a:xfrm>
            <a:off x="60069" y="3378247"/>
            <a:ext cx="3863859" cy="3491813"/>
            <a:chOff x="941201" y="3954915"/>
            <a:chExt cx="3206594" cy="2897835"/>
          </a:xfrm>
        </p:grpSpPr>
        <p:pic>
          <p:nvPicPr>
            <p:cNvPr id="22" name="図 2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1201" y="3954915"/>
              <a:ext cx="3206594" cy="2897835"/>
            </a:xfrm>
            <a:prstGeom prst="rect">
              <a:avLst/>
            </a:prstGeom>
          </p:spPr>
        </p:pic>
        <p:sp>
          <p:nvSpPr>
            <p:cNvPr id="23" name="円/楕円 22"/>
            <p:cNvSpPr/>
            <p:nvPr/>
          </p:nvSpPr>
          <p:spPr>
            <a:xfrm>
              <a:off x="3735419" y="4459755"/>
              <a:ext cx="412376" cy="2689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円/楕円 23"/>
          <p:cNvSpPr/>
          <p:nvPr/>
        </p:nvSpPr>
        <p:spPr>
          <a:xfrm>
            <a:off x="974596" y="5959557"/>
            <a:ext cx="1017402" cy="898443"/>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67776" y="6063679"/>
            <a:ext cx="955711" cy="461665"/>
          </a:xfrm>
          <a:prstGeom prst="rect">
            <a:avLst/>
          </a:prstGeom>
          <a:noFill/>
        </p:spPr>
        <p:txBody>
          <a:bodyPr wrap="none" rtlCol="0">
            <a:spAutoFit/>
          </a:bodyPr>
          <a:lstStyle/>
          <a:p>
            <a:r>
              <a:rPr kumimoji="1" lang="en-US" altLang="ja-JP" sz="2400" b="1" dirty="0" smtClean="0">
                <a:solidFill>
                  <a:schemeClr val="bg1"/>
                </a:solidFill>
              </a:rPr>
              <a:t>ALMA</a:t>
            </a:r>
            <a:endParaRPr kumimoji="1" lang="ja-JP" altLang="en-US" sz="2400" b="1" dirty="0">
              <a:solidFill>
                <a:schemeClr val="bg1"/>
              </a:solidFill>
            </a:endParaRPr>
          </a:p>
        </p:txBody>
      </p:sp>
      <p:sp>
        <p:nvSpPr>
          <p:cNvPr id="26" name="テキスト ボックス 25"/>
          <p:cNvSpPr txBox="1"/>
          <p:nvPr/>
        </p:nvSpPr>
        <p:spPr>
          <a:xfrm>
            <a:off x="578538" y="5373216"/>
            <a:ext cx="885179" cy="400110"/>
          </a:xfrm>
          <a:prstGeom prst="rect">
            <a:avLst/>
          </a:prstGeom>
          <a:noFill/>
        </p:spPr>
        <p:txBody>
          <a:bodyPr wrap="none" rtlCol="0">
            <a:spAutoFit/>
          </a:bodyPr>
          <a:lstStyle/>
          <a:p>
            <a:r>
              <a:rPr kumimoji="1" lang="en-US" altLang="ja-JP" sz="2000" b="1" dirty="0" smtClean="0">
                <a:solidFill>
                  <a:schemeClr val="bg1"/>
                </a:solidFill>
              </a:rPr>
              <a:t>APEX</a:t>
            </a:r>
            <a:endParaRPr kumimoji="1" lang="ja-JP" altLang="en-US" sz="2000" b="1" dirty="0">
              <a:solidFill>
                <a:schemeClr val="bg1"/>
              </a:solidFill>
            </a:endParaRPr>
          </a:p>
        </p:txBody>
      </p:sp>
      <p:sp>
        <p:nvSpPr>
          <p:cNvPr id="27" name="テキスト ボックス 26"/>
          <p:cNvSpPr txBox="1"/>
          <p:nvPr/>
        </p:nvSpPr>
        <p:spPr>
          <a:xfrm>
            <a:off x="3018805" y="4310633"/>
            <a:ext cx="816442" cy="461665"/>
          </a:xfrm>
          <a:prstGeom prst="rect">
            <a:avLst/>
          </a:prstGeom>
          <a:noFill/>
        </p:spPr>
        <p:txBody>
          <a:bodyPr wrap="none" rtlCol="0">
            <a:spAutoFit/>
          </a:bodyPr>
          <a:lstStyle/>
          <a:p>
            <a:r>
              <a:rPr kumimoji="1" lang="en-US" altLang="ja-JP" sz="2400" b="1" dirty="0" smtClean="0">
                <a:solidFill>
                  <a:schemeClr val="bg1"/>
                </a:solidFill>
              </a:rPr>
              <a:t>ASTE</a:t>
            </a:r>
            <a:endParaRPr kumimoji="1" lang="ja-JP" altLang="en-US" sz="2400" b="1" dirty="0">
              <a:solidFill>
                <a:schemeClr val="bg1"/>
              </a:solidFill>
            </a:endParaRPr>
          </a:p>
        </p:txBody>
      </p:sp>
      <p:sp>
        <p:nvSpPr>
          <p:cNvPr id="28" name="テキスト ボックス 27"/>
          <p:cNvSpPr txBox="1"/>
          <p:nvPr/>
        </p:nvSpPr>
        <p:spPr>
          <a:xfrm>
            <a:off x="1175685" y="4298731"/>
            <a:ext cx="1473865" cy="400110"/>
          </a:xfrm>
          <a:prstGeom prst="rect">
            <a:avLst/>
          </a:prstGeom>
          <a:noFill/>
        </p:spPr>
        <p:txBody>
          <a:bodyPr wrap="none" rtlCol="0">
            <a:spAutoFit/>
          </a:bodyPr>
          <a:lstStyle/>
          <a:p>
            <a:r>
              <a:rPr kumimoji="1" lang="en-US" altLang="ja-JP" sz="2000" b="1" dirty="0" smtClean="0">
                <a:solidFill>
                  <a:schemeClr val="bg1"/>
                </a:solidFill>
              </a:rPr>
              <a:t>TAO/CCAT</a:t>
            </a:r>
            <a:endParaRPr kumimoji="1" lang="ja-JP" altLang="en-US" sz="2000" b="1" dirty="0">
              <a:solidFill>
                <a:schemeClr val="bg1"/>
              </a:solidFill>
            </a:endParaRPr>
          </a:p>
        </p:txBody>
      </p:sp>
      <p:sp>
        <p:nvSpPr>
          <p:cNvPr id="29" name="テキスト ボックス 28"/>
          <p:cNvSpPr txBox="1"/>
          <p:nvPr/>
        </p:nvSpPr>
        <p:spPr>
          <a:xfrm>
            <a:off x="2240469" y="3608817"/>
            <a:ext cx="1399742" cy="400110"/>
          </a:xfrm>
          <a:prstGeom prst="rect">
            <a:avLst/>
          </a:prstGeom>
          <a:noFill/>
        </p:spPr>
        <p:txBody>
          <a:bodyPr wrap="none" rtlCol="0">
            <a:spAutoFit/>
          </a:bodyPr>
          <a:lstStyle/>
          <a:p>
            <a:r>
              <a:rPr lang="en-US" altLang="ja-JP" sz="2000" b="1" dirty="0" smtClean="0">
                <a:solidFill>
                  <a:schemeClr val="bg1"/>
                </a:solidFill>
              </a:rPr>
              <a:t>NANTEN2</a:t>
            </a:r>
            <a:endParaRPr kumimoji="1" lang="ja-JP" altLang="en-US" sz="2000" b="1" dirty="0">
              <a:solidFill>
                <a:schemeClr val="bg1"/>
              </a:solidFill>
            </a:endParaRPr>
          </a:p>
        </p:txBody>
      </p:sp>
    </p:spTree>
    <p:extLst>
      <p:ext uri="{BB962C8B-B14F-4D97-AF65-F5344CB8AC3E}">
        <p14:creationId xmlns:p14="http://schemas.microsoft.com/office/powerpoint/2010/main" val="639269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ASTE in the era of ALMA</a:t>
            </a:r>
            <a:endParaRPr kumimoji="1" lang="ja-JP" altLang="en-US" dirty="0"/>
          </a:p>
        </p:txBody>
      </p:sp>
      <p:sp>
        <p:nvSpPr>
          <p:cNvPr id="3" name="コンテンツ プレースホルダー 2"/>
          <p:cNvSpPr>
            <a:spLocks noGrp="1"/>
          </p:cNvSpPr>
          <p:nvPr>
            <p:ph idx="1"/>
          </p:nvPr>
        </p:nvSpPr>
        <p:spPr>
          <a:xfrm>
            <a:off x="61912" y="1407295"/>
            <a:ext cx="9082088" cy="5112568"/>
          </a:xfrm>
        </p:spPr>
        <p:txBody>
          <a:bodyPr/>
          <a:lstStyle/>
          <a:p>
            <a:r>
              <a:rPr lang="en-US" altLang="ja-JP" dirty="0" smtClean="0"/>
              <a:t>Synergy with ALMA</a:t>
            </a:r>
          </a:p>
          <a:p>
            <a:pPr lvl="1"/>
            <a:r>
              <a:rPr kumimoji="1" lang="en-US" altLang="ja-JP" sz="2200" b="1" u="sng" dirty="0" smtClean="0"/>
              <a:t>To maximize the science output of ALMA from EA</a:t>
            </a:r>
            <a:r>
              <a:rPr kumimoji="1" lang="en-US" altLang="ja-JP" sz="2200" dirty="0" smtClean="0"/>
              <a:t>, o</a:t>
            </a:r>
            <a:r>
              <a:rPr lang="en-US" altLang="ja-JP" sz="2200" dirty="0" smtClean="0"/>
              <a:t>peration/instrument plans of </a:t>
            </a:r>
            <a:r>
              <a:rPr lang="en-US" altLang="ja-JP" sz="2200" dirty="0" smtClean="0"/>
              <a:t>ASTE to </a:t>
            </a:r>
            <a:r>
              <a:rPr lang="en-US" altLang="ja-JP" sz="2200" dirty="0" smtClean="0"/>
              <a:t>reflect opinions from the community.</a:t>
            </a:r>
          </a:p>
          <a:p>
            <a:pPr lvl="1"/>
            <a:r>
              <a:rPr kumimoji="1" lang="en-US" altLang="ja-JP" sz="2400" b="1" u="sng" dirty="0" smtClean="0"/>
              <a:t>Test bench for new technologies</a:t>
            </a:r>
          </a:p>
          <a:p>
            <a:pPr marL="981075" lvl="2" indent="-173038"/>
            <a:r>
              <a:rPr lang="en-US" altLang="ja-JP" dirty="0"/>
              <a:t>Multi-beam </a:t>
            </a:r>
            <a:r>
              <a:rPr lang="en-US" altLang="ja-JP" dirty="0" smtClean="0"/>
              <a:t>heterodyne receiver, ALMA Band11, </a:t>
            </a:r>
            <a:r>
              <a:rPr lang="en-US" altLang="ja-JP" dirty="0" err="1" smtClean="0"/>
              <a:t>etc</a:t>
            </a:r>
            <a:endParaRPr lang="en-US" altLang="ja-JP" dirty="0" smtClean="0"/>
          </a:p>
          <a:p>
            <a:pPr marL="981075" lvl="2" indent="-173038">
              <a:buNone/>
            </a:pPr>
            <a:r>
              <a:rPr lang="ja-JP" altLang="en-US" dirty="0" smtClean="0"/>
              <a:t>→ </a:t>
            </a:r>
            <a:r>
              <a:rPr lang="en-US" altLang="ja-JP" u="sng" dirty="0" smtClean="0"/>
              <a:t>possibility of future development projects of ALMA</a:t>
            </a:r>
            <a:endParaRPr lang="en-US" altLang="ja-JP" u="sng" dirty="0"/>
          </a:p>
          <a:p>
            <a:pPr marL="981075" lvl="2" indent="-173038"/>
            <a:r>
              <a:rPr lang="en-US" altLang="ja-JP" dirty="0" smtClean="0"/>
              <a:t>TES bolometer camera + </a:t>
            </a:r>
            <a:r>
              <a:rPr lang="en-US" altLang="ja-JP" dirty="0" err="1" smtClean="0"/>
              <a:t>Polarimeter</a:t>
            </a:r>
            <a:r>
              <a:rPr lang="en-US" altLang="ja-JP" dirty="0" smtClean="0"/>
              <a:t>, DESHIMA/MOSAIC, </a:t>
            </a:r>
            <a:r>
              <a:rPr lang="en-US" altLang="ja-JP" dirty="0" err="1" smtClean="0"/>
              <a:t>etc</a:t>
            </a:r>
            <a:endParaRPr lang="en-US" altLang="ja-JP" dirty="0" smtClean="0"/>
          </a:p>
          <a:p>
            <a:pPr marL="981075" lvl="2" indent="-173038">
              <a:buNone/>
            </a:pPr>
            <a:r>
              <a:rPr kumimoji="1" lang="ja-JP" altLang="en-US" dirty="0" smtClean="0"/>
              <a:t>→ </a:t>
            </a:r>
            <a:r>
              <a:rPr kumimoji="1" lang="en-US" altLang="ja-JP" u="sng" dirty="0" smtClean="0"/>
              <a:t>Complementary to the ALMA</a:t>
            </a:r>
          </a:p>
        </p:txBody>
      </p:sp>
      <p:sp>
        <p:nvSpPr>
          <p:cNvPr id="4" name="フッター プレースホルダー 3"/>
          <p:cNvSpPr>
            <a:spLocks noGrp="1"/>
          </p:cNvSpPr>
          <p:nvPr>
            <p:ph type="ftr" sz="quarter" idx="11"/>
          </p:nvPr>
        </p:nvSpPr>
        <p:spPr/>
        <p:txBody>
          <a:bodyPr/>
          <a:lstStyle/>
          <a:p>
            <a:r>
              <a:rPr kumimoji="1" lang="en-US" altLang="ja-JP" smtClean="0"/>
              <a:t>ASTE/ALMA Development Workshop 2014 (June 17-18, 2014)</a:t>
            </a:r>
            <a:endParaRPr kumimoji="1" lang="ja-JP" altLang="en-US"/>
          </a:p>
        </p:txBody>
      </p:sp>
      <p:sp>
        <p:nvSpPr>
          <p:cNvPr id="5" name="スライド番号プレースホルダー 4"/>
          <p:cNvSpPr>
            <a:spLocks noGrp="1"/>
          </p:cNvSpPr>
          <p:nvPr>
            <p:ph type="sldNum" sz="quarter" idx="12"/>
          </p:nvPr>
        </p:nvSpPr>
        <p:spPr/>
        <p:txBody>
          <a:bodyPr/>
          <a:lstStyle/>
          <a:p>
            <a:fld id="{E2B27ECA-9907-4E40-979A-52E933D9ECA5}" type="slidenum">
              <a:rPr kumimoji="1" lang="ja-JP" altLang="en-US" smtClean="0"/>
              <a:t>15</a:t>
            </a:fld>
            <a:endParaRPr kumimoji="1" lang="ja-JP" altLang="en-US"/>
          </a:p>
        </p:txBody>
      </p:sp>
    </p:spTree>
    <p:extLst>
      <p:ext uri="{BB962C8B-B14F-4D97-AF65-F5344CB8AC3E}">
        <p14:creationId xmlns:p14="http://schemas.microsoft.com/office/powerpoint/2010/main" val="340794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32" descr="P101064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17877" y="4638918"/>
            <a:ext cx="1669947" cy="222687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en-US" altLang="ja-JP" dirty="0" smtClean="0"/>
              <a:t>ASTE Current </a:t>
            </a:r>
            <a:r>
              <a:rPr lang="en-US" altLang="ja-JP" dirty="0" smtClean="0"/>
              <a:t>Receivers</a:t>
            </a:r>
            <a:endParaRPr kumimoji="1" lang="ja-JP" altLang="en-US" dirty="0"/>
          </a:p>
        </p:txBody>
      </p:sp>
      <p:pic>
        <p:nvPicPr>
          <p:cNvPr id="9" name="図 8" descr="ASTEDewar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31840" y="4807879"/>
            <a:ext cx="2530006" cy="1897504"/>
          </a:xfrm>
          <a:prstGeom prst="rect">
            <a:avLst/>
          </a:prstGeom>
        </p:spPr>
      </p:pic>
      <p:sp>
        <p:nvSpPr>
          <p:cNvPr id="11" name="テキスト ボックス 10"/>
          <p:cNvSpPr txBox="1"/>
          <p:nvPr/>
        </p:nvSpPr>
        <p:spPr>
          <a:xfrm>
            <a:off x="154452" y="4880503"/>
            <a:ext cx="1347877" cy="369332"/>
          </a:xfrm>
          <a:prstGeom prst="rect">
            <a:avLst/>
          </a:prstGeom>
          <a:noFill/>
        </p:spPr>
        <p:txBody>
          <a:bodyPr wrap="square" rtlCol="0">
            <a:spAutoFit/>
          </a:bodyPr>
          <a:lstStyle/>
          <a:p>
            <a:r>
              <a:rPr kumimoji="1" lang="en-US" altLang="ja-JP" dirty="0" smtClean="0"/>
              <a:t>CATS345</a:t>
            </a:r>
            <a:endParaRPr kumimoji="1" lang="ja-JP" altLang="en-US" dirty="0"/>
          </a:p>
        </p:txBody>
      </p:sp>
      <p:grpSp>
        <p:nvGrpSpPr>
          <p:cNvPr id="29" name="グループ化 28"/>
          <p:cNvGrpSpPr/>
          <p:nvPr/>
        </p:nvGrpSpPr>
        <p:grpSpPr>
          <a:xfrm>
            <a:off x="6299049" y="5183174"/>
            <a:ext cx="1987311" cy="1351230"/>
            <a:chOff x="800374" y="1517669"/>
            <a:chExt cx="5318330" cy="3616085"/>
          </a:xfrm>
        </p:grpSpPr>
        <p:pic>
          <p:nvPicPr>
            <p:cNvPr id="30" name="Picture 2" descr="C:\cygwin\home\oshima\data\100_FUJI\UCB\arrays_20110209\DSCN4755.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0374" y="1690689"/>
              <a:ext cx="5318330" cy="344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直線矢印​​コネクタ 25"/>
            <p:cNvCxnSpPr/>
            <p:nvPr/>
          </p:nvCxnSpPr>
          <p:spPr>
            <a:xfrm>
              <a:off x="891618" y="1517669"/>
              <a:ext cx="5149836" cy="17443"/>
            </a:xfrm>
            <a:prstGeom prst="straightConnector1">
              <a:avLst/>
            </a:prstGeom>
            <a:ln w="28575">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 Box 7"/>
            <p:cNvSpPr txBox="1">
              <a:spLocks noChangeAspect="1" noChangeArrowheads="1"/>
            </p:cNvSpPr>
            <p:nvPr/>
          </p:nvSpPr>
          <p:spPr bwMode="auto">
            <a:xfrm>
              <a:off x="4836665" y="1677768"/>
              <a:ext cx="1258787" cy="55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703638" eaLnBrk="0" hangingPunct="0">
                <a:defRPr kumimoji="1" sz="2400">
                  <a:solidFill>
                    <a:schemeClr val="tx1"/>
                  </a:solidFill>
                  <a:latin typeface="Arial" pitchFamily="34" charset="0"/>
                  <a:ea typeface="ＭＳ Ｐゴシック" pitchFamily="50" charset="-128"/>
                </a:defRPr>
              </a:lvl1pPr>
              <a:lvl2pPr marL="742950" indent="-285750" defTabSz="3703638" eaLnBrk="0" hangingPunct="0">
                <a:defRPr kumimoji="1" sz="2400">
                  <a:solidFill>
                    <a:schemeClr val="tx1"/>
                  </a:solidFill>
                  <a:latin typeface="Arial" pitchFamily="34" charset="0"/>
                  <a:ea typeface="ＭＳ Ｐゴシック" pitchFamily="50" charset="-128"/>
                </a:defRPr>
              </a:lvl2pPr>
              <a:lvl3pPr marL="1143000" indent="-228600" defTabSz="3703638" eaLnBrk="0" hangingPunct="0">
                <a:defRPr kumimoji="1" sz="2400">
                  <a:solidFill>
                    <a:schemeClr val="tx1"/>
                  </a:solidFill>
                  <a:latin typeface="Arial" pitchFamily="34" charset="0"/>
                  <a:ea typeface="ＭＳ Ｐゴシック" pitchFamily="50" charset="-128"/>
                </a:defRPr>
              </a:lvl3pPr>
              <a:lvl4pPr marL="1600200" indent="-228600" defTabSz="3703638" eaLnBrk="0" hangingPunct="0">
                <a:defRPr kumimoji="1" sz="2400">
                  <a:solidFill>
                    <a:schemeClr val="tx1"/>
                  </a:solidFill>
                  <a:latin typeface="Arial" pitchFamily="34" charset="0"/>
                  <a:ea typeface="ＭＳ Ｐゴシック" pitchFamily="50" charset="-128"/>
                </a:defRPr>
              </a:lvl4pPr>
              <a:lvl5pPr marL="2057400" indent="-228600" defTabSz="3703638" eaLnBrk="0" hangingPunct="0">
                <a:defRPr kumimoji="1" sz="2400">
                  <a:solidFill>
                    <a:schemeClr val="tx1"/>
                  </a:solidFill>
                  <a:latin typeface="Arial" pitchFamily="34" charset="0"/>
                  <a:ea typeface="ＭＳ Ｐゴシック" pitchFamily="50" charset="-128"/>
                </a:defRPr>
              </a:lvl5pPr>
              <a:lvl6pPr marL="2514600" indent="-228600" defTabSz="3703638"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defTabSz="3703638"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defTabSz="3703638"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defTabSz="3703638"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1100" b="1" dirty="0">
                  <a:solidFill>
                    <a:srgbClr val="0070C0"/>
                  </a:solidFill>
                </a:rPr>
                <a:t>80mm</a:t>
              </a:r>
            </a:p>
          </p:txBody>
        </p:sp>
      </p:grpSp>
      <p:sp>
        <p:nvSpPr>
          <p:cNvPr id="33" name="テキスト ボックス 32"/>
          <p:cNvSpPr txBox="1"/>
          <p:nvPr/>
        </p:nvSpPr>
        <p:spPr>
          <a:xfrm>
            <a:off x="5822299" y="4695837"/>
            <a:ext cx="3254151" cy="369332"/>
          </a:xfrm>
          <a:prstGeom prst="rect">
            <a:avLst/>
          </a:prstGeom>
          <a:noFill/>
        </p:spPr>
        <p:txBody>
          <a:bodyPr wrap="square" rtlCol="0">
            <a:spAutoFit/>
          </a:bodyPr>
          <a:lstStyle/>
          <a:p>
            <a:r>
              <a:rPr lang="en-US" altLang="ja-JP" dirty="0" smtClean="0"/>
              <a:t>270GHz TES bolometer array</a:t>
            </a:r>
            <a:endParaRPr kumimoji="1" lang="ja-JP" altLang="en-US" dirty="0"/>
          </a:p>
        </p:txBody>
      </p:sp>
      <p:sp>
        <p:nvSpPr>
          <p:cNvPr id="5" name="スライド番号プレースホルダー 4"/>
          <p:cNvSpPr>
            <a:spLocks noGrp="1"/>
          </p:cNvSpPr>
          <p:nvPr>
            <p:ph type="sldNum" sz="quarter" idx="12"/>
          </p:nvPr>
        </p:nvSpPr>
        <p:spPr/>
        <p:txBody>
          <a:bodyPr/>
          <a:lstStyle/>
          <a:p>
            <a:fld id="{06F18B89-B2C5-49B3-918D-95B82863DD37}" type="slidenum">
              <a:rPr kumimoji="1" lang="ja-JP" altLang="en-US" smtClean="0"/>
              <a:t>16</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2918619285"/>
              </p:ext>
            </p:extLst>
          </p:nvPr>
        </p:nvGraphicFramePr>
        <p:xfrm>
          <a:off x="309659" y="1340768"/>
          <a:ext cx="8438805" cy="3215640"/>
        </p:xfrm>
        <a:graphic>
          <a:graphicData uri="http://schemas.openxmlformats.org/drawingml/2006/table">
            <a:tbl>
              <a:tblPr firstRow="1" bandRow="1">
                <a:tableStyleId>{5C22544A-7EE6-4342-B048-85BDC9FD1C3A}</a:tableStyleId>
              </a:tblPr>
              <a:tblGrid>
                <a:gridCol w="1803726"/>
                <a:gridCol w="1901588"/>
                <a:gridCol w="1730920"/>
                <a:gridCol w="1264239"/>
                <a:gridCol w="853364"/>
                <a:gridCol w="884968"/>
              </a:tblGrid>
              <a:tr h="370840">
                <a:tc>
                  <a:txBody>
                    <a:bodyPr/>
                    <a:lstStyle/>
                    <a:p>
                      <a:r>
                        <a:rPr kumimoji="1" lang="en-US" altLang="ja-JP" sz="1800" dirty="0" smtClean="0"/>
                        <a:t>Instrument</a:t>
                      </a:r>
                      <a:endParaRPr kumimoji="1" lang="ja-JP" altLang="en-US" sz="1800" dirty="0"/>
                    </a:p>
                  </a:txBody>
                  <a:tcPr/>
                </a:tc>
                <a:tc>
                  <a:txBody>
                    <a:bodyPr/>
                    <a:lstStyle/>
                    <a:p>
                      <a:r>
                        <a:rPr kumimoji="1" lang="en-US" altLang="ja-JP" sz="1800" dirty="0" smtClean="0"/>
                        <a:t>Type</a:t>
                      </a:r>
                      <a:endParaRPr kumimoji="1" lang="ja-JP" altLang="en-US" sz="1800" dirty="0"/>
                    </a:p>
                  </a:txBody>
                  <a:tcPr/>
                </a:tc>
                <a:tc>
                  <a:txBody>
                    <a:bodyPr/>
                    <a:lstStyle/>
                    <a:p>
                      <a:r>
                        <a:rPr kumimoji="1" lang="en-US" altLang="ja-JP" sz="1800" dirty="0" smtClean="0"/>
                        <a:t>Freq.</a:t>
                      </a:r>
                    </a:p>
                    <a:p>
                      <a:r>
                        <a:rPr kumimoji="1" lang="en-US" altLang="ja-JP" sz="1800" dirty="0" smtClean="0"/>
                        <a:t>[GHz]</a:t>
                      </a:r>
                      <a:endParaRPr kumimoji="1" lang="ja-JP" altLang="en-US" sz="1800" dirty="0"/>
                    </a:p>
                  </a:txBody>
                  <a:tcPr/>
                </a:tc>
                <a:tc>
                  <a:txBody>
                    <a:bodyPr/>
                    <a:lstStyle/>
                    <a:p>
                      <a:r>
                        <a:rPr kumimoji="1" lang="en-US" altLang="ja-JP" sz="1800" dirty="0" smtClean="0"/>
                        <a:t>HPBW</a:t>
                      </a:r>
                    </a:p>
                    <a:p>
                      <a:r>
                        <a:rPr kumimoji="1" lang="en-US" altLang="ja-JP" sz="1800" dirty="0" smtClean="0"/>
                        <a:t>[</a:t>
                      </a:r>
                      <a:r>
                        <a:rPr kumimoji="1" lang="en-US" altLang="ja-JP" sz="1800" dirty="0" err="1" smtClean="0"/>
                        <a:t>arcsec</a:t>
                      </a:r>
                      <a:r>
                        <a:rPr kumimoji="1" lang="en-US" altLang="ja-JP" sz="1800" dirty="0" smtClean="0"/>
                        <a:t>]</a:t>
                      </a:r>
                      <a:endParaRPr kumimoji="1" lang="ja-JP" altLang="en-US" sz="1800" dirty="0"/>
                    </a:p>
                  </a:txBody>
                  <a:tcPr/>
                </a:tc>
                <a:tc>
                  <a:txBody>
                    <a:bodyPr/>
                    <a:lstStyle/>
                    <a:p>
                      <a:r>
                        <a:rPr kumimoji="1" lang="en-US" altLang="ja-JP" sz="1800" dirty="0" err="1" smtClean="0"/>
                        <a:t>Npix</a:t>
                      </a:r>
                      <a:endParaRPr kumimoji="1" lang="ja-JP" altLang="en-US" sz="1800" dirty="0"/>
                    </a:p>
                  </a:txBody>
                  <a:tcPr/>
                </a:tc>
                <a:tc>
                  <a:txBody>
                    <a:bodyPr/>
                    <a:lstStyle/>
                    <a:p>
                      <a:r>
                        <a:rPr kumimoji="1" lang="en-US" altLang="ja-JP" sz="1800" dirty="0" err="1" smtClean="0"/>
                        <a:t>Npol</a:t>
                      </a:r>
                      <a:endParaRPr kumimoji="1" lang="ja-JP" altLang="en-US" sz="1800" dirty="0"/>
                    </a:p>
                  </a:txBody>
                  <a:tcPr/>
                </a:tc>
              </a:tr>
              <a:tr h="370840">
                <a:tc>
                  <a:txBody>
                    <a:bodyPr/>
                    <a:lstStyle/>
                    <a:p>
                      <a:r>
                        <a:rPr kumimoji="1" lang="en-US" altLang="ja-JP" sz="1800" dirty="0" smtClean="0"/>
                        <a:t>CATS345</a:t>
                      </a:r>
                      <a:endParaRPr kumimoji="1" lang="ja-JP" altLang="en-US" sz="1800" dirty="0"/>
                    </a:p>
                  </a:txBody>
                  <a:tcPr/>
                </a:tc>
                <a:tc>
                  <a:txBody>
                    <a:bodyPr/>
                    <a:lstStyle/>
                    <a:p>
                      <a:r>
                        <a:rPr kumimoji="1" lang="en-US" altLang="ja-JP" sz="1800" dirty="0" smtClean="0"/>
                        <a:t>Heterodyne</a:t>
                      </a:r>
                      <a:endParaRPr kumimoji="1" lang="ja-JP" altLang="en-US" sz="1800" dirty="0"/>
                    </a:p>
                  </a:txBody>
                  <a:tcPr/>
                </a:tc>
                <a:tc>
                  <a:txBody>
                    <a:bodyPr/>
                    <a:lstStyle/>
                    <a:p>
                      <a:r>
                        <a:rPr kumimoji="1" lang="en-US" altLang="ja-JP" sz="1800" dirty="0" smtClean="0"/>
                        <a:t>324-372</a:t>
                      </a:r>
                      <a:endParaRPr kumimoji="1" lang="ja-JP" altLang="en-US" sz="1800" dirty="0"/>
                    </a:p>
                  </a:txBody>
                  <a:tcPr/>
                </a:tc>
                <a:tc>
                  <a:txBody>
                    <a:bodyPr/>
                    <a:lstStyle/>
                    <a:p>
                      <a:r>
                        <a:rPr kumimoji="1" lang="en-US" altLang="ja-JP" sz="1800" dirty="0" smtClean="0"/>
                        <a:t>22</a:t>
                      </a:r>
                      <a:endParaRPr kumimoji="1" lang="ja-JP" altLang="en-US" sz="1800" dirty="0"/>
                    </a:p>
                  </a:txBody>
                  <a:tcPr/>
                </a:tc>
                <a:tc>
                  <a:txBody>
                    <a:bodyPr/>
                    <a:lstStyle/>
                    <a:p>
                      <a:r>
                        <a:rPr kumimoji="1" lang="en-US" altLang="ja-JP" sz="1800" dirty="0" smtClean="0"/>
                        <a:t>1</a:t>
                      </a:r>
                      <a:endParaRPr kumimoji="1" lang="ja-JP" altLang="en-US" sz="1800" dirty="0"/>
                    </a:p>
                  </a:txBody>
                  <a:tcPr/>
                </a:tc>
                <a:tc>
                  <a:txBody>
                    <a:bodyPr/>
                    <a:lstStyle/>
                    <a:p>
                      <a:r>
                        <a:rPr kumimoji="1" lang="en-US" altLang="ja-JP" sz="1800" dirty="0" smtClean="0"/>
                        <a:t>1</a:t>
                      </a:r>
                      <a:endParaRPr kumimoji="1" lang="ja-JP" altLang="en-US" sz="1800" dirty="0"/>
                    </a:p>
                  </a:txBody>
                  <a:tcPr/>
                </a:tc>
              </a:tr>
              <a:tr h="370840">
                <a:tc>
                  <a:txBody>
                    <a:bodyPr/>
                    <a:lstStyle/>
                    <a:p>
                      <a:r>
                        <a:rPr kumimoji="1" lang="en-US" altLang="ja-JP" sz="1800" dirty="0" smtClean="0"/>
                        <a:t>DASH345</a:t>
                      </a:r>
                      <a:endParaRPr kumimoji="1" lang="ja-JP" altLang="en-US" sz="1800" dirty="0"/>
                    </a:p>
                  </a:txBody>
                  <a:tcPr/>
                </a:tc>
                <a:tc>
                  <a:txBody>
                    <a:bodyPr/>
                    <a:lstStyle/>
                    <a:p>
                      <a:r>
                        <a:rPr kumimoji="1" lang="en-US" altLang="ja-JP" sz="1800" dirty="0" smtClean="0"/>
                        <a:t>Heterodyne</a:t>
                      </a:r>
                      <a:endParaRPr kumimoji="1" lang="ja-JP" altLang="en-US" sz="1800" dirty="0"/>
                    </a:p>
                  </a:txBody>
                  <a:tcPr/>
                </a:tc>
                <a:tc>
                  <a:txBody>
                    <a:bodyPr/>
                    <a:lstStyle/>
                    <a:p>
                      <a:r>
                        <a:rPr kumimoji="1" lang="en-US" altLang="ja-JP" sz="1800" dirty="0" smtClean="0"/>
                        <a:t>324-372</a:t>
                      </a:r>
                    </a:p>
                  </a:txBody>
                  <a:tcPr/>
                </a:tc>
                <a:tc>
                  <a:txBody>
                    <a:bodyPr/>
                    <a:lstStyle/>
                    <a:p>
                      <a:r>
                        <a:rPr kumimoji="1" lang="en-US" altLang="ja-JP" sz="1800" dirty="0" smtClean="0"/>
                        <a:t>22</a:t>
                      </a:r>
                      <a:endParaRPr kumimoji="1" lang="ja-JP" altLang="en-US" sz="1800" dirty="0"/>
                    </a:p>
                  </a:txBody>
                  <a:tcPr/>
                </a:tc>
                <a:tc>
                  <a:txBody>
                    <a:bodyPr/>
                    <a:lstStyle/>
                    <a:p>
                      <a:r>
                        <a:rPr kumimoji="1" lang="en-US" altLang="ja-JP" sz="1800" dirty="0" smtClean="0"/>
                        <a:t>1</a:t>
                      </a:r>
                      <a:endParaRPr kumimoji="1" lang="ja-JP" altLang="en-US" sz="1800" dirty="0"/>
                    </a:p>
                  </a:txBody>
                  <a:tcPr/>
                </a:tc>
                <a:tc>
                  <a:txBody>
                    <a:bodyPr/>
                    <a:lstStyle/>
                    <a:p>
                      <a:r>
                        <a:rPr kumimoji="1" lang="en-US" altLang="ja-JP" sz="1800" dirty="0" smtClean="0"/>
                        <a:t>2</a:t>
                      </a:r>
                      <a:endParaRPr kumimoji="1" lang="ja-JP" altLang="en-US" sz="1800" dirty="0"/>
                    </a:p>
                  </a:txBody>
                  <a:tcPr/>
                </a:tc>
              </a:tr>
              <a:tr h="370840">
                <a:tc>
                  <a:txBody>
                    <a:bodyPr/>
                    <a:lstStyle/>
                    <a:p>
                      <a:r>
                        <a:rPr kumimoji="1" lang="en-US" altLang="ja-JP" sz="1800" dirty="0" smtClean="0"/>
                        <a:t>Band8</a:t>
                      </a:r>
                      <a:endParaRPr kumimoji="1" lang="ja-JP" altLang="en-US" sz="1800" dirty="0"/>
                    </a:p>
                  </a:txBody>
                  <a:tcPr/>
                </a:tc>
                <a:tc>
                  <a:txBody>
                    <a:bodyPr/>
                    <a:lstStyle/>
                    <a:p>
                      <a:r>
                        <a:rPr kumimoji="1" lang="en-US" altLang="ja-JP" sz="1800" dirty="0" smtClean="0"/>
                        <a:t>Heterodyne</a:t>
                      </a:r>
                      <a:endParaRPr kumimoji="1" lang="ja-JP" altLang="en-US" sz="1800" dirty="0"/>
                    </a:p>
                  </a:txBody>
                  <a:tcPr/>
                </a:tc>
                <a:tc>
                  <a:txBody>
                    <a:bodyPr/>
                    <a:lstStyle/>
                    <a:p>
                      <a:r>
                        <a:rPr kumimoji="1" lang="en-US" altLang="ja-JP" sz="1800" dirty="0" smtClean="0"/>
                        <a:t>400-500</a:t>
                      </a:r>
                      <a:endParaRPr kumimoji="1" lang="ja-JP" altLang="en-US" sz="1800" dirty="0"/>
                    </a:p>
                  </a:txBody>
                  <a:tcPr/>
                </a:tc>
                <a:tc>
                  <a:txBody>
                    <a:bodyPr/>
                    <a:lstStyle/>
                    <a:p>
                      <a:r>
                        <a:rPr kumimoji="1" lang="en-US" altLang="ja-JP" sz="1800" dirty="0" smtClean="0"/>
                        <a:t>17</a:t>
                      </a:r>
                      <a:endParaRPr kumimoji="1" lang="ja-JP" altLang="en-US" sz="1800" dirty="0"/>
                    </a:p>
                  </a:txBody>
                  <a:tcPr/>
                </a:tc>
                <a:tc>
                  <a:txBody>
                    <a:bodyPr/>
                    <a:lstStyle/>
                    <a:p>
                      <a:r>
                        <a:rPr kumimoji="1" lang="en-US" altLang="ja-JP" sz="1800" dirty="0" smtClean="0"/>
                        <a:t>1</a:t>
                      </a:r>
                      <a:endParaRPr kumimoji="1" lang="ja-JP" altLang="en-US" sz="1800" dirty="0"/>
                    </a:p>
                  </a:txBody>
                  <a:tcPr/>
                </a:tc>
                <a:tc>
                  <a:txBody>
                    <a:bodyPr/>
                    <a:lstStyle/>
                    <a:p>
                      <a:r>
                        <a:rPr kumimoji="1" lang="en-US" altLang="ja-JP" sz="1800" dirty="0" smtClean="0"/>
                        <a:t>2</a:t>
                      </a:r>
                      <a:endParaRPr kumimoji="1" lang="ja-JP" altLang="en-US" sz="1800" dirty="0"/>
                    </a:p>
                  </a:txBody>
                  <a:tcPr/>
                </a:tc>
              </a:tr>
              <a:tr h="354330">
                <a:tc rowSpan="2">
                  <a:txBody>
                    <a:bodyPr/>
                    <a:lstStyle/>
                    <a:p>
                      <a:r>
                        <a:rPr kumimoji="1" lang="en-US" altLang="ja-JP" sz="1800" dirty="0" smtClean="0"/>
                        <a:t>THz-RX</a:t>
                      </a:r>
                      <a:endParaRPr kumimoji="1" lang="ja-JP" altLang="en-US" sz="1800" dirty="0"/>
                    </a:p>
                  </a:txBody>
                  <a:tcPr anchor="ctr"/>
                </a:tc>
                <a:tc rowSpan="2">
                  <a:txBody>
                    <a:bodyPr/>
                    <a:lstStyle/>
                    <a:p>
                      <a:r>
                        <a:rPr kumimoji="1" lang="en-US" altLang="ja-JP" sz="1800" dirty="0" smtClean="0"/>
                        <a:t>Heterodyne</a:t>
                      </a:r>
                      <a:endParaRPr kumimoji="1" lang="ja-JP" altLang="en-US" sz="1800" dirty="0"/>
                    </a:p>
                  </a:txBody>
                  <a:tcPr/>
                </a:tc>
                <a:tc>
                  <a:txBody>
                    <a:bodyPr/>
                    <a:lstStyle/>
                    <a:p>
                      <a:r>
                        <a:rPr lang="en-US" altLang="ja-JP" sz="1800" dirty="0" smtClean="0"/>
                        <a:t>800-900</a:t>
                      </a:r>
                      <a:endParaRPr lang="ja-JP" altLang="en-US" sz="1800" dirty="0"/>
                    </a:p>
                  </a:txBody>
                  <a:tcPr/>
                </a:tc>
                <a:tc>
                  <a:txBody>
                    <a:bodyPr/>
                    <a:lstStyle/>
                    <a:p>
                      <a:r>
                        <a:rPr lang="en-US" altLang="ja-JP" sz="1800" dirty="0" smtClean="0"/>
                        <a:t>10</a:t>
                      </a:r>
                      <a:endParaRPr lang="ja-JP" altLang="en-US" sz="1800" dirty="0"/>
                    </a:p>
                  </a:txBody>
                  <a:tcPr/>
                </a:tc>
                <a:tc>
                  <a:txBody>
                    <a:bodyPr/>
                    <a:lstStyle/>
                    <a:p>
                      <a:r>
                        <a:rPr lang="en-US" altLang="ja-JP" sz="1800" dirty="0" smtClean="0"/>
                        <a:t>1</a:t>
                      </a:r>
                      <a:endParaRPr lang="ja-JP" altLang="en-US" sz="1800" dirty="0"/>
                    </a:p>
                  </a:txBody>
                  <a:tcPr/>
                </a:tc>
                <a:tc>
                  <a:txBody>
                    <a:bodyPr/>
                    <a:lstStyle/>
                    <a:p>
                      <a:r>
                        <a:rPr lang="en-US" altLang="ja-JP" sz="1800" dirty="0" smtClean="0"/>
                        <a:t>1</a:t>
                      </a:r>
                      <a:endParaRPr lang="ja-JP" altLang="en-US" sz="1800" dirty="0"/>
                    </a:p>
                  </a:txBody>
                  <a:tcPr/>
                </a:tc>
              </a:tr>
              <a:tr h="354330">
                <a:tc vMerge="1">
                  <a:txBody>
                    <a:bodyPr/>
                    <a:lstStyle/>
                    <a:p>
                      <a:endParaRPr kumimoji="1" lang="ja-JP" altLang="en-US"/>
                    </a:p>
                  </a:txBody>
                  <a:tcPr/>
                </a:tc>
                <a:tc vMerge="1">
                  <a:txBody>
                    <a:bodyPr/>
                    <a:lstStyle/>
                    <a:p>
                      <a:endParaRPr kumimoji="1" lang="ja-JP" altLang="en-US"/>
                    </a:p>
                  </a:txBody>
                  <a:tcPr/>
                </a:tc>
                <a:tc>
                  <a:txBody>
                    <a:bodyPr/>
                    <a:lstStyle/>
                    <a:p>
                      <a:r>
                        <a:rPr lang="en-US" altLang="ja-JP" sz="1800" dirty="0" smtClean="0"/>
                        <a:t>1300-1500</a:t>
                      </a:r>
                      <a:endParaRPr lang="ja-JP" altLang="en-US" sz="1800" dirty="0"/>
                    </a:p>
                  </a:txBody>
                  <a:tcPr/>
                </a:tc>
                <a:tc>
                  <a:txBody>
                    <a:bodyPr/>
                    <a:lstStyle/>
                    <a:p>
                      <a:r>
                        <a:rPr lang="en-US" altLang="ja-JP" sz="1800" dirty="0" smtClean="0"/>
                        <a:t>7</a:t>
                      </a:r>
                      <a:endParaRPr lang="ja-JP" altLang="en-US" sz="1800" dirty="0"/>
                    </a:p>
                  </a:txBody>
                  <a:tcPr/>
                </a:tc>
                <a:tc>
                  <a:txBody>
                    <a:bodyPr/>
                    <a:lstStyle/>
                    <a:p>
                      <a:r>
                        <a:rPr lang="en-US" altLang="ja-JP" sz="1800" dirty="0" smtClean="0"/>
                        <a:t>1</a:t>
                      </a:r>
                      <a:endParaRPr lang="ja-JP" altLang="en-US" sz="1800" dirty="0"/>
                    </a:p>
                  </a:txBody>
                  <a:tcPr/>
                </a:tc>
                <a:tc>
                  <a:txBody>
                    <a:bodyPr/>
                    <a:lstStyle/>
                    <a:p>
                      <a:r>
                        <a:rPr lang="en-US" altLang="ja-JP" sz="1800" dirty="0" smtClean="0"/>
                        <a:t>1</a:t>
                      </a:r>
                      <a:endParaRPr lang="ja-JP" altLang="en-US" sz="1800" dirty="0"/>
                    </a:p>
                  </a:txBody>
                  <a:tcPr/>
                </a:tc>
              </a:tr>
              <a:tr h="185420">
                <a:tc rowSpan="2">
                  <a:txBody>
                    <a:bodyPr/>
                    <a:lstStyle/>
                    <a:p>
                      <a:r>
                        <a:rPr kumimoji="1" lang="en-US" altLang="ja-JP" sz="1800" dirty="0" smtClean="0"/>
                        <a:t>TES Camera</a:t>
                      </a:r>
                      <a:endParaRPr kumimoji="1" lang="ja-JP" altLang="en-US" sz="1800" dirty="0"/>
                    </a:p>
                  </a:txBody>
                  <a:tcPr anchor="ctr"/>
                </a:tc>
                <a:tc rowSpan="2">
                  <a:txBody>
                    <a:bodyPr/>
                    <a:lstStyle/>
                    <a:p>
                      <a:r>
                        <a:rPr kumimoji="1" lang="en-US" altLang="ja-JP" sz="1800" dirty="0" smtClean="0"/>
                        <a:t>Bolometer</a:t>
                      </a:r>
                      <a:endParaRPr kumimoji="1" lang="ja-JP" altLang="en-US" sz="1800" dirty="0"/>
                    </a:p>
                  </a:txBody>
                  <a:tcPr/>
                </a:tc>
                <a:tc>
                  <a:txBody>
                    <a:bodyPr/>
                    <a:lstStyle/>
                    <a:p>
                      <a:r>
                        <a:rPr kumimoji="1" lang="en-US" altLang="ja-JP" sz="1800" dirty="0" smtClean="0"/>
                        <a:t>270</a:t>
                      </a:r>
                      <a:endParaRPr kumimoji="1" lang="ja-JP" altLang="en-US" sz="1800" dirty="0"/>
                    </a:p>
                  </a:txBody>
                  <a:tcPr/>
                </a:tc>
                <a:tc>
                  <a:txBody>
                    <a:bodyPr/>
                    <a:lstStyle/>
                    <a:p>
                      <a:r>
                        <a:rPr kumimoji="1" lang="en-US" altLang="ja-JP" sz="1800" dirty="0" smtClean="0"/>
                        <a:t>28</a:t>
                      </a:r>
                      <a:endParaRPr kumimoji="1" lang="ja-JP" altLang="en-US" sz="1800" dirty="0"/>
                    </a:p>
                  </a:txBody>
                  <a:tcPr/>
                </a:tc>
                <a:tc>
                  <a:txBody>
                    <a:bodyPr/>
                    <a:lstStyle/>
                    <a:p>
                      <a:r>
                        <a:rPr kumimoji="1" lang="en-US" altLang="ja-JP" sz="1800" dirty="0" smtClean="0"/>
                        <a:t>169</a:t>
                      </a:r>
                      <a:endParaRPr kumimoji="1" lang="ja-JP" altLang="en-US" sz="1800" dirty="0"/>
                    </a:p>
                  </a:txBody>
                  <a:tcPr/>
                </a:tc>
                <a:tc>
                  <a:txBody>
                    <a:bodyPr/>
                    <a:lstStyle/>
                    <a:p>
                      <a:r>
                        <a:rPr kumimoji="1" lang="en-US" altLang="ja-JP" sz="1800" dirty="0" smtClean="0"/>
                        <a:t>-</a:t>
                      </a:r>
                      <a:endParaRPr kumimoji="1" lang="ja-JP" altLang="en-US" sz="1800" dirty="0"/>
                    </a:p>
                  </a:txBody>
                  <a:tcPr/>
                </a:tc>
              </a:tr>
              <a:tr h="185420">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800" dirty="0" smtClean="0"/>
                        <a:t>350</a:t>
                      </a:r>
                      <a:endParaRPr kumimoji="1" lang="ja-JP" altLang="en-US" sz="1800" dirty="0"/>
                    </a:p>
                  </a:txBody>
                  <a:tcPr/>
                </a:tc>
                <a:tc>
                  <a:txBody>
                    <a:bodyPr/>
                    <a:lstStyle/>
                    <a:p>
                      <a:r>
                        <a:rPr kumimoji="1" lang="en-US" altLang="ja-JP" sz="1800" dirty="0" smtClean="0"/>
                        <a:t>22</a:t>
                      </a:r>
                      <a:endParaRPr kumimoji="1" lang="ja-JP" altLang="en-US" sz="1800" dirty="0"/>
                    </a:p>
                  </a:txBody>
                  <a:tcPr/>
                </a:tc>
                <a:tc>
                  <a:txBody>
                    <a:bodyPr/>
                    <a:lstStyle/>
                    <a:p>
                      <a:r>
                        <a:rPr kumimoji="1" lang="en-US" altLang="ja-JP" sz="1800" dirty="0" smtClean="0"/>
                        <a:t>271</a:t>
                      </a:r>
                      <a:endParaRPr kumimoji="1" lang="ja-JP" altLang="en-US" sz="1800" dirty="0"/>
                    </a:p>
                  </a:txBody>
                  <a:tcPr/>
                </a:tc>
                <a:tc>
                  <a:txBody>
                    <a:bodyPr/>
                    <a:lstStyle/>
                    <a:p>
                      <a:r>
                        <a:rPr kumimoji="1" lang="en-US" altLang="ja-JP" sz="1800" dirty="0" smtClean="0"/>
                        <a:t>-</a:t>
                      </a:r>
                      <a:endParaRPr kumimoji="1" lang="ja-JP" altLang="en-US" sz="1800" dirty="0"/>
                    </a:p>
                  </a:txBody>
                  <a:tcPr/>
                </a:tc>
              </a:tr>
            </a:tbl>
          </a:graphicData>
        </a:graphic>
      </p:graphicFrame>
    </p:spTree>
    <p:extLst>
      <p:ext uri="{BB962C8B-B14F-4D97-AF65-F5344CB8AC3E}">
        <p14:creationId xmlns:p14="http://schemas.microsoft.com/office/powerpoint/2010/main" val="2252830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dirty="0" smtClean="0"/>
              <a:t>Candidates for ASTE Future Instruments</a:t>
            </a:r>
            <a:endParaRPr kumimoji="1" lang="ja-JP" altLang="en-US" sz="3600" dirty="0"/>
          </a:p>
        </p:txBody>
      </p:sp>
      <p:graphicFrame>
        <p:nvGraphicFramePr>
          <p:cNvPr id="4" name="表 3"/>
          <p:cNvGraphicFramePr>
            <a:graphicFrameLocks noGrp="1"/>
          </p:cNvGraphicFramePr>
          <p:nvPr>
            <p:extLst/>
          </p:nvPr>
        </p:nvGraphicFramePr>
        <p:xfrm>
          <a:off x="107504" y="1268760"/>
          <a:ext cx="8964488" cy="2560320"/>
        </p:xfrm>
        <a:graphic>
          <a:graphicData uri="http://schemas.openxmlformats.org/drawingml/2006/table">
            <a:tbl>
              <a:tblPr firstRow="1" bandRow="1">
                <a:tableStyleId>{5C22544A-7EE6-4342-B048-85BDC9FD1C3A}</a:tableStyleId>
              </a:tblPr>
              <a:tblGrid>
                <a:gridCol w="1872208"/>
                <a:gridCol w="1136281"/>
                <a:gridCol w="817610"/>
                <a:gridCol w="1104116"/>
                <a:gridCol w="1009938"/>
                <a:gridCol w="1410625"/>
                <a:gridCol w="1613710"/>
              </a:tblGrid>
              <a:tr h="370840">
                <a:tc>
                  <a:txBody>
                    <a:bodyPr/>
                    <a:lstStyle/>
                    <a:p>
                      <a:r>
                        <a:rPr kumimoji="1" lang="en-US" altLang="ja-JP" sz="1800" dirty="0" smtClean="0"/>
                        <a:t>Instrument</a:t>
                      </a:r>
                      <a:endParaRPr kumimoji="1" lang="ja-JP" altLang="en-US" sz="1800" dirty="0"/>
                    </a:p>
                  </a:txBody>
                  <a:tcPr/>
                </a:tc>
                <a:tc>
                  <a:txBody>
                    <a:bodyPr/>
                    <a:lstStyle/>
                    <a:p>
                      <a:r>
                        <a:rPr kumimoji="1" lang="en-US" altLang="ja-JP" sz="1800" dirty="0" smtClean="0"/>
                        <a:t>PI</a:t>
                      </a:r>
                      <a:endParaRPr kumimoji="1" lang="ja-JP" altLang="en-US" sz="1800" dirty="0"/>
                    </a:p>
                  </a:txBody>
                  <a:tcPr/>
                </a:tc>
                <a:tc>
                  <a:txBody>
                    <a:bodyPr/>
                    <a:lstStyle/>
                    <a:p>
                      <a:r>
                        <a:rPr kumimoji="1" lang="en-US" altLang="ja-JP" sz="1800" dirty="0" smtClean="0"/>
                        <a:t>Type</a:t>
                      </a:r>
                      <a:endParaRPr kumimoji="1" lang="ja-JP" altLang="en-US" sz="1800" dirty="0"/>
                    </a:p>
                  </a:txBody>
                  <a:tcPr/>
                </a:tc>
                <a:tc>
                  <a:txBody>
                    <a:bodyPr/>
                    <a:lstStyle/>
                    <a:p>
                      <a:r>
                        <a:rPr kumimoji="1" lang="en-US" altLang="ja-JP" sz="1800" dirty="0" err="1" smtClean="0"/>
                        <a:t>Npix</a:t>
                      </a:r>
                      <a:endParaRPr kumimoji="1" lang="ja-JP" altLang="en-US" sz="1800" dirty="0"/>
                    </a:p>
                  </a:txBody>
                  <a:tcPr/>
                </a:tc>
                <a:tc>
                  <a:txBody>
                    <a:bodyPr/>
                    <a:lstStyle/>
                    <a:p>
                      <a:r>
                        <a:rPr kumimoji="1" lang="en-US" altLang="ja-JP" sz="1800" dirty="0" smtClean="0"/>
                        <a:t>Freq.</a:t>
                      </a:r>
                    </a:p>
                    <a:p>
                      <a:r>
                        <a:rPr kumimoji="1" lang="en-US" altLang="ja-JP" sz="1800" dirty="0" smtClean="0"/>
                        <a:t>[GHz]</a:t>
                      </a:r>
                      <a:endParaRPr kumimoji="1" lang="ja-JP" altLang="en-US" sz="1800" dirty="0"/>
                    </a:p>
                  </a:txBody>
                  <a:tcPr/>
                </a:tc>
                <a:tc>
                  <a:txBody>
                    <a:bodyPr/>
                    <a:lstStyle/>
                    <a:p>
                      <a:r>
                        <a:rPr kumimoji="1" lang="en-US" altLang="ja-JP" sz="1800" dirty="0" smtClean="0"/>
                        <a:t>Resolution</a:t>
                      </a:r>
                    </a:p>
                    <a:p>
                      <a:r>
                        <a:rPr kumimoji="1" lang="en-US" altLang="ja-JP" sz="1800" dirty="0" smtClean="0"/>
                        <a:t>[</a:t>
                      </a:r>
                      <a:r>
                        <a:rPr kumimoji="1" lang="en-US" altLang="ja-JP" sz="1800" dirty="0" err="1" smtClean="0"/>
                        <a:t>df</a:t>
                      </a:r>
                      <a:r>
                        <a:rPr kumimoji="1" lang="en-US" altLang="ja-JP" sz="1800" dirty="0" smtClean="0"/>
                        <a:t>/f or Hz]</a:t>
                      </a:r>
                      <a:endParaRPr kumimoji="1" lang="ja-JP" altLang="en-US" sz="1800" dirty="0"/>
                    </a:p>
                  </a:txBody>
                  <a:tcPr/>
                </a:tc>
                <a:tc>
                  <a:txBody>
                    <a:bodyPr/>
                    <a:lstStyle/>
                    <a:p>
                      <a:r>
                        <a:rPr kumimoji="1" lang="en-US" altLang="ja-JP" sz="1800" dirty="0" smtClean="0"/>
                        <a:t>Note</a:t>
                      </a:r>
                      <a:endParaRPr kumimoji="1" lang="ja-JP" altLang="en-US" sz="1800" dirty="0"/>
                    </a:p>
                  </a:txBody>
                  <a:tcPr/>
                </a:tc>
              </a:tr>
              <a:tr h="370840">
                <a:tc>
                  <a:txBody>
                    <a:bodyPr/>
                    <a:lstStyle/>
                    <a:p>
                      <a:r>
                        <a:rPr kumimoji="1" lang="en-US" altLang="ja-JP" sz="1800" dirty="0" smtClean="0"/>
                        <a:t>DESHIMA</a:t>
                      </a:r>
                      <a:endParaRPr kumimoji="1" lang="ja-JP" altLang="en-US" sz="1800" dirty="0"/>
                    </a:p>
                  </a:txBody>
                  <a:tcPr/>
                </a:tc>
                <a:tc>
                  <a:txBody>
                    <a:bodyPr/>
                    <a:lstStyle/>
                    <a:p>
                      <a:r>
                        <a:rPr kumimoji="1" lang="en-US" altLang="ja-JP" sz="1800" dirty="0" smtClean="0"/>
                        <a:t>A. Endo</a:t>
                      </a:r>
                    </a:p>
                    <a:p>
                      <a:r>
                        <a:rPr kumimoji="1" lang="en-US" altLang="ja-JP" sz="1800" dirty="0" smtClean="0"/>
                        <a:t>(TU Delft)</a:t>
                      </a:r>
                      <a:endParaRPr kumimoji="1" lang="ja-JP" altLang="en-US" sz="1800" dirty="0"/>
                    </a:p>
                  </a:txBody>
                  <a:tcPr/>
                </a:tc>
                <a:tc>
                  <a:txBody>
                    <a:bodyPr/>
                    <a:lstStyle/>
                    <a:p>
                      <a:r>
                        <a:rPr kumimoji="1" lang="en-US" altLang="ja-JP" sz="1800" dirty="0" smtClean="0"/>
                        <a:t>MKIDs</a:t>
                      </a:r>
                      <a:endParaRPr kumimoji="1" lang="ja-JP" altLang="en-US" sz="1800" dirty="0"/>
                    </a:p>
                  </a:txBody>
                  <a:tcPr/>
                </a:tc>
                <a:tc>
                  <a:txBody>
                    <a:bodyPr/>
                    <a:lstStyle/>
                    <a:p>
                      <a:r>
                        <a:rPr kumimoji="1" lang="en-US" altLang="ja-JP" sz="1800" dirty="0" smtClean="0"/>
                        <a:t>7</a:t>
                      </a:r>
                      <a:endParaRPr kumimoji="1" lang="ja-JP" altLang="en-US" sz="1800" dirty="0"/>
                    </a:p>
                  </a:txBody>
                  <a:tcPr/>
                </a:tc>
                <a:tc>
                  <a:txBody>
                    <a:bodyPr/>
                    <a:lstStyle/>
                    <a:p>
                      <a:r>
                        <a:rPr kumimoji="1" lang="en-US" altLang="ja-JP" sz="1800" dirty="0" smtClean="0"/>
                        <a:t>326-905</a:t>
                      </a:r>
                      <a:endParaRPr kumimoji="1" lang="ja-JP" altLang="en-US" sz="1800" dirty="0"/>
                    </a:p>
                  </a:txBody>
                  <a:tcPr/>
                </a:tc>
                <a:tc>
                  <a:txBody>
                    <a:bodyPr/>
                    <a:lstStyle/>
                    <a:p>
                      <a:r>
                        <a:rPr kumimoji="1" lang="en-US" altLang="ja-JP" sz="1800" dirty="0" smtClean="0"/>
                        <a:t>500</a:t>
                      </a:r>
                      <a:endParaRPr kumimoji="1" lang="ja-JP" altLang="en-US" sz="1800" dirty="0"/>
                    </a:p>
                  </a:txBody>
                  <a:tcPr/>
                </a:tc>
                <a:tc>
                  <a:txBody>
                    <a:bodyPr/>
                    <a:lstStyle/>
                    <a:p>
                      <a:endParaRPr kumimoji="1" lang="ja-JP" altLang="en-US" sz="1800" dirty="0"/>
                    </a:p>
                  </a:txBody>
                  <a:tcPr/>
                </a:tc>
              </a:tr>
              <a:tr h="370840">
                <a:tc>
                  <a:txBody>
                    <a:bodyPr/>
                    <a:lstStyle/>
                    <a:p>
                      <a:r>
                        <a:rPr kumimoji="1" lang="en-US" altLang="ja-JP" sz="1800" dirty="0" smtClean="0"/>
                        <a:t>“A-Pol”</a:t>
                      </a:r>
                      <a:r>
                        <a:rPr kumimoji="1" lang="en-US" altLang="ja-JP" sz="1800" baseline="0" dirty="0" smtClean="0"/>
                        <a:t> </a:t>
                      </a:r>
                      <a:r>
                        <a:rPr kumimoji="1" lang="en-US" altLang="ja-JP" sz="1800" dirty="0" smtClean="0"/>
                        <a:t>added on ASTECAM</a:t>
                      </a:r>
                      <a:endParaRPr kumimoji="1" lang="ja-JP" altLang="en-US" sz="1800" dirty="0"/>
                    </a:p>
                  </a:txBody>
                  <a:tcPr/>
                </a:tc>
                <a:tc>
                  <a:txBody>
                    <a:bodyPr/>
                    <a:lstStyle/>
                    <a:p>
                      <a:r>
                        <a:rPr kumimoji="1" lang="en-US" altLang="ja-JP" sz="1800" dirty="0" smtClean="0"/>
                        <a:t>H. Li </a:t>
                      </a:r>
                    </a:p>
                    <a:p>
                      <a:r>
                        <a:rPr kumimoji="1" lang="en-US" altLang="ja-JP" sz="1800" dirty="0" smtClean="0"/>
                        <a:t>(CUHK)</a:t>
                      </a:r>
                      <a:endParaRPr kumimoji="1" lang="ja-JP" altLang="en-US" sz="1800" dirty="0"/>
                    </a:p>
                  </a:txBody>
                  <a:tcPr/>
                </a:tc>
                <a:tc>
                  <a:txBody>
                    <a:bodyPr/>
                    <a:lstStyle/>
                    <a:p>
                      <a:r>
                        <a:rPr kumimoji="1" lang="en-US" altLang="ja-JP" sz="1800" dirty="0" err="1" smtClean="0"/>
                        <a:t>Polarimeter</a:t>
                      </a:r>
                      <a:endParaRPr kumimoji="1" lang="ja-JP" altLang="en-US" sz="1800" dirty="0"/>
                    </a:p>
                  </a:txBody>
                  <a:tcPr/>
                </a:tc>
                <a:tc>
                  <a:txBody>
                    <a:bodyPr/>
                    <a:lstStyle/>
                    <a:p>
                      <a:r>
                        <a:rPr kumimoji="1" lang="en-US" altLang="ja-JP" sz="1800" dirty="0" smtClean="0"/>
                        <a:t>-</a:t>
                      </a:r>
                    </a:p>
                  </a:txBody>
                  <a:tcPr/>
                </a:tc>
                <a:tc>
                  <a:txBody>
                    <a:bodyPr/>
                    <a:lstStyle/>
                    <a:p>
                      <a:r>
                        <a:rPr kumimoji="1" lang="en-US" altLang="ja-JP" sz="1800" dirty="0" smtClean="0"/>
                        <a:t>240-370</a:t>
                      </a:r>
                    </a:p>
                    <a:p>
                      <a:r>
                        <a:rPr kumimoji="1" lang="en-US" altLang="ja-JP" sz="1800" dirty="0" smtClean="0"/>
                        <a:t>330-710</a:t>
                      </a:r>
                    </a:p>
                  </a:txBody>
                  <a:tcPr/>
                </a:tc>
                <a:tc>
                  <a:txBody>
                    <a:bodyPr/>
                    <a:lstStyle/>
                    <a:p>
                      <a:r>
                        <a:rPr kumimoji="1" lang="en-US" altLang="ja-JP" sz="1800" dirty="0" smtClean="0"/>
                        <a:t>-</a:t>
                      </a:r>
                      <a:endParaRPr kumimoji="1" lang="ja-JP" altLang="en-US" sz="1800" dirty="0"/>
                    </a:p>
                  </a:txBody>
                  <a:tcPr/>
                </a:tc>
                <a:tc>
                  <a:txBody>
                    <a:bodyPr/>
                    <a:lstStyle/>
                    <a:p>
                      <a:pPr marL="285750" indent="-285750">
                        <a:buFont typeface="Arial" panose="020B0604020202020204" pitchFamily="34" charset="0"/>
                        <a:buChar char="•"/>
                      </a:pPr>
                      <a:r>
                        <a:rPr kumimoji="1" lang="en-US" altLang="ja-JP" sz="1800" dirty="0" smtClean="0"/>
                        <a:t>WG+HWP</a:t>
                      </a:r>
                    </a:p>
                    <a:p>
                      <a:pPr marL="285750" indent="-285750">
                        <a:buFont typeface="Arial" panose="020B0604020202020204" pitchFamily="34" charset="0"/>
                        <a:buChar char="•"/>
                      </a:pPr>
                      <a:r>
                        <a:rPr kumimoji="1" lang="en-US" altLang="ja-JP" sz="1800" dirty="0" smtClean="0"/>
                        <a:t>Stokes: Q/U</a:t>
                      </a:r>
                      <a:endParaRPr kumimoji="1" lang="ja-JP" altLang="en-US" sz="1800" dirty="0"/>
                    </a:p>
                  </a:txBody>
                  <a:tcPr/>
                </a:tc>
              </a:tr>
              <a:tr h="370840">
                <a:tc>
                  <a:txBody>
                    <a:bodyPr/>
                    <a:lstStyle/>
                    <a:p>
                      <a:r>
                        <a:rPr kumimoji="1" lang="en-US" altLang="ja-JP" sz="1800" dirty="0" smtClean="0"/>
                        <a:t>Multi-beam</a:t>
                      </a:r>
                      <a:r>
                        <a:rPr kumimoji="1" lang="en-US" altLang="ja-JP" sz="1800" baseline="0" dirty="0" smtClean="0"/>
                        <a:t> RX + Spectrometer</a:t>
                      </a:r>
                      <a:endParaRPr kumimoji="1" lang="ja-JP" altLang="en-US" sz="1800" dirty="0"/>
                    </a:p>
                  </a:txBody>
                  <a:tcPr/>
                </a:tc>
                <a:tc>
                  <a:txBody>
                    <a:bodyPr/>
                    <a:lstStyle/>
                    <a:p>
                      <a:r>
                        <a:rPr kumimoji="1" lang="en-US" altLang="ja-JP" sz="1800" dirty="0" smtClean="0"/>
                        <a:t>JW. Lee</a:t>
                      </a:r>
                      <a:r>
                        <a:rPr kumimoji="1" lang="en-US" altLang="ja-JP" sz="1800" baseline="0" dirty="0" smtClean="0"/>
                        <a:t> </a:t>
                      </a:r>
                    </a:p>
                    <a:p>
                      <a:r>
                        <a:rPr kumimoji="1" lang="en-US" altLang="ja-JP" sz="1800" baseline="0" dirty="0" smtClean="0"/>
                        <a:t>(KASI)</a:t>
                      </a:r>
                      <a:endParaRPr kumimoji="1" lang="ja-JP" altLang="en-US" sz="1800" dirty="0"/>
                    </a:p>
                  </a:txBody>
                  <a:tcPr/>
                </a:tc>
                <a:tc>
                  <a:txBody>
                    <a:bodyPr/>
                    <a:lstStyle/>
                    <a:p>
                      <a:r>
                        <a:rPr kumimoji="1" lang="en-US" altLang="ja-JP" sz="1800" dirty="0" smtClean="0"/>
                        <a:t>Heterodyne</a:t>
                      </a:r>
                      <a:endParaRPr kumimoji="1" lang="ja-JP" altLang="en-US" sz="1800" dirty="0"/>
                    </a:p>
                  </a:txBody>
                  <a:tcPr/>
                </a:tc>
                <a:tc>
                  <a:txBody>
                    <a:bodyPr/>
                    <a:lstStyle/>
                    <a:p>
                      <a:r>
                        <a:rPr kumimoji="1" lang="en-US" altLang="ja-JP" sz="1800" dirty="0" smtClean="0"/>
                        <a:t>32</a:t>
                      </a:r>
                    </a:p>
                    <a:p>
                      <a:r>
                        <a:rPr kumimoji="1" lang="en-US" altLang="ja-JP" sz="1800" dirty="0" smtClean="0"/>
                        <a:t>(Max. 64)</a:t>
                      </a:r>
                      <a:endParaRPr kumimoji="1" lang="ja-JP" altLang="en-US" sz="1800" dirty="0"/>
                    </a:p>
                  </a:txBody>
                  <a:tcPr/>
                </a:tc>
                <a:tc>
                  <a:txBody>
                    <a:bodyPr/>
                    <a:lstStyle/>
                    <a:p>
                      <a:r>
                        <a:rPr kumimoji="1" lang="en-US" altLang="ja-JP" sz="1800" dirty="0" smtClean="0"/>
                        <a:t>3</a:t>
                      </a:r>
                      <a:r>
                        <a:rPr kumimoji="1" lang="en-US" altLang="ja-JP" sz="1800" smtClean="0"/>
                        <a:t>00-500</a:t>
                      </a:r>
                      <a:endParaRPr kumimoji="1" lang="ja-JP" altLang="en-US" sz="1800" dirty="0"/>
                    </a:p>
                  </a:txBody>
                  <a:tcPr/>
                </a:tc>
                <a:tc>
                  <a:txBody>
                    <a:bodyPr/>
                    <a:lstStyle/>
                    <a:p>
                      <a:r>
                        <a:rPr kumimoji="1" lang="en-US" altLang="ja-JP" sz="1800" dirty="0" smtClean="0"/>
                        <a:t>7.6</a:t>
                      </a:r>
                      <a:r>
                        <a:rPr kumimoji="1" lang="en-US" altLang="ja-JP" sz="1800" baseline="0" dirty="0" smtClean="0"/>
                        <a:t> kHz</a:t>
                      </a:r>
                    </a:p>
                    <a:p>
                      <a:r>
                        <a:rPr kumimoji="1" lang="en-US" altLang="ja-JP" sz="1800" baseline="0" dirty="0" smtClean="0"/>
                        <a:t>(BW 4GHz)</a:t>
                      </a:r>
                      <a:endParaRPr kumimoji="1" lang="ja-JP" altLang="en-US" sz="1800" dirty="0"/>
                    </a:p>
                  </a:txBody>
                  <a:tcPr/>
                </a:tc>
                <a:tc>
                  <a:txBody>
                    <a:bodyPr/>
                    <a:lstStyle/>
                    <a:p>
                      <a:pPr marL="285750" indent="-285750">
                        <a:buFont typeface="Arial" panose="020B0604020202020204" pitchFamily="34" charset="0"/>
                        <a:buChar char="•"/>
                      </a:pPr>
                      <a:r>
                        <a:rPr kumimoji="1" lang="en-US" altLang="ja-JP" sz="1800" dirty="0" smtClean="0"/>
                        <a:t>Single</a:t>
                      </a:r>
                      <a:r>
                        <a:rPr kumimoji="1" lang="en-US" altLang="ja-JP" sz="1800" baseline="0" dirty="0" smtClean="0"/>
                        <a:t> Pol.</a:t>
                      </a:r>
                    </a:p>
                    <a:p>
                      <a:pPr marL="285750" indent="-285750">
                        <a:buFont typeface="Arial" panose="020B0604020202020204" pitchFamily="34" charset="0"/>
                        <a:buChar char="•"/>
                      </a:pPr>
                      <a:r>
                        <a:rPr kumimoji="1" lang="en-US" altLang="ja-JP" sz="1800" baseline="0" dirty="0" smtClean="0"/>
                        <a:t>2SB</a:t>
                      </a:r>
                      <a:endParaRPr kumimoji="1" lang="ja-JP" altLang="en-US" sz="1800" dirty="0"/>
                    </a:p>
                  </a:txBody>
                  <a:tcPr/>
                </a:tc>
              </a:tr>
            </a:tbl>
          </a:graphicData>
        </a:graphic>
      </p:graphicFrame>
      <p:grpSp>
        <p:nvGrpSpPr>
          <p:cNvPr id="8" name="グループ化 7"/>
          <p:cNvGrpSpPr/>
          <p:nvPr/>
        </p:nvGrpSpPr>
        <p:grpSpPr>
          <a:xfrm>
            <a:off x="1691680" y="3990498"/>
            <a:ext cx="6389029" cy="2390830"/>
            <a:chOff x="51791" y="3891280"/>
            <a:chExt cx="6337429" cy="2358274"/>
          </a:xfrm>
        </p:grpSpPr>
        <p:pic>
          <p:nvPicPr>
            <p:cNvPr id="5" name="図 4"/>
            <p:cNvPicPr>
              <a:picLocks noChangeAspect="1"/>
            </p:cNvPicPr>
            <p:nvPr/>
          </p:nvPicPr>
          <p:blipFill>
            <a:blip r:embed="rId3"/>
            <a:stretch>
              <a:fillRect/>
            </a:stretch>
          </p:blipFill>
          <p:spPr>
            <a:xfrm>
              <a:off x="51791" y="3891280"/>
              <a:ext cx="3142819" cy="2358274"/>
            </a:xfrm>
            <a:prstGeom prst="rect">
              <a:avLst/>
            </a:prstGeom>
            <a:ln w="12700">
              <a:solidFill>
                <a:schemeClr val="accent1"/>
              </a:solidFill>
            </a:ln>
          </p:spPr>
        </p:pic>
        <p:pic>
          <p:nvPicPr>
            <p:cNvPr id="6" name="図 5"/>
            <p:cNvPicPr>
              <a:picLocks noChangeAspect="1"/>
            </p:cNvPicPr>
            <p:nvPr/>
          </p:nvPicPr>
          <p:blipFill>
            <a:blip r:embed="rId4"/>
            <a:stretch>
              <a:fillRect/>
            </a:stretch>
          </p:blipFill>
          <p:spPr>
            <a:xfrm>
              <a:off x="3239387" y="3891280"/>
              <a:ext cx="3149833" cy="2355813"/>
            </a:xfrm>
            <a:prstGeom prst="rect">
              <a:avLst/>
            </a:prstGeom>
            <a:noFill/>
            <a:ln w="12700">
              <a:solidFill>
                <a:schemeClr val="accent1"/>
              </a:solidFill>
            </a:ln>
          </p:spPr>
        </p:pic>
      </p:grpSp>
      <p:sp>
        <p:nvSpPr>
          <p:cNvPr id="7" name="テキスト ボックス 6"/>
          <p:cNvSpPr txBox="1"/>
          <p:nvPr/>
        </p:nvSpPr>
        <p:spPr>
          <a:xfrm>
            <a:off x="35496" y="6381328"/>
            <a:ext cx="6785832" cy="523220"/>
          </a:xfrm>
          <a:prstGeom prst="rect">
            <a:avLst/>
          </a:prstGeom>
          <a:solidFill>
            <a:schemeClr val="bg1"/>
          </a:solidFill>
        </p:spPr>
        <p:txBody>
          <a:bodyPr wrap="none" rtlCol="0">
            <a:spAutoFit/>
          </a:bodyPr>
          <a:lstStyle/>
          <a:p>
            <a:r>
              <a:rPr lang="en-US" altLang="ja-JP" sz="1400" dirty="0"/>
              <a:t>Reference: </a:t>
            </a:r>
            <a:r>
              <a:rPr lang="en-US" altLang="ja-JP" sz="1400" dirty="0" smtClean="0"/>
              <a:t>ASTE/ALMA Development Workshop 2014</a:t>
            </a:r>
          </a:p>
          <a:p>
            <a:r>
              <a:rPr lang="en-US" altLang="ja-JP" sz="1400" dirty="0" smtClean="0"/>
              <a:t>http</a:t>
            </a:r>
            <a:r>
              <a:rPr lang="en-US" altLang="ja-JP" sz="1400" dirty="0"/>
              <a:t>://alma-intweb.mtk.nao.ac.jp/~diono/meetings/ASTE_ALMA_2014/program.html</a:t>
            </a:r>
            <a:endParaRPr kumimoji="1" lang="ja-JP" altLang="en-US" sz="1400" dirty="0"/>
          </a:p>
        </p:txBody>
      </p:sp>
    </p:spTree>
    <p:extLst>
      <p:ext uri="{BB962C8B-B14F-4D97-AF65-F5344CB8AC3E}">
        <p14:creationId xmlns:p14="http://schemas.microsoft.com/office/powerpoint/2010/main" val="59448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本ワークショップでの発表</a:t>
            </a:r>
            <a:endParaRPr kumimoji="1" lang="ja-JP" altLang="en-US" dirty="0"/>
          </a:p>
        </p:txBody>
      </p:sp>
      <p:sp>
        <p:nvSpPr>
          <p:cNvPr id="3" name="縦書きテキスト プレースホルダー 2"/>
          <p:cNvSpPr txBox="1">
            <a:spLocks/>
          </p:cNvSpPr>
          <p:nvPr/>
        </p:nvSpPr>
        <p:spPr>
          <a:xfrm>
            <a:off x="0" y="1340768"/>
            <a:ext cx="9144000" cy="5256882"/>
          </a:xfrm>
          <a:prstGeom prst="rect">
            <a:avLst/>
          </a:prstGeom>
        </p:spPr>
        <p:txBody>
          <a:bodyPr vert="horz"/>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メイリオ" pitchFamily="50" charset="-128"/>
                <a:ea typeface="メイリオ" pitchFamily="50" charset="-128"/>
                <a:cs typeface="メイリオ" pitchFamily="50" charset="-128"/>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メイリオ" pitchFamily="50" charset="-128"/>
                <a:ea typeface="メイリオ" pitchFamily="50" charset="-128"/>
                <a:cs typeface="メイリオ" pitchFamily="50" charset="-128"/>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メイリオ" pitchFamily="50" charset="-128"/>
                <a:ea typeface="メイリオ" pitchFamily="50" charset="-128"/>
                <a:cs typeface="メイリオ"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メイリオ" pitchFamily="50" charset="-128"/>
                <a:ea typeface="メイリオ" pitchFamily="50" charset="-128"/>
                <a:cs typeface="メイリオ"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300"/>
              </a:spcBef>
              <a:spcAft>
                <a:spcPts val="300"/>
              </a:spcAft>
              <a:buFont typeface="Wingdings" panose="05000000000000000000" pitchFamily="2" charset="2"/>
              <a:buChar char="n"/>
            </a:pPr>
            <a:r>
              <a:rPr lang="ja-JP" altLang="en-US" sz="2000" b="1" u="sng" dirty="0"/>
              <a:t>伊藤哲也 </a:t>
            </a:r>
            <a:r>
              <a:rPr lang="ja-JP" altLang="en-US" sz="2000" dirty="0" smtClean="0"/>
              <a:t>「</a:t>
            </a:r>
            <a:r>
              <a:rPr lang="en-US" altLang="ja-JP" sz="2000" dirty="0"/>
              <a:t>ASTE 3</a:t>
            </a:r>
            <a:r>
              <a:rPr lang="ja-JP" altLang="en-US" sz="2000" dirty="0"/>
              <a:t>カートリッジデュアに対応した </a:t>
            </a:r>
            <a:r>
              <a:rPr lang="en-US" altLang="ja-JP" sz="2000" dirty="0"/>
              <a:t>DASH345 </a:t>
            </a:r>
            <a:r>
              <a:rPr lang="ja-JP" altLang="en-US" sz="2000" dirty="0"/>
              <a:t>および </a:t>
            </a:r>
            <a:r>
              <a:rPr lang="en-US" altLang="ja-JP" sz="2000" dirty="0"/>
              <a:t>Band8 </a:t>
            </a:r>
            <a:r>
              <a:rPr lang="ja-JP" altLang="en-US" sz="2000" dirty="0"/>
              <a:t>受信機の改修」</a:t>
            </a:r>
            <a:endParaRPr lang="en-US" altLang="ja-JP" sz="2000" dirty="0"/>
          </a:p>
          <a:p>
            <a:pPr>
              <a:spcBef>
                <a:spcPts val="300"/>
              </a:spcBef>
              <a:spcAft>
                <a:spcPts val="300"/>
              </a:spcAft>
              <a:buFont typeface="Wingdings" panose="05000000000000000000" pitchFamily="2" charset="2"/>
              <a:buChar char="n"/>
            </a:pPr>
            <a:r>
              <a:rPr lang="en-US" altLang="ja-JP" sz="2000" b="1" u="sng" dirty="0" smtClean="0">
                <a:latin typeface="メイリオ" charset="0"/>
                <a:ea typeface="メイリオ" charset="0"/>
                <a:cs typeface="メイリオ" charset="0"/>
              </a:rPr>
              <a:t>Alvaro </a:t>
            </a:r>
            <a:r>
              <a:rPr lang="en-US" altLang="ja-JP" sz="2000" b="1" u="sng" dirty="0" err="1" smtClean="0">
                <a:latin typeface="メイリオ" charset="0"/>
                <a:ea typeface="メイリオ" charset="0"/>
                <a:cs typeface="メイリオ" charset="0"/>
              </a:rPr>
              <a:t>Gonzarez</a:t>
            </a:r>
            <a:r>
              <a:rPr lang="ja-JP" altLang="en-US" sz="2000" dirty="0" smtClean="0">
                <a:latin typeface="メイリオ" charset="0"/>
                <a:ea typeface="メイリオ" charset="0"/>
                <a:cs typeface="メイリオ" charset="0"/>
              </a:rPr>
              <a:t>  </a:t>
            </a:r>
            <a:r>
              <a:rPr lang="en-US" altLang="ja-JP" sz="2000" dirty="0" smtClean="0">
                <a:latin typeface="メイリオ" charset="0"/>
                <a:ea typeface="メイリオ" charset="0"/>
                <a:cs typeface="メイリオ" charset="0"/>
              </a:rPr>
              <a:t>“Design of </a:t>
            </a:r>
            <a:r>
              <a:rPr lang="en-US" altLang="ja-JP" sz="2000" dirty="0" smtClean="0"/>
              <a:t>ALMA </a:t>
            </a:r>
            <a:r>
              <a:rPr lang="en-US" altLang="ja-JP" sz="2000" dirty="0"/>
              <a:t>band 1 (35-50 GHz), 2 (67-90 GHz) and 2+3 (67-116 GHz) optics at </a:t>
            </a:r>
            <a:r>
              <a:rPr lang="en-US" altLang="ja-JP" sz="2000" dirty="0" smtClean="0"/>
              <a:t>NAOJ”</a:t>
            </a:r>
          </a:p>
          <a:p>
            <a:pPr>
              <a:spcBef>
                <a:spcPts val="300"/>
              </a:spcBef>
              <a:spcAft>
                <a:spcPts val="300"/>
              </a:spcAft>
              <a:buFont typeface="Wingdings" panose="05000000000000000000" pitchFamily="2" charset="2"/>
              <a:buChar char="n"/>
            </a:pPr>
            <a:r>
              <a:rPr lang="ja-JP" altLang="en-US" sz="2000" b="1" u="sng" dirty="0" smtClean="0">
                <a:latin typeface="メイリオ" charset="0"/>
                <a:ea typeface="メイリオ" charset="0"/>
                <a:cs typeface="メイリオ" charset="0"/>
              </a:rPr>
              <a:t>金子慶子</a:t>
            </a:r>
            <a:r>
              <a:rPr lang="ja-JP" altLang="en-US" sz="2000" dirty="0" smtClean="0">
                <a:latin typeface="メイリオ" charset="0"/>
                <a:ea typeface="メイリオ" charset="0"/>
                <a:cs typeface="メイリオ" charset="0"/>
              </a:rPr>
              <a:t> 「</a:t>
            </a:r>
            <a:r>
              <a:rPr lang="en-US" altLang="ja-JP" sz="2000" dirty="0" smtClean="0">
                <a:latin typeface="メイリオ" charset="0"/>
                <a:ea typeface="メイリオ" charset="0"/>
                <a:cs typeface="メイリオ" charset="0"/>
              </a:rPr>
              <a:t>40GHz</a:t>
            </a:r>
            <a:r>
              <a:rPr lang="ja-JP" altLang="en-US" sz="2000" dirty="0" smtClean="0">
                <a:latin typeface="メイリオ" charset="0"/>
                <a:ea typeface="メイリオ" charset="0"/>
                <a:cs typeface="メイリオ" charset="0"/>
              </a:rPr>
              <a:t>帯コルゲートホーンの試作」</a:t>
            </a:r>
            <a:endParaRPr lang="en-US" altLang="ja-JP" sz="2000" dirty="0" smtClean="0">
              <a:latin typeface="メイリオ" charset="0"/>
              <a:ea typeface="メイリオ" charset="0"/>
              <a:cs typeface="メイリオ" charset="0"/>
            </a:endParaRPr>
          </a:p>
          <a:p>
            <a:pPr>
              <a:spcBef>
                <a:spcPts val="300"/>
              </a:spcBef>
              <a:spcAft>
                <a:spcPts val="300"/>
              </a:spcAft>
              <a:buFont typeface="Wingdings" panose="05000000000000000000" pitchFamily="2" charset="2"/>
              <a:buChar char="n"/>
            </a:pPr>
            <a:r>
              <a:rPr lang="ja-JP" altLang="en-US" sz="2000" b="1" u="sng" dirty="0" smtClean="0">
                <a:latin typeface="メイリオ" charset="0"/>
                <a:ea typeface="メイリオ" charset="0"/>
                <a:cs typeface="メイリオ" charset="0"/>
              </a:rPr>
              <a:t>池谷</a:t>
            </a:r>
            <a:r>
              <a:rPr lang="ja-JP" altLang="en-US" sz="2000" b="1" u="sng" dirty="0" smtClean="0"/>
              <a:t>瑞基 </a:t>
            </a:r>
            <a:r>
              <a:rPr lang="ja-JP" altLang="en-US" sz="2000" dirty="0" smtClean="0"/>
              <a:t>「</a:t>
            </a:r>
            <a:r>
              <a:rPr lang="en-US" altLang="ja-JP" sz="2000" dirty="0"/>
              <a:t>SIS</a:t>
            </a:r>
            <a:r>
              <a:rPr lang="ja-JP" altLang="en-US" sz="2000" dirty="0"/>
              <a:t>ミキサの広帯域化に向けた</a:t>
            </a:r>
            <a:r>
              <a:rPr lang="en-US" altLang="ja-JP" sz="2000" dirty="0" err="1"/>
              <a:t>Nb</a:t>
            </a:r>
            <a:r>
              <a:rPr lang="en-US" altLang="ja-JP" sz="2000" dirty="0"/>
              <a:t>/Al/</a:t>
            </a:r>
            <a:r>
              <a:rPr lang="en-US" altLang="ja-JP" sz="2000" dirty="0" err="1"/>
              <a:t>AlOx</a:t>
            </a:r>
            <a:r>
              <a:rPr lang="en-US" altLang="ja-JP" sz="2000" dirty="0"/>
              <a:t>/Al/</a:t>
            </a:r>
            <a:r>
              <a:rPr lang="en-US" altLang="ja-JP" sz="2000" dirty="0" err="1"/>
              <a:t>Nb</a:t>
            </a:r>
            <a:r>
              <a:rPr lang="ja-JP" altLang="en-US" sz="2000" dirty="0"/>
              <a:t>接合の</a:t>
            </a:r>
            <a:r>
              <a:rPr lang="ja-JP" altLang="en-US" sz="2000" dirty="0" smtClean="0"/>
              <a:t>研究」</a:t>
            </a:r>
            <a:endParaRPr lang="en-US" altLang="ja-JP" sz="2000" dirty="0" smtClean="0"/>
          </a:p>
          <a:p>
            <a:pPr>
              <a:spcBef>
                <a:spcPts val="300"/>
              </a:spcBef>
              <a:spcAft>
                <a:spcPts val="300"/>
              </a:spcAft>
              <a:buFont typeface="Wingdings" panose="05000000000000000000" pitchFamily="2" charset="2"/>
              <a:buChar char="n"/>
            </a:pPr>
            <a:r>
              <a:rPr lang="ja-JP" altLang="en-US" sz="2000" b="1" u="sng" dirty="0">
                <a:latin typeface="メイリオ" charset="0"/>
                <a:ea typeface="メイリオ" charset="0"/>
                <a:cs typeface="メイリオ" charset="0"/>
              </a:rPr>
              <a:t>稲田素子</a:t>
            </a:r>
            <a:r>
              <a:rPr lang="ja-JP" altLang="en-US" sz="2000" dirty="0">
                <a:latin typeface="メイリオ" charset="0"/>
                <a:ea typeface="メイリオ" charset="0"/>
                <a:cs typeface="メイリオ" charset="0"/>
              </a:rPr>
              <a:t> </a:t>
            </a:r>
            <a:r>
              <a:rPr lang="ja-JP" altLang="en-US" sz="2000" dirty="0" smtClean="0">
                <a:latin typeface="メイリオ" charset="0"/>
                <a:ea typeface="メイリオ" charset="0"/>
                <a:cs typeface="メイリオ" charset="0"/>
              </a:rPr>
              <a:t>「</a:t>
            </a:r>
            <a:r>
              <a:rPr lang="en-US" altLang="ja-JP" sz="2000" dirty="0" smtClean="0">
                <a:latin typeface="メイリオ" charset="0"/>
                <a:ea typeface="メイリオ" charset="0"/>
                <a:cs typeface="メイリオ" charset="0"/>
              </a:rPr>
              <a:t>ASTE </a:t>
            </a:r>
            <a:r>
              <a:rPr lang="ja-JP" altLang="en-US" sz="2000" dirty="0">
                <a:latin typeface="メイリオ" charset="0"/>
                <a:ea typeface="メイリオ" charset="0"/>
                <a:cs typeface="メイリオ" charset="0"/>
              </a:rPr>
              <a:t>新３カートリッジデュア評価</a:t>
            </a:r>
            <a:r>
              <a:rPr lang="ja-JP" altLang="en-US" sz="2000" dirty="0" smtClean="0">
                <a:latin typeface="メイリオ" charset="0"/>
                <a:ea typeface="メイリオ" charset="0"/>
                <a:cs typeface="メイリオ" charset="0"/>
              </a:rPr>
              <a:t>試験」</a:t>
            </a:r>
            <a:endParaRPr lang="en-US" altLang="ja-JP" sz="2000" dirty="0" smtClean="0">
              <a:latin typeface="メイリオ" charset="0"/>
              <a:ea typeface="メイリオ" charset="0"/>
              <a:cs typeface="メイリオ" charset="0"/>
            </a:endParaRPr>
          </a:p>
          <a:p>
            <a:pPr>
              <a:spcBef>
                <a:spcPts val="300"/>
              </a:spcBef>
              <a:spcAft>
                <a:spcPts val="300"/>
              </a:spcAft>
              <a:buFont typeface="Wingdings" panose="05000000000000000000" pitchFamily="2" charset="2"/>
              <a:buChar char="n"/>
            </a:pPr>
            <a:r>
              <a:rPr lang="ja-JP" altLang="en-US" sz="2000" b="1" u="sng" dirty="0">
                <a:latin typeface="メイリオ" charset="0"/>
                <a:ea typeface="メイリオ" charset="0"/>
                <a:cs typeface="メイリオ" charset="0"/>
              </a:rPr>
              <a:t>上月雄人</a:t>
            </a:r>
            <a:r>
              <a:rPr lang="ja-JP" altLang="en-US" sz="2000" dirty="0">
                <a:latin typeface="メイリオ" charset="0"/>
                <a:ea typeface="メイリオ" charset="0"/>
                <a:cs typeface="メイリオ" charset="0"/>
              </a:rPr>
              <a:t> </a:t>
            </a:r>
            <a:r>
              <a:rPr lang="ja-JP" altLang="en-US" sz="2000" dirty="0" smtClean="0">
                <a:latin typeface="メイリオ" charset="0"/>
                <a:ea typeface="メイリオ" charset="0"/>
                <a:cs typeface="メイリオ" charset="0"/>
              </a:rPr>
              <a:t>「</a:t>
            </a:r>
            <a:r>
              <a:rPr lang="en-US" altLang="ja-JP" sz="2000" dirty="0" smtClean="0">
                <a:latin typeface="メイリオ" charset="0"/>
                <a:ea typeface="メイリオ" charset="0"/>
                <a:cs typeface="メイリオ" charset="0"/>
              </a:rPr>
              <a:t>275-500GHz </a:t>
            </a:r>
            <a:r>
              <a:rPr lang="en-US" altLang="ja-JP" sz="2000" dirty="0">
                <a:latin typeface="メイリオ" charset="0"/>
                <a:ea typeface="メイリオ" charset="0"/>
                <a:cs typeface="メイリオ" charset="0"/>
              </a:rPr>
              <a:t>SIS </a:t>
            </a:r>
            <a:r>
              <a:rPr lang="ja-JP" altLang="en-US" sz="2000" dirty="0">
                <a:latin typeface="メイリオ" charset="0"/>
                <a:ea typeface="メイリオ" charset="0"/>
                <a:cs typeface="メイリオ" charset="0"/>
              </a:rPr>
              <a:t>ミクサの</a:t>
            </a:r>
            <a:r>
              <a:rPr lang="ja-JP" altLang="en-US" sz="2000" dirty="0" smtClean="0">
                <a:latin typeface="メイリオ" charset="0"/>
                <a:ea typeface="メイリオ" charset="0"/>
                <a:cs typeface="メイリオ" charset="0"/>
              </a:rPr>
              <a:t>設計」</a:t>
            </a:r>
            <a:endParaRPr lang="en-US" altLang="ja-JP" sz="2000" dirty="0">
              <a:latin typeface="メイリオ" charset="0"/>
              <a:ea typeface="メイリオ" charset="0"/>
              <a:cs typeface="メイリオ" charset="0"/>
            </a:endParaRPr>
          </a:p>
          <a:p>
            <a:pPr>
              <a:spcBef>
                <a:spcPts val="300"/>
              </a:spcBef>
              <a:spcAft>
                <a:spcPts val="300"/>
              </a:spcAft>
              <a:buFont typeface="Wingdings" panose="05000000000000000000" pitchFamily="2" charset="2"/>
              <a:buChar char="n"/>
            </a:pPr>
            <a:r>
              <a:rPr lang="en-US" altLang="ja-JP" sz="2000" b="1" u="sng" dirty="0" smtClean="0">
                <a:latin typeface="メイリオ" charset="0"/>
                <a:ea typeface="メイリオ" charset="0"/>
                <a:cs typeface="メイリオ" charset="0"/>
              </a:rPr>
              <a:t>Matthias </a:t>
            </a:r>
            <a:r>
              <a:rPr lang="en-US" altLang="ja-JP" sz="2000" b="1" u="sng" dirty="0" err="1" smtClean="0">
                <a:latin typeface="メイリオ" charset="0"/>
                <a:ea typeface="メイリオ" charset="0"/>
                <a:cs typeface="メイリオ" charset="0"/>
              </a:rPr>
              <a:t>Kroug</a:t>
            </a:r>
            <a:r>
              <a:rPr lang="en-US" altLang="ja-JP" sz="2000" dirty="0" smtClean="0">
                <a:latin typeface="メイリオ" charset="0"/>
                <a:ea typeface="メイリオ" charset="0"/>
                <a:cs typeface="メイリオ" charset="0"/>
              </a:rPr>
              <a:t> “High-</a:t>
            </a:r>
            <a:r>
              <a:rPr lang="en-US" altLang="ja-JP" sz="2000" dirty="0" err="1" smtClean="0">
                <a:latin typeface="メイリオ" charset="0"/>
                <a:ea typeface="メイリオ" charset="0"/>
                <a:cs typeface="メイリオ" charset="0"/>
              </a:rPr>
              <a:t>Jc</a:t>
            </a:r>
            <a:r>
              <a:rPr lang="en-US" altLang="ja-JP" sz="2000" dirty="0" smtClean="0">
                <a:latin typeface="メイリオ" charset="0"/>
                <a:ea typeface="メイリオ" charset="0"/>
                <a:cs typeface="メイリオ" charset="0"/>
              </a:rPr>
              <a:t> SIS Mixers for a 300-500 GHz Receiver”</a:t>
            </a:r>
          </a:p>
          <a:p>
            <a:pPr>
              <a:spcBef>
                <a:spcPts val="300"/>
              </a:spcBef>
              <a:spcAft>
                <a:spcPts val="300"/>
              </a:spcAft>
              <a:buFont typeface="Wingdings" panose="05000000000000000000" pitchFamily="2" charset="2"/>
              <a:buChar char="n"/>
            </a:pPr>
            <a:r>
              <a:rPr lang="ja-JP" altLang="en-US" sz="2000" b="1" u="sng" dirty="0" smtClean="0">
                <a:latin typeface="メイリオ" charset="0"/>
                <a:ea typeface="メイリオ" charset="0"/>
                <a:cs typeface="メイリオ" charset="0"/>
              </a:rPr>
              <a:t>小嶋崇文</a:t>
            </a:r>
            <a:r>
              <a:rPr lang="ja-JP" altLang="en-US" sz="2000" dirty="0" smtClean="0">
                <a:latin typeface="メイリオ" charset="0"/>
                <a:ea typeface="メイリオ" charset="0"/>
                <a:cs typeface="メイリオ" charset="0"/>
              </a:rPr>
              <a:t> 「冷却プローバーを用いた</a:t>
            </a:r>
            <a:r>
              <a:rPr lang="en-US" altLang="ja-JP" sz="2000" dirty="0" smtClean="0">
                <a:latin typeface="メイリオ" charset="0"/>
                <a:ea typeface="メイリオ" charset="0"/>
                <a:cs typeface="メイリオ" charset="0"/>
              </a:rPr>
              <a:t>SIS</a:t>
            </a:r>
            <a:r>
              <a:rPr lang="ja-JP" altLang="en-US" sz="2000" dirty="0" smtClean="0">
                <a:latin typeface="メイリオ" charset="0"/>
                <a:ea typeface="メイリオ" charset="0"/>
                <a:cs typeface="メイリオ" charset="0"/>
              </a:rPr>
              <a:t>接合のキャパシタンス測定」</a:t>
            </a:r>
            <a:endParaRPr lang="en-US" altLang="ja-JP" sz="2000" dirty="0" smtClean="0">
              <a:latin typeface="メイリオ" charset="0"/>
              <a:ea typeface="メイリオ" charset="0"/>
              <a:cs typeface="メイリオ" charset="0"/>
            </a:endParaRPr>
          </a:p>
          <a:p>
            <a:pPr>
              <a:spcBef>
                <a:spcPts val="300"/>
              </a:spcBef>
              <a:spcAft>
                <a:spcPts val="300"/>
              </a:spcAft>
              <a:buFont typeface="Wingdings" panose="05000000000000000000" pitchFamily="2" charset="2"/>
              <a:buChar char="n"/>
            </a:pPr>
            <a:r>
              <a:rPr lang="ja-JP" altLang="en-US" sz="2000" b="1" u="sng" dirty="0" smtClean="0">
                <a:latin typeface="メイリオ" charset="0"/>
                <a:ea typeface="メイリオ" charset="0"/>
                <a:cs typeface="メイリオ" charset="0"/>
              </a:rPr>
              <a:t>高橋宏明</a:t>
            </a:r>
            <a:r>
              <a:rPr lang="ja-JP" altLang="en-US" sz="2000" dirty="0" smtClean="0">
                <a:latin typeface="メイリオ" charset="0"/>
                <a:ea typeface="メイリオ" charset="0"/>
                <a:cs typeface="メイリオ" charset="0"/>
              </a:rPr>
              <a:t> 「冷却</a:t>
            </a:r>
            <a:r>
              <a:rPr lang="en-US" altLang="ja-JP" sz="2000" dirty="0" smtClean="0">
                <a:latin typeface="メイリオ" charset="0"/>
                <a:ea typeface="メイリオ" charset="0"/>
                <a:cs typeface="メイリオ" charset="0"/>
              </a:rPr>
              <a:t>TRL</a:t>
            </a:r>
            <a:r>
              <a:rPr lang="ja-JP" altLang="en-US" sz="2000" dirty="0" smtClean="0">
                <a:latin typeface="メイリオ" charset="0"/>
                <a:ea typeface="メイリオ" charset="0"/>
                <a:cs typeface="メイリオ" charset="0"/>
              </a:rPr>
              <a:t>校正による電波天文用マイクロ波帯低雑音アンプの特性評価手法の確立」</a:t>
            </a:r>
            <a:endParaRPr lang="en-US" altLang="ja-JP" sz="2000" dirty="0" smtClean="0">
              <a:latin typeface="メイリオ" charset="0"/>
              <a:ea typeface="メイリオ" charset="0"/>
              <a:cs typeface="メイリオ" charset="0"/>
            </a:endParaRPr>
          </a:p>
          <a:p>
            <a:pPr>
              <a:spcBef>
                <a:spcPts val="300"/>
              </a:spcBef>
              <a:spcAft>
                <a:spcPts val="300"/>
              </a:spcAft>
              <a:buFont typeface="Wingdings" panose="05000000000000000000" pitchFamily="2" charset="2"/>
              <a:buChar char="n"/>
            </a:pPr>
            <a:r>
              <a:rPr lang="en-US" altLang="ja-JP" sz="2000" b="1" u="sng" dirty="0">
                <a:latin typeface="メイリオ" charset="0"/>
                <a:ea typeface="メイリオ" charset="0"/>
                <a:cs typeface="メイリオ" charset="0"/>
              </a:rPr>
              <a:t>Alvaro </a:t>
            </a:r>
            <a:r>
              <a:rPr lang="en-US" altLang="ja-JP" sz="2000" b="1" u="sng" dirty="0" err="1">
                <a:latin typeface="メイリオ" charset="0"/>
                <a:ea typeface="メイリオ" charset="0"/>
                <a:cs typeface="メイリオ" charset="0"/>
              </a:rPr>
              <a:t>Gonzarez</a:t>
            </a:r>
            <a:r>
              <a:rPr lang="en-US" altLang="ja-JP" sz="2000" dirty="0">
                <a:latin typeface="メイリオ" charset="0"/>
                <a:ea typeface="メイリオ" charset="0"/>
                <a:cs typeface="メイリオ" charset="0"/>
              </a:rPr>
              <a:t> </a:t>
            </a:r>
            <a:r>
              <a:rPr lang="en-US" altLang="ja-JP" sz="2000" dirty="0" smtClean="0">
                <a:latin typeface="メイリオ" charset="0"/>
                <a:ea typeface="メイリオ" charset="0"/>
                <a:cs typeface="メイリオ" charset="0"/>
              </a:rPr>
              <a:t> </a:t>
            </a:r>
            <a:r>
              <a:rPr lang="en-US" altLang="ja-JP" sz="2000" dirty="0" smtClean="0">
                <a:latin typeface="メイリオ" charset="0"/>
                <a:ea typeface="メイリオ" charset="0"/>
                <a:cs typeface="メイリオ" charset="0"/>
              </a:rPr>
              <a:t>“</a:t>
            </a:r>
            <a:r>
              <a:rPr lang="en-US" altLang="ja-JP" sz="2000" dirty="0"/>
              <a:t>Novel reconfigurable beam measurement system and measurements in the </a:t>
            </a:r>
            <a:r>
              <a:rPr lang="en-US" altLang="ja-JP" sz="2000" dirty="0" smtClean="0"/>
              <a:t>1.25-1.57 </a:t>
            </a:r>
            <a:r>
              <a:rPr lang="en-US" altLang="ja-JP" sz="2000" dirty="0"/>
              <a:t>THz </a:t>
            </a:r>
            <a:r>
              <a:rPr lang="en-US" altLang="ja-JP" sz="2000" dirty="0" smtClean="0"/>
              <a:t>band</a:t>
            </a:r>
            <a:r>
              <a:rPr lang="en-US" altLang="ja-JP" sz="2000" dirty="0" smtClean="0"/>
              <a:t>”</a:t>
            </a:r>
          </a:p>
        </p:txBody>
      </p:sp>
    </p:spTree>
    <p:extLst>
      <p:ext uri="{BB962C8B-B14F-4D97-AF65-F5344CB8AC3E}">
        <p14:creationId xmlns:p14="http://schemas.microsoft.com/office/powerpoint/2010/main" val="1341220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275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5539" dirty="0">
                <a:solidFill>
                  <a:srgbClr val="000000"/>
                </a:solidFill>
              </a:rPr>
              <a:t>ALMA</a:t>
            </a:r>
            <a:endParaRPr lang="ja-JP" altLang="en-US" sz="5539" dirty="0">
              <a:solidFill>
                <a:srgbClr val="000000"/>
              </a:solidFill>
            </a:endParaRPr>
          </a:p>
        </p:txBody>
      </p:sp>
      <p:sp>
        <p:nvSpPr>
          <p:cNvPr id="4" name="テキスト ボックス 3"/>
          <p:cNvSpPr txBox="1"/>
          <p:nvPr/>
        </p:nvSpPr>
        <p:spPr>
          <a:xfrm>
            <a:off x="294368" y="1268760"/>
            <a:ext cx="8773780"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smtClean="0">
                <a:latin typeface="Arial"/>
                <a:cs typeface="Arial"/>
              </a:rPr>
              <a:t>Atacama Large Millimeter/submillimeter Array</a:t>
            </a:r>
          </a:p>
          <a:p>
            <a:pPr marL="285750" indent="-285750">
              <a:buFont typeface="Arial" panose="020B0604020202020204" pitchFamily="34" charset="0"/>
              <a:buChar char="•"/>
            </a:pPr>
            <a:r>
              <a:rPr lang="ja-JP" altLang="ja-JP" sz="2400" kern="100" dirty="0" smtClean="0">
                <a:latin typeface="メイリオ" panose="020B0604030504040204" pitchFamily="50" charset="-128"/>
                <a:ea typeface="メイリオ" panose="020B0604030504040204" pitchFamily="50" charset="-128"/>
                <a:cs typeface="メイリオ" panose="020B0604030504040204" pitchFamily="50" charset="-128"/>
              </a:rPr>
              <a:t>南米</a:t>
            </a:r>
            <a:r>
              <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rPr>
              <a:t>チリのアタカマ高地（標高</a:t>
            </a:r>
            <a:r>
              <a:rPr lang="en-US" altLang="ja-JP" sz="2400" kern="100" dirty="0">
                <a:latin typeface="メイリオ" panose="020B0604030504040204" pitchFamily="50" charset="-128"/>
                <a:ea typeface="メイリオ" panose="020B0604030504040204" pitchFamily="50" charset="-128"/>
                <a:cs typeface="メイリオ" panose="020B0604030504040204" pitchFamily="50" charset="-128"/>
              </a:rPr>
              <a:t>5,000</a:t>
            </a:r>
            <a:r>
              <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rPr>
              <a:t>ｍ）に建設</a:t>
            </a:r>
            <a:r>
              <a:rPr lang="ja-JP" altLang="ja-JP" sz="2400" kern="100" dirty="0" smtClean="0">
                <a:latin typeface="メイリオ" panose="020B0604030504040204" pitchFamily="50" charset="-128"/>
                <a:ea typeface="メイリオ" panose="020B0604030504040204" pitchFamily="50" charset="-128"/>
                <a:cs typeface="メイリオ" panose="020B0604030504040204" pitchFamily="50" charset="-128"/>
              </a:rPr>
              <a:t>した</a:t>
            </a:r>
            <a:r>
              <a:rPr lang="en-US" altLang="ja-JP" sz="2400" kern="100" dirty="0" smtClean="0">
                <a:latin typeface="メイリオ" panose="020B0604030504040204" pitchFamily="50" charset="-128"/>
                <a:ea typeface="メイリオ" panose="020B0604030504040204" pitchFamily="50" charset="-128"/>
                <a:cs typeface="メイリオ" panose="020B0604030504040204" pitchFamily="50" charset="-128"/>
              </a:rPr>
              <a:t>66</a:t>
            </a:r>
            <a:r>
              <a:rPr lang="ja-JP" altLang="en-US" sz="2400" kern="100" dirty="0" smtClean="0">
                <a:latin typeface="メイリオ" panose="020B0604030504040204" pitchFamily="50" charset="-128"/>
                <a:ea typeface="メイリオ" panose="020B0604030504040204" pitchFamily="50" charset="-128"/>
                <a:cs typeface="メイリオ" panose="020B0604030504040204" pitchFamily="50" charset="-128"/>
              </a:rPr>
              <a:t>台のアンテナ群</a:t>
            </a:r>
            <a:r>
              <a:rPr lang="ja-JP" altLang="ja-JP" sz="2400" kern="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rPr>
              <a:t>アタカマ大型ミリ波サブミリ波干渉計」</a:t>
            </a:r>
            <a:endParaRPr kumimoji="1" lang="ja-JP" altLang="en-US" sz="2400" dirty="0">
              <a:latin typeface="Arial"/>
              <a:cs typeface="Arial"/>
            </a:endParaRPr>
          </a:p>
        </p:txBody>
      </p:sp>
      <p:sp>
        <p:nvSpPr>
          <p:cNvPr id="5" name="テキスト ボックス 4"/>
          <p:cNvSpPr txBox="1"/>
          <p:nvPr/>
        </p:nvSpPr>
        <p:spPr>
          <a:xfrm>
            <a:off x="179512" y="4941168"/>
            <a:ext cx="6840760" cy="1569660"/>
          </a:xfrm>
          <a:prstGeom prst="rect">
            <a:avLst/>
          </a:prstGeom>
          <a:noFill/>
        </p:spPr>
        <p:txBody>
          <a:bodyPr wrap="square" rtlCol="0">
            <a:spAutoFit/>
          </a:bodyPr>
          <a:lstStyle/>
          <a:p>
            <a:pPr marL="263776" indent="-263776">
              <a:buFont typeface="Arial"/>
              <a:buChar char="•"/>
            </a:pPr>
            <a:r>
              <a:rPr lang="en-US" altLang="ja-JP" sz="2400" dirty="0" smtClean="0">
                <a:latin typeface="Arial"/>
                <a:cs typeface="Arial"/>
              </a:rPr>
              <a:t>22</a:t>
            </a:r>
            <a:r>
              <a:rPr lang="ja-JP" altLang="en-US" sz="2400" dirty="0" smtClean="0">
                <a:latin typeface="Arial"/>
                <a:cs typeface="Arial"/>
              </a:rPr>
              <a:t>ヶ国が参加する国際プロジェクト</a:t>
            </a:r>
            <a:endParaRPr kumimoji="1" lang="en-US" altLang="ja-JP" sz="2400" dirty="0" smtClean="0">
              <a:latin typeface="Arial"/>
              <a:cs typeface="Arial"/>
            </a:endParaRPr>
          </a:p>
          <a:p>
            <a:pPr marL="263776" indent="-263776">
              <a:buFont typeface="Arial"/>
              <a:buChar char="•"/>
            </a:pPr>
            <a:r>
              <a:rPr lang="ja-JP" altLang="en-US" sz="2400" dirty="0" smtClean="0">
                <a:latin typeface="Arial"/>
                <a:cs typeface="Arial"/>
              </a:rPr>
              <a:t>「初期利用観測」を </a:t>
            </a:r>
            <a:r>
              <a:rPr lang="en-US" altLang="ja-JP" sz="2400" dirty="0" smtClean="0">
                <a:latin typeface="Arial"/>
                <a:cs typeface="Arial"/>
              </a:rPr>
              <a:t>2011 </a:t>
            </a:r>
            <a:r>
              <a:rPr lang="ja-JP" altLang="en-US" sz="2400" dirty="0" smtClean="0">
                <a:latin typeface="Arial"/>
                <a:cs typeface="Arial"/>
              </a:rPr>
              <a:t>年に開始</a:t>
            </a:r>
            <a:endParaRPr kumimoji="1" lang="en-US" altLang="ja-JP" sz="2400" dirty="0" smtClean="0">
              <a:latin typeface="Arial"/>
              <a:cs typeface="Arial"/>
            </a:endParaRPr>
          </a:p>
          <a:p>
            <a:pPr marL="263776" indent="-263776">
              <a:buFont typeface="Arial"/>
              <a:buChar char="•"/>
            </a:pPr>
            <a:r>
              <a:rPr kumimoji="1" lang="en-US" altLang="ja-JP" sz="2400" dirty="0" smtClean="0">
                <a:latin typeface="Arial"/>
                <a:cs typeface="Arial"/>
              </a:rPr>
              <a:t>2012</a:t>
            </a:r>
            <a:r>
              <a:rPr kumimoji="1" lang="ja-JP" altLang="en-US" sz="2400" dirty="0" smtClean="0">
                <a:latin typeface="Arial"/>
                <a:cs typeface="Arial"/>
              </a:rPr>
              <a:t>年以降、</a:t>
            </a:r>
            <a:r>
              <a:rPr lang="en-US" altLang="ja-JP" sz="2400" dirty="0" smtClean="0">
                <a:latin typeface="Arial"/>
                <a:cs typeface="Arial"/>
              </a:rPr>
              <a:t>30</a:t>
            </a:r>
            <a:r>
              <a:rPr kumimoji="1" lang="en-US" altLang="ja-JP" sz="2400" dirty="0" smtClean="0">
                <a:latin typeface="Arial"/>
                <a:cs typeface="Arial"/>
              </a:rPr>
              <a:t>0</a:t>
            </a:r>
            <a:r>
              <a:rPr lang="en-US" altLang="ja-JP" sz="2400" dirty="0" smtClean="0">
                <a:latin typeface="Arial"/>
                <a:cs typeface="Arial"/>
              </a:rPr>
              <a:t> </a:t>
            </a:r>
            <a:r>
              <a:rPr lang="ja-JP" altLang="en-US" sz="2400" dirty="0" smtClean="0">
                <a:latin typeface="Arial"/>
                <a:cs typeface="Arial"/>
              </a:rPr>
              <a:t>を超える論文が発表されている</a:t>
            </a:r>
            <a:r>
              <a:rPr lang="en-US" altLang="ja-JP" sz="2400" dirty="0">
                <a:latin typeface="Arial"/>
                <a:cs typeface="Arial"/>
              </a:rPr>
              <a:t> </a:t>
            </a:r>
            <a:r>
              <a:rPr kumimoji="1" lang="en-US" altLang="ja-JP" sz="2400" dirty="0" smtClean="0">
                <a:latin typeface="Arial"/>
                <a:cs typeface="Arial"/>
              </a:rPr>
              <a:t>(Nature</a:t>
            </a:r>
            <a:r>
              <a:rPr kumimoji="1" lang="ja-JP" altLang="en-US" sz="2400" dirty="0" smtClean="0">
                <a:latin typeface="Arial"/>
                <a:cs typeface="Arial"/>
              </a:rPr>
              <a:t>誌</a:t>
            </a:r>
            <a:r>
              <a:rPr kumimoji="1" lang="en-US" altLang="ja-JP" sz="2400" dirty="0" smtClean="0">
                <a:latin typeface="Arial"/>
                <a:cs typeface="Arial"/>
              </a:rPr>
              <a:t>11</a:t>
            </a:r>
            <a:r>
              <a:rPr kumimoji="1" lang="ja-JP" altLang="en-US" sz="2400" dirty="0" smtClean="0">
                <a:latin typeface="Arial"/>
                <a:cs typeface="Arial"/>
              </a:rPr>
              <a:t>編、</a:t>
            </a:r>
            <a:r>
              <a:rPr kumimoji="1" lang="en-US" altLang="ja-JP" sz="2400" dirty="0" smtClean="0">
                <a:latin typeface="Arial"/>
                <a:cs typeface="Arial"/>
              </a:rPr>
              <a:t>Science</a:t>
            </a:r>
            <a:r>
              <a:rPr kumimoji="1" lang="ja-JP" altLang="en-US" sz="2400" dirty="0" smtClean="0">
                <a:latin typeface="Arial"/>
                <a:cs typeface="Arial"/>
              </a:rPr>
              <a:t>誌</a:t>
            </a:r>
            <a:r>
              <a:rPr kumimoji="1" lang="en-US" altLang="ja-JP" sz="2400" dirty="0" smtClean="0">
                <a:latin typeface="Arial"/>
                <a:cs typeface="Arial"/>
              </a:rPr>
              <a:t>5</a:t>
            </a:r>
            <a:r>
              <a:rPr kumimoji="1" lang="ja-JP" altLang="en-US" sz="2400" dirty="0" smtClean="0">
                <a:latin typeface="Arial"/>
                <a:cs typeface="Arial"/>
              </a:rPr>
              <a:t>編を含む</a:t>
            </a:r>
            <a:r>
              <a:rPr kumimoji="1" lang="en-US" altLang="ja-JP" sz="2400" dirty="0" smtClean="0">
                <a:latin typeface="Arial"/>
                <a:cs typeface="Arial"/>
              </a:rPr>
              <a:t>) </a:t>
            </a:r>
            <a:endParaRPr kumimoji="1" lang="ja-JP" altLang="en-US" sz="2400" dirty="0">
              <a:latin typeface="Arial"/>
              <a:cs typeface="Arial"/>
            </a:endParaRPr>
          </a:p>
        </p:txBody>
      </p:sp>
      <p:grpSp>
        <p:nvGrpSpPr>
          <p:cNvPr id="7" name="グループ化 6"/>
          <p:cNvGrpSpPr/>
          <p:nvPr/>
        </p:nvGrpSpPr>
        <p:grpSpPr>
          <a:xfrm>
            <a:off x="-187045" y="2420888"/>
            <a:ext cx="9315077" cy="2525819"/>
            <a:chOff x="-171076" y="2367193"/>
            <a:chExt cx="9315077" cy="2525819"/>
          </a:xfrm>
        </p:grpSpPr>
        <p:pic>
          <p:nvPicPr>
            <p:cNvPr id="3" name="図 2" descr="guisard-alma-824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1076" y="2367193"/>
              <a:ext cx="9315077" cy="2525819"/>
            </a:xfrm>
            <a:prstGeom prst="rect">
              <a:avLst/>
            </a:prstGeom>
          </p:spPr>
        </p:pic>
        <p:sp>
          <p:nvSpPr>
            <p:cNvPr id="6" name="テキスト ボックス 5"/>
            <p:cNvSpPr txBox="1"/>
            <p:nvPr/>
          </p:nvSpPr>
          <p:spPr>
            <a:xfrm>
              <a:off x="7668345" y="4494199"/>
              <a:ext cx="1415772" cy="369332"/>
            </a:xfrm>
            <a:prstGeom prst="rect">
              <a:avLst/>
            </a:prstGeom>
            <a:noFill/>
          </p:spPr>
          <p:txBody>
            <a:bodyPr wrap="none" rtlCol="0">
              <a:spAutoFit/>
            </a:bodyPr>
            <a:lstStyle/>
            <a:p>
              <a:r>
                <a:rPr lang="en-US" altLang="ja-JP" dirty="0" smtClean="0">
                  <a:solidFill>
                    <a:schemeClr val="bg1"/>
                  </a:solidFill>
                </a:rPr>
                <a:t>Credit: ESO</a:t>
              </a:r>
              <a:endParaRPr kumimoji="1" lang="ja-JP" altLang="en-US" dirty="0">
                <a:solidFill>
                  <a:schemeClr val="bg1"/>
                </a:solidFill>
              </a:endParaRPr>
            </a:p>
          </p:txBody>
        </p:sp>
      </p:grpSp>
      <p:sp>
        <p:nvSpPr>
          <p:cNvPr id="8" name="テキスト ボックス 7"/>
          <p:cNvSpPr txBox="1"/>
          <p:nvPr/>
        </p:nvSpPr>
        <p:spPr>
          <a:xfrm>
            <a:off x="4197483" y="784825"/>
            <a:ext cx="184731"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592362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323" dirty="0">
                <a:solidFill>
                  <a:srgbClr val="000000"/>
                </a:solidFill>
              </a:rPr>
              <a:t>East</a:t>
            </a:r>
            <a:r>
              <a:rPr lang="ja-JP" altLang="en-US" sz="3323" dirty="0">
                <a:solidFill>
                  <a:srgbClr val="000000"/>
                </a:solidFill>
              </a:rPr>
              <a:t> </a:t>
            </a:r>
            <a:r>
              <a:rPr lang="en-US" altLang="ja-JP" sz="3323" dirty="0">
                <a:solidFill>
                  <a:srgbClr val="000000"/>
                </a:solidFill>
              </a:rPr>
              <a:t>Asian</a:t>
            </a:r>
            <a:r>
              <a:rPr lang="ja-JP" altLang="en-US" sz="3323" dirty="0">
                <a:solidFill>
                  <a:srgbClr val="000000"/>
                </a:solidFill>
              </a:rPr>
              <a:t> </a:t>
            </a:r>
            <a:r>
              <a:rPr lang="en-US" altLang="ja-JP" sz="3323" dirty="0">
                <a:solidFill>
                  <a:srgbClr val="000000"/>
                </a:solidFill>
              </a:rPr>
              <a:t>ALMA Development</a:t>
            </a:r>
            <a:endParaRPr lang="ja-JP" altLang="en-US" sz="3323" dirty="0">
              <a:solidFill>
                <a:srgbClr val="000000"/>
              </a:solidFill>
            </a:endParaRPr>
          </a:p>
        </p:txBody>
      </p:sp>
      <p:sp>
        <p:nvSpPr>
          <p:cNvPr id="5" name="テキスト ボックス 9"/>
          <p:cNvSpPr txBox="1">
            <a:spLocks noChangeArrowheads="1"/>
          </p:cNvSpPr>
          <p:nvPr/>
        </p:nvSpPr>
        <p:spPr bwMode="auto">
          <a:xfrm>
            <a:off x="1" y="3163126"/>
            <a:ext cx="1924149" cy="88780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2215" dirty="0">
                <a:latin typeface="メイリオ"/>
                <a:ea typeface="メイリオ"/>
                <a:cs typeface="メイリオ"/>
              </a:rPr>
              <a:t>2013 </a:t>
            </a:r>
          </a:p>
          <a:p>
            <a:r>
              <a:rPr lang="en-US" altLang="ja-JP" sz="1477" dirty="0">
                <a:latin typeface="メイリオ"/>
                <a:ea typeface="メイリオ"/>
                <a:cs typeface="メイリオ"/>
              </a:rPr>
              <a:t>EA ALMA Development WS</a:t>
            </a:r>
            <a:endParaRPr lang="ja-JP" altLang="en-US" sz="1477" dirty="0">
              <a:latin typeface="メイリオ"/>
              <a:ea typeface="メイリオ"/>
              <a:cs typeface="メイリオ"/>
            </a:endParaRPr>
          </a:p>
        </p:txBody>
      </p:sp>
      <p:sp>
        <p:nvSpPr>
          <p:cNvPr id="6" name="テキスト ボックス 35"/>
          <p:cNvSpPr txBox="1">
            <a:spLocks noChangeArrowheads="1"/>
          </p:cNvSpPr>
          <p:nvPr/>
        </p:nvSpPr>
        <p:spPr bwMode="auto">
          <a:xfrm>
            <a:off x="34926" y="1502021"/>
            <a:ext cx="2016795" cy="88780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2215" dirty="0">
                <a:latin typeface="メイリオ"/>
                <a:ea typeface="メイリオ"/>
                <a:cs typeface="メイリオ"/>
              </a:rPr>
              <a:t>2011 </a:t>
            </a:r>
          </a:p>
          <a:p>
            <a:r>
              <a:rPr lang="en-US" altLang="ja-JP" sz="1477" dirty="0">
                <a:latin typeface="メイリオ"/>
                <a:ea typeface="メイリオ"/>
                <a:cs typeface="メイリオ"/>
              </a:rPr>
              <a:t>EA ALMA Development WS</a:t>
            </a:r>
            <a:endParaRPr lang="ja-JP" altLang="en-US" sz="1477" dirty="0">
              <a:latin typeface="メイリオ"/>
              <a:ea typeface="メイリオ"/>
              <a:cs typeface="メイリオ"/>
            </a:endParaRPr>
          </a:p>
        </p:txBody>
      </p:sp>
      <p:sp>
        <p:nvSpPr>
          <p:cNvPr id="8" name="テキスト ボックス 36"/>
          <p:cNvSpPr txBox="1">
            <a:spLocks noChangeArrowheads="1"/>
          </p:cNvSpPr>
          <p:nvPr/>
        </p:nvSpPr>
        <p:spPr bwMode="auto">
          <a:xfrm>
            <a:off x="1" y="4625441"/>
            <a:ext cx="1863725" cy="88780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2215" dirty="0">
                <a:latin typeface="メイリオ"/>
                <a:ea typeface="メイリオ"/>
                <a:cs typeface="メイリオ"/>
              </a:rPr>
              <a:t>2014</a:t>
            </a:r>
          </a:p>
          <a:p>
            <a:r>
              <a:rPr lang="en-US" altLang="ja-JP" sz="1477" dirty="0">
                <a:latin typeface="メイリオ"/>
                <a:ea typeface="メイリオ"/>
                <a:cs typeface="メイリオ"/>
              </a:rPr>
              <a:t>EA ASTE/ALMA Development WS</a:t>
            </a:r>
            <a:endParaRPr lang="ja-JP" altLang="en-US" sz="1477" dirty="0">
              <a:latin typeface="メイリオ"/>
              <a:ea typeface="メイリオ"/>
              <a:cs typeface="メイリオ"/>
            </a:endParaRPr>
          </a:p>
        </p:txBody>
      </p:sp>
      <p:sp>
        <p:nvSpPr>
          <p:cNvPr id="9" name="角丸四角形 8"/>
          <p:cNvSpPr/>
          <p:nvPr/>
        </p:nvSpPr>
        <p:spPr>
          <a:xfrm>
            <a:off x="1857376" y="4624754"/>
            <a:ext cx="7091363" cy="1484435"/>
          </a:xfrm>
          <a:prstGeom prst="roundRect">
            <a:avLst/>
          </a:prstGeom>
          <a:solidFill>
            <a:schemeClr val="accent5">
              <a:lumMod val="60000"/>
              <a:lumOff val="4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dirty="0">
              <a:latin typeface="Times New Roman" panose="02020603050405020304" pitchFamily="18" charset="0"/>
              <a:cs typeface="Times New Roman" panose="02020603050405020304" pitchFamily="18" charset="0"/>
            </a:endParaRPr>
          </a:p>
        </p:txBody>
      </p:sp>
      <p:sp>
        <p:nvSpPr>
          <p:cNvPr id="10" name="角丸四角形 9"/>
          <p:cNvSpPr/>
          <p:nvPr/>
        </p:nvSpPr>
        <p:spPr>
          <a:xfrm>
            <a:off x="1919289" y="1466851"/>
            <a:ext cx="7089775" cy="12309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dirty="0">
              <a:latin typeface="Times New Roman" panose="02020603050405020304" pitchFamily="18" charset="0"/>
              <a:cs typeface="Times New Roman" panose="02020603050405020304" pitchFamily="18" charset="0"/>
            </a:endParaRPr>
          </a:p>
        </p:txBody>
      </p:sp>
      <p:sp>
        <p:nvSpPr>
          <p:cNvPr id="11" name="下矢印 10"/>
          <p:cNvSpPr/>
          <p:nvPr/>
        </p:nvSpPr>
        <p:spPr>
          <a:xfrm>
            <a:off x="4414838" y="1913794"/>
            <a:ext cx="508000" cy="311540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latin typeface="Times New Roman" panose="02020603050405020304" pitchFamily="18" charset="0"/>
              <a:cs typeface="Times New Roman" panose="02020603050405020304" pitchFamily="18" charset="0"/>
            </a:endParaRPr>
          </a:p>
        </p:txBody>
      </p:sp>
      <p:sp>
        <p:nvSpPr>
          <p:cNvPr id="12" name="角丸四角形 11"/>
          <p:cNvSpPr/>
          <p:nvPr/>
        </p:nvSpPr>
        <p:spPr>
          <a:xfrm>
            <a:off x="1857376" y="2935167"/>
            <a:ext cx="7091363" cy="146831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dirty="0">
              <a:latin typeface="Times New Roman" panose="02020603050405020304" pitchFamily="18" charset="0"/>
              <a:cs typeface="Times New Roman" panose="02020603050405020304" pitchFamily="18" charset="0"/>
            </a:endParaRPr>
          </a:p>
        </p:txBody>
      </p:sp>
      <p:sp>
        <p:nvSpPr>
          <p:cNvPr id="13" name="正方形/長方形 12"/>
          <p:cNvSpPr/>
          <p:nvPr/>
        </p:nvSpPr>
        <p:spPr>
          <a:xfrm>
            <a:off x="2411413" y="1900604"/>
            <a:ext cx="1181100" cy="33264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latin typeface="Times New Roman" panose="02020603050405020304" pitchFamily="18" charset="0"/>
                <a:cs typeface="Times New Roman" panose="02020603050405020304" pitchFamily="18" charset="0"/>
              </a:rPr>
              <a:t>Band 1</a:t>
            </a:r>
            <a:endParaRPr lang="ja-JP" altLang="en-US" dirty="0">
              <a:latin typeface="Times New Roman" panose="02020603050405020304" pitchFamily="18" charset="0"/>
              <a:cs typeface="Times New Roman" panose="02020603050405020304" pitchFamily="18" charset="0"/>
            </a:endParaRPr>
          </a:p>
        </p:txBody>
      </p:sp>
      <p:sp>
        <p:nvSpPr>
          <p:cNvPr id="14" name="正方形/長方形 13"/>
          <p:cNvSpPr/>
          <p:nvPr/>
        </p:nvSpPr>
        <p:spPr>
          <a:xfrm>
            <a:off x="4140201" y="1900604"/>
            <a:ext cx="1181100" cy="33264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latin typeface="Times New Roman" panose="02020603050405020304" pitchFamily="18" charset="0"/>
                <a:cs typeface="Times New Roman" panose="02020603050405020304" pitchFamily="18" charset="0"/>
              </a:rPr>
              <a:t>Band 11</a:t>
            </a:r>
            <a:endParaRPr lang="ja-JP" altLang="en-US" dirty="0">
              <a:latin typeface="Times New Roman" panose="02020603050405020304" pitchFamily="18" charset="0"/>
              <a:cs typeface="Times New Roman" panose="02020603050405020304" pitchFamily="18" charset="0"/>
            </a:endParaRPr>
          </a:p>
        </p:txBody>
      </p:sp>
      <p:sp>
        <p:nvSpPr>
          <p:cNvPr id="15" name="正方形/長方形 14"/>
          <p:cNvSpPr/>
          <p:nvPr/>
        </p:nvSpPr>
        <p:spPr>
          <a:xfrm>
            <a:off x="5797551" y="1900604"/>
            <a:ext cx="2989263" cy="33264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latin typeface="Times New Roman" panose="02020603050405020304" pitchFamily="18" charset="0"/>
                <a:cs typeface="Times New Roman" panose="02020603050405020304" pitchFamily="18" charset="0"/>
              </a:rPr>
              <a:t>Artificial Calibration  Source</a:t>
            </a:r>
            <a:endParaRPr lang="ja-JP" altLang="en-US" dirty="0">
              <a:latin typeface="Times New Roman" panose="02020603050405020304" pitchFamily="18" charset="0"/>
              <a:cs typeface="Times New Roman" panose="02020603050405020304" pitchFamily="18" charset="0"/>
            </a:endParaRPr>
          </a:p>
        </p:txBody>
      </p:sp>
      <p:sp>
        <p:nvSpPr>
          <p:cNvPr id="16" name="正方形/長方形 15"/>
          <p:cNvSpPr/>
          <p:nvPr/>
        </p:nvSpPr>
        <p:spPr>
          <a:xfrm>
            <a:off x="3419475" y="3307375"/>
            <a:ext cx="1549400" cy="34143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latin typeface="Times New Roman" panose="02020603050405020304" pitchFamily="18" charset="0"/>
                <a:cs typeface="Times New Roman" panose="02020603050405020304" pitchFamily="18" charset="0"/>
              </a:rPr>
              <a:t>Angular Res.</a:t>
            </a:r>
            <a:endParaRPr lang="ja-JP" altLang="en-US"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5949950" y="3301513"/>
            <a:ext cx="1549400" cy="34143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latin typeface="Times New Roman" panose="02020603050405020304" pitchFamily="18" charset="0"/>
                <a:cs typeface="Times New Roman" panose="02020603050405020304" pitchFamily="18" charset="0"/>
              </a:rPr>
              <a:t>Fidelity</a:t>
            </a:r>
            <a:endParaRPr lang="ja-JP" altLang="en-US" dirty="0">
              <a:latin typeface="Times New Roman" panose="02020603050405020304" pitchFamily="18" charset="0"/>
              <a:cs typeface="Times New Roman" panose="02020603050405020304" pitchFamily="18" charset="0"/>
            </a:endParaRPr>
          </a:p>
        </p:txBody>
      </p:sp>
      <p:sp>
        <p:nvSpPr>
          <p:cNvPr id="18" name="正方形/長方形 17"/>
          <p:cNvSpPr/>
          <p:nvPr/>
        </p:nvSpPr>
        <p:spPr>
          <a:xfrm>
            <a:off x="2452688" y="5029200"/>
            <a:ext cx="1550987" cy="3399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latin typeface="Times New Roman" panose="02020603050405020304" pitchFamily="18" charset="0"/>
                <a:cs typeface="Times New Roman" panose="02020603050405020304" pitchFamily="18" charset="0"/>
              </a:rPr>
              <a:t>Multi-beam</a:t>
            </a:r>
            <a:endParaRPr lang="ja-JP" altLang="en-US" dirty="0">
              <a:latin typeface="Times New Roman" panose="02020603050405020304" pitchFamily="18" charset="0"/>
              <a:cs typeface="Times New Roman" panose="02020603050405020304" pitchFamily="18" charset="0"/>
            </a:endParaRPr>
          </a:p>
        </p:txBody>
      </p:sp>
      <p:sp>
        <p:nvSpPr>
          <p:cNvPr id="19" name="下矢印 18"/>
          <p:cNvSpPr/>
          <p:nvPr/>
        </p:nvSpPr>
        <p:spPr>
          <a:xfrm>
            <a:off x="2822576" y="3928697"/>
            <a:ext cx="508000" cy="110050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latin typeface="Times New Roman" panose="02020603050405020304" pitchFamily="18" charset="0"/>
              <a:cs typeface="Times New Roman" panose="02020603050405020304" pitchFamily="18" charset="0"/>
            </a:endParaRPr>
          </a:p>
        </p:txBody>
      </p:sp>
      <p:sp>
        <p:nvSpPr>
          <p:cNvPr id="20" name="正方形/長方形 19"/>
          <p:cNvSpPr/>
          <p:nvPr/>
        </p:nvSpPr>
        <p:spPr>
          <a:xfrm>
            <a:off x="4194176" y="5029200"/>
            <a:ext cx="985838" cy="3399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latin typeface="Times New Roman" panose="02020603050405020304" pitchFamily="18" charset="0"/>
                <a:cs typeface="Times New Roman" panose="02020603050405020304" pitchFamily="18" charset="0"/>
              </a:rPr>
              <a:t>THz</a:t>
            </a:r>
            <a:endParaRPr lang="ja-JP" altLang="en-US" dirty="0">
              <a:latin typeface="Times New Roman" panose="02020603050405020304" pitchFamily="18" charset="0"/>
              <a:cs typeface="Times New Roman" panose="02020603050405020304" pitchFamily="18" charset="0"/>
            </a:endParaRPr>
          </a:p>
        </p:txBody>
      </p:sp>
      <p:sp>
        <p:nvSpPr>
          <p:cNvPr id="21" name="下矢印 20"/>
          <p:cNvSpPr/>
          <p:nvPr/>
        </p:nvSpPr>
        <p:spPr>
          <a:xfrm>
            <a:off x="7634289" y="3928697"/>
            <a:ext cx="508000" cy="1100503"/>
          </a:xfrm>
          <a:prstGeom prst="downArrow">
            <a:avLst>
              <a:gd name="adj1" fmla="val 43670"/>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latin typeface="Times New Roman" panose="02020603050405020304" pitchFamily="18" charset="0"/>
              <a:cs typeface="Times New Roman" panose="02020603050405020304" pitchFamily="18" charset="0"/>
            </a:endParaRPr>
          </a:p>
        </p:txBody>
      </p:sp>
      <p:sp>
        <p:nvSpPr>
          <p:cNvPr id="22" name="正方形/長方形 21"/>
          <p:cNvSpPr/>
          <p:nvPr/>
        </p:nvSpPr>
        <p:spPr>
          <a:xfrm>
            <a:off x="7023101" y="5055577"/>
            <a:ext cx="1725613" cy="43375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latin typeface="Times New Roman" panose="02020603050405020304" pitchFamily="18" charset="0"/>
                <a:cs typeface="Times New Roman" panose="02020603050405020304" pitchFamily="18" charset="0"/>
              </a:rPr>
              <a:t>Wideband Spectrometer</a:t>
            </a:r>
            <a:endParaRPr lang="ja-JP" altLang="en-US" dirty="0">
              <a:latin typeface="Times New Roman" panose="02020603050405020304" pitchFamily="18" charset="0"/>
              <a:cs typeface="Times New Roman" panose="02020603050405020304" pitchFamily="18" charset="0"/>
            </a:endParaRPr>
          </a:p>
        </p:txBody>
      </p:sp>
      <p:sp>
        <p:nvSpPr>
          <p:cNvPr id="23" name="正方形/長方形 22"/>
          <p:cNvSpPr/>
          <p:nvPr/>
        </p:nvSpPr>
        <p:spPr>
          <a:xfrm>
            <a:off x="5403850" y="5036529"/>
            <a:ext cx="1331913" cy="34143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latin typeface="Times New Roman" panose="02020603050405020304" pitchFamily="18" charset="0"/>
                <a:cs typeface="Times New Roman" panose="02020603050405020304" pitchFamily="18" charset="0"/>
              </a:rPr>
              <a:t>TES Cam</a:t>
            </a:r>
            <a:endParaRPr lang="ja-JP" altLang="en-US" dirty="0">
              <a:latin typeface="Times New Roman" panose="02020603050405020304" pitchFamily="18" charset="0"/>
              <a:cs typeface="Times New Roman" panose="02020603050405020304" pitchFamily="18" charset="0"/>
            </a:endParaRPr>
          </a:p>
        </p:txBody>
      </p:sp>
      <p:sp>
        <p:nvSpPr>
          <p:cNvPr id="24" name="下矢印 23"/>
          <p:cNvSpPr/>
          <p:nvPr/>
        </p:nvSpPr>
        <p:spPr>
          <a:xfrm>
            <a:off x="5543551" y="3915508"/>
            <a:ext cx="508000" cy="111369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latin typeface="Times New Roman" panose="02020603050405020304" pitchFamily="18" charset="0"/>
              <a:cs typeface="Times New Roman" panose="02020603050405020304" pitchFamily="18" charset="0"/>
            </a:endParaRPr>
          </a:p>
        </p:txBody>
      </p:sp>
      <p:sp>
        <p:nvSpPr>
          <p:cNvPr id="25" name="テキスト ボックス 25"/>
          <p:cNvSpPr txBox="1">
            <a:spLocks noChangeArrowheads="1"/>
          </p:cNvSpPr>
          <p:nvPr/>
        </p:nvSpPr>
        <p:spPr bwMode="auto">
          <a:xfrm>
            <a:off x="3578225" y="1478574"/>
            <a:ext cx="4084323" cy="348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662" dirty="0">
                <a:solidFill>
                  <a:srgbClr val="0000FF"/>
                </a:solidFill>
                <a:latin typeface="メイリオ"/>
                <a:ea typeface="メイリオ"/>
                <a:cs typeface="メイリオ"/>
              </a:rPr>
              <a:t>Output: </a:t>
            </a:r>
            <a:r>
              <a:rPr lang="en-US" altLang="ja-JP" sz="1662" dirty="0">
                <a:latin typeface="メイリオ"/>
                <a:ea typeface="メイリオ"/>
                <a:cs typeface="メイリオ"/>
              </a:rPr>
              <a:t>three EA led projects/studies</a:t>
            </a:r>
            <a:endParaRPr lang="ja-JP" altLang="en-US" sz="1662" dirty="0">
              <a:latin typeface="メイリオ"/>
              <a:ea typeface="メイリオ"/>
              <a:cs typeface="メイリオ"/>
            </a:endParaRPr>
          </a:p>
        </p:txBody>
      </p:sp>
      <p:sp>
        <p:nvSpPr>
          <p:cNvPr id="26" name="テキスト ボックス 26"/>
          <p:cNvSpPr txBox="1">
            <a:spLocks noChangeArrowheads="1"/>
          </p:cNvSpPr>
          <p:nvPr/>
        </p:nvSpPr>
        <p:spPr bwMode="auto">
          <a:xfrm>
            <a:off x="3131840" y="2897249"/>
            <a:ext cx="4384534" cy="348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1662" dirty="0">
                <a:solidFill>
                  <a:srgbClr val="0000FF"/>
                </a:solidFill>
                <a:latin typeface="メイリオ"/>
                <a:ea typeface="メイリオ"/>
                <a:cs typeface="メイリオ"/>
              </a:rPr>
              <a:t>Output: </a:t>
            </a:r>
            <a:r>
              <a:rPr lang="en-US" altLang="ja-JP" sz="1662" dirty="0">
                <a:latin typeface="メイリオ"/>
                <a:ea typeface="メイリオ"/>
                <a:cs typeface="メイリオ"/>
              </a:rPr>
              <a:t>New science demands for ALMA</a:t>
            </a:r>
            <a:endParaRPr lang="ja-JP" altLang="en-US" sz="1662" dirty="0">
              <a:latin typeface="メイリオ"/>
              <a:ea typeface="メイリオ"/>
              <a:cs typeface="メイリオ"/>
            </a:endParaRPr>
          </a:p>
        </p:txBody>
      </p:sp>
      <p:sp>
        <p:nvSpPr>
          <p:cNvPr id="27" name="テキスト ボックス 28"/>
          <p:cNvSpPr txBox="1">
            <a:spLocks noChangeArrowheads="1"/>
          </p:cNvSpPr>
          <p:nvPr/>
        </p:nvSpPr>
        <p:spPr bwMode="auto">
          <a:xfrm>
            <a:off x="2411414" y="5625072"/>
            <a:ext cx="6240462" cy="319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477" dirty="0">
                <a:solidFill>
                  <a:schemeClr val="tx2"/>
                </a:solidFill>
                <a:latin typeface="メイリオ"/>
                <a:ea typeface="メイリオ"/>
                <a:cs typeface="メイリオ"/>
              </a:rPr>
              <a:t>Output</a:t>
            </a:r>
            <a:r>
              <a:rPr lang="en-US" altLang="ja-JP" sz="1477" dirty="0">
                <a:solidFill>
                  <a:schemeClr val="tx2"/>
                </a:solidFill>
                <a:latin typeface="メイリオ"/>
                <a:ea typeface="メイリオ"/>
                <a:cs typeface="メイリオ"/>
              </a:rPr>
              <a:t>: </a:t>
            </a:r>
            <a:r>
              <a:rPr lang="en-US" altLang="ja-JP" sz="1477" dirty="0">
                <a:latin typeface="メイリオ"/>
                <a:ea typeface="メイリオ"/>
                <a:cs typeface="メイリオ"/>
              </a:rPr>
              <a:t>Science requirements, ASTE/ALMA </a:t>
            </a:r>
            <a:r>
              <a:rPr lang="en-US" altLang="ja-JP" sz="1477" dirty="0" err="1">
                <a:latin typeface="メイリオ"/>
                <a:ea typeface="メイリオ"/>
                <a:cs typeface="メイリオ"/>
              </a:rPr>
              <a:t>dev</a:t>
            </a:r>
            <a:r>
              <a:rPr lang="en-US" altLang="ja-JP" sz="1477" dirty="0">
                <a:latin typeface="メイリオ"/>
                <a:ea typeface="メイリオ"/>
                <a:cs typeface="メイリオ"/>
              </a:rPr>
              <a:t> timeline.</a:t>
            </a:r>
            <a:endParaRPr lang="ja-JP" altLang="en-US" sz="1477" dirty="0">
              <a:latin typeface="メイリオ"/>
              <a:ea typeface="メイリオ"/>
              <a:cs typeface="メイリオ"/>
            </a:endParaRPr>
          </a:p>
        </p:txBody>
      </p:sp>
      <p:sp>
        <p:nvSpPr>
          <p:cNvPr id="31" name="正方形/長方形 30"/>
          <p:cNvSpPr/>
          <p:nvPr/>
        </p:nvSpPr>
        <p:spPr>
          <a:xfrm>
            <a:off x="2219326" y="3707423"/>
            <a:ext cx="1549400" cy="3399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latin typeface="Times New Roman" panose="02020603050405020304" pitchFamily="18" charset="0"/>
                <a:cs typeface="Times New Roman" panose="02020603050405020304" pitchFamily="18" charset="0"/>
              </a:rPr>
              <a:t>FOV</a:t>
            </a:r>
            <a:endParaRPr lang="ja-JP" altLang="en-US" dirty="0">
              <a:latin typeface="Times New Roman" panose="02020603050405020304" pitchFamily="18" charset="0"/>
              <a:cs typeface="Times New Roman" panose="02020603050405020304" pitchFamily="18" charset="0"/>
            </a:endParaRPr>
          </a:p>
        </p:txBody>
      </p:sp>
      <p:sp>
        <p:nvSpPr>
          <p:cNvPr id="32" name="正方形/長方形 31"/>
          <p:cNvSpPr/>
          <p:nvPr/>
        </p:nvSpPr>
        <p:spPr>
          <a:xfrm>
            <a:off x="4830763" y="3692769"/>
            <a:ext cx="1550987" cy="34143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latin typeface="Times New Roman" panose="02020603050405020304" pitchFamily="18" charset="0"/>
                <a:cs typeface="Times New Roman" panose="02020603050405020304" pitchFamily="18" charset="0"/>
              </a:rPr>
              <a:t>Sensitivity</a:t>
            </a:r>
            <a:endParaRPr lang="ja-JP" altLang="en-US" dirty="0">
              <a:latin typeface="Times New Roman" panose="02020603050405020304" pitchFamily="18" charset="0"/>
              <a:cs typeface="Times New Roman" panose="02020603050405020304" pitchFamily="18" charset="0"/>
            </a:endParaRPr>
          </a:p>
        </p:txBody>
      </p:sp>
      <p:sp>
        <p:nvSpPr>
          <p:cNvPr id="33" name="正方形/長方形 32"/>
          <p:cNvSpPr/>
          <p:nvPr/>
        </p:nvSpPr>
        <p:spPr>
          <a:xfrm>
            <a:off x="7135814" y="3707423"/>
            <a:ext cx="1550987" cy="3399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ja-JP" dirty="0">
                <a:latin typeface="Times New Roman" panose="02020603050405020304" pitchFamily="18" charset="0"/>
                <a:cs typeface="Times New Roman" panose="02020603050405020304" pitchFamily="18" charset="0"/>
              </a:rPr>
              <a:t>Wide IF</a:t>
            </a:r>
            <a:endParaRPr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2757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323" dirty="0">
                <a:solidFill>
                  <a:srgbClr val="000000"/>
                </a:solidFill>
                <a:latin typeface="メイリオ"/>
                <a:ea typeface="メイリオ"/>
                <a:cs typeface="メイリオ"/>
              </a:rPr>
              <a:t>ALMA</a:t>
            </a:r>
            <a:r>
              <a:rPr lang="ja-JP" altLang="en-US" sz="3323" dirty="0">
                <a:solidFill>
                  <a:srgbClr val="000000"/>
                </a:solidFill>
                <a:latin typeface="メイリオ"/>
                <a:ea typeface="メイリオ"/>
                <a:cs typeface="メイリオ"/>
              </a:rPr>
              <a:t> </a:t>
            </a:r>
            <a:r>
              <a:rPr lang="en-US" altLang="ja-JP" sz="3323" dirty="0">
                <a:solidFill>
                  <a:srgbClr val="000000"/>
                </a:solidFill>
                <a:latin typeface="メイリオ"/>
                <a:ea typeface="メイリオ"/>
                <a:cs typeface="メイリオ"/>
              </a:rPr>
              <a:t>Science</a:t>
            </a:r>
            <a:r>
              <a:rPr lang="ja-JP" altLang="en-US" sz="3323" dirty="0">
                <a:solidFill>
                  <a:srgbClr val="000000"/>
                </a:solidFill>
                <a:latin typeface="メイリオ"/>
                <a:ea typeface="メイリオ"/>
                <a:cs typeface="メイリオ"/>
              </a:rPr>
              <a:t> </a:t>
            </a:r>
            <a:r>
              <a:rPr lang="en-US" altLang="ja-JP" sz="3323" dirty="0">
                <a:solidFill>
                  <a:srgbClr val="000000"/>
                </a:solidFill>
                <a:latin typeface="メイリオ"/>
                <a:ea typeface="メイリオ"/>
                <a:cs typeface="メイリオ"/>
              </a:rPr>
              <a:t>Advisor</a:t>
            </a:r>
            <a:r>
              <a:rPr lang="ja-JP" altLang="en-US" sz="3323" dirty="0">
                <a:solidFill>
                  <a:srgbClr val="000000"/>
                </a:solidFill>
                <a:latin typeface="メイリオ"/>
                <a:ea typeface="メイリオ"/>
                <a:cs typeface="メイリオ"/>
              </a:rPr>
              <a:t>y </a:t>
            </a:r>
            <a:r>
              <a:rPr lang="en-US" altLang="ja-JP" sz="3323">
                <a:solidFill>
                  <a:srgbClr val="000000"/>
                </a:solidFill>
                <a:latin typeface="メイリオ"/>
                <a:ea typeface="メイリオ"/>
                <a:cs typeface="メイリオ"/>
              </a:rPr>
              <a:t>Committee</a:t>
            </a:r>
            <a:r>
              <a:rPr lang="ja-JP" altLang="en-US" sz="3323">
                <a:solidFill>
                  <a:srgbClr val="000000"/>
                </a:solidFill>
                <a:latin typeface="メイリオ"/>
                <a:ea typeface="メイリオ"/>
                <a:cs typeface="メイリオ"/>
              </a:rPr>
              <a:t> </a:t>
            </a:r>
            <a:r>
              <a:rPr lang="en-US" altLang="ja-JP" sz="3323" dirty="0">
                <a:solidFill>
                  <a:srgbClr val="000000"/>
                </a:solidFill>
                <a:latin typeface="メイリオ"/>
                <a:ea typeface="メイリオ"/>
                <a:cs typeface="メイリオ"/>
              </a:rPr>
              <a:t/>
            </a:r>
            <a:br>
              <a:rPr lang="en-US" altLang="ja-JP" sz="3323" dirty="0">
                <a:solidFill>
                  <a:srgbClr val="000000"/>
                </a:solidFill>
                <a:latin typeface="メイリオ"/>
                <a:ea typeface="メイリオ"/>
                <a:cs typeface="メイリオ"/>
              </a:rPr>
            </a:br>
            <a:r>
              <a:rPr lang="en-US" altLang="ja-JP" sz="3323" dirty="0">
                <a:solidFill>
                  <a:srgbClr val="000000"/>
                </a:solidFill>
                <a:latin typeface="メイリオ"/>
                <a:ea typeface="メイリオ"/>
                <a:cs typeface="メイリオ"/>
              </a:rPr>
              <a:t>Recommendation</a:t>
            </a:r>
            <a:r>
              <a:rPr lang="ja-JP" altLang="en-US" sz="3323" dirty="0">
                <a:solidFill>
                  <a:srgbClr val="000000"/>
                </a:solidFill>
                <a:latin typeface="メイリオ"/>
                <a:ea typeface="メイリオ"/>
                <a:cs typeface="メイリオ"/>
              </a:rPr>
              <a:t> </a:t>
            </a:r>
            <a:r>
              <a:rPr lang="en-US" altLang="ja-JP" sz="3323" dirty="0">
                <a:solidFill>
                  <a:srgbClr val="000000"/>
                </a:solidFill>
                <a:latin typeface="メイリオ"/>
                <a:ea typeface="メイリオ"/>
                <a:cs typeface="メイリオ"/>
              </a:rPr>
              <a:t>for 2030</a:t>
            </a:r>
            <a:endParaRPr lang="ja-JP" altLang="en-US" sz="3323" dirty="0">
              <a:solidFill>
                <a:srgbClr val="000000"/>
              </a:solidFill>
              <a:latin typeface="メイリオ"/>
              <a:ea typeface="メイリオ"/>
              <a:cs typeface="メイリオ"/>
            </a:endParaRPr>
          </a:p>
        </p:txBody>
      </p:sp>
      <p:sp>
        <p:nvSpPr>
          <p:cNvPr id="3" name="縦書きテキスト プレースホルダー 2"/>
          <p:cNvSpPr>
            <a:spLocks noGrp="1"/>
          </p:cNvSpPr>
          <p:nvPr>
            <p:ph type="body" orient="vert" idx="1"/>
          </p:nvPr>
        </p:nvSpPr>
        <p:spPr>
          <a:xfrm>
            <a:off x="0" y="1688216"/>
            <a:ext cx="8969206" cy="3788973"/>
          </a:xfrm>
        </p:spPr>
        <p:txBody>
          <a:bodyPr vert="horz"/>
          <a:lstStyle/>
          <a:p>
            <a:pPr marL="896838" lvl="1" indent="-474796">
              <a:buFont typeface="+mj-lt"/>
              <a:buAutoNum type="arabicPeriod"/>
            </a:pPr>
            <a:r>
              <a:rPr lang="en-US" altLang="ja-JP" sz="2585" b="1" u="sng" dirty="0"/>
              <a:t>Better </a:t>
            </a:r>
            <a:r>
              <a:rPr lang="en-US" altLang="ja-JP" sz="2585" b="1" u="sng" dirty="0"/>
              <a:t>archive and </a:t>
            </a:r>
            <a:r>
              <a:rPr lang="en-US" altLang="ja-JP" sz="2585" b="1" u="sng" dirty="0"/>
              <a:t>tools</a:t>
            </a:r>
          </a:p>
          <a:p>
            <a:pPr marL="896838" lvl="1" indent="-474796">
              <a:buFont typeface="+mj-lt"/>
              <a:buAutoNum type="arabicPeriod"/>
            </a:pPr>
            <a:r>
              <a:rPr lang="en-US" altLang="ja-JP" sz="2585" b="1" u="sng" dirty="0"/>
              <a:t>I</a:t>
            </a:r>
            <a:r>
              <a:rPr lang="en-US" altLang="ja-JP" sz="2585" b="1" u="sng" dirty="0"/>
              <a:t>mproving </a:t>
            </a:r>
            <a:r>
              <a:rPr lang="en-US" altLang="ja-JP" sz="2585" b="1" u="sng" dirty="0"/>
              <a:t>Rx </a:t>
            </a:r>
            <a:r>
              <a:rPr lang="en-US" altLang="ja-JP" sz="2585" b="1" u="sng" dirty="0"/>
              <a:t>with </a:t>
            </a:r>
            <a:r>
              <a:rPr lang="en-US" altLang="ja-JP" sz="2585" b="1" u="sng" dirty="0"/>
              <a:t>wider </a:t>
            </a:r>
            <a:r>
              <a:rPr lang="en-US" altLang="ja-JP" sz="2585" b="1" u="sng" dirty="0"/>
              <a:t>bandwidths</a:t>
            </a:r>
            <a:r>
              <a:rPr lang="en-US" altLang="ja-JP" sz="2585" dirty="0"/>
              <a:t> </a:t>
            </a:r>
          </a:p>
          <a:p>
            <a:pPr marL="1283675" lvl="2" indent="-474796"/>
            <a:r>
              <a:rPr lang="en-US" altLang="ja-JP" sz="2585" dirty="0"/>
              <a:t>G</a:t>
            </a:r>
            <a:r>
              <a:rPr lang="en-US" altLang="ja-JP" sz="2585" dirty="0"/>
              <a:t>oal to correlate </a:t>
            </a:r>
            <a:r>
              <a:rPr lang="en-US" altLang="ja-JP" sz="2585" dirty="0">
                <a:solidFill>
                  <a:srgbClr val="000000"/>
                </a:solidFill>
              </a:rPr>
              <a:t>the entire </a:t>
            </a:r>
            <a:r>
              <a:rPr lang="en-US" altLang="ja-JP" sz="2585" dirty="0">
                <a:solidFill>
                  <a:srgbClr val="000000"/>
                </a:solidFill>
              </a:rPr>
              <a:t>band in one </a:t>
            </a:r>
            <a:r>
              <a:rPr lang="en-US" altLang="ja-JP" sz="2585" dirty="0">
                <a:solidFill>
                  <a:srgbClr val="000000"/>
                </a:solidFill>
              </a:rPr>
              <a:t>observation</a:t>
            </a:r>
          </a:p>
          <a:p>
            <a:pPr marL="896838" lvl="1" indent="-474796">
              <a:buFont typeface="+mj-lt"/>
              <a:buAutoNum type="arabicPeriod"/>
            </a:pPr>
            <a:r>
              <a:rPr lang="en-US" altLang="ja-JP" sz="2585" b="1" u="sng" dirty="0"/>
              <a:t>L</a:t>
            </a:r>
            <a:r>
              <a:rPr lang="en-US" altLang="ja-JP" sz="2585" b="1" u="sng" dirty="0"/>
              <a:t>onger baselines</a:t>
            </a:r>
          </a:p>
          <a:p>
            <a:pPr marL="1283675" lvl="2" indent="-474796"/>
            <a:r>
              <a:rPr lang="en-US" altLang="ja-JP" sz="2585" dirty="0"/>
              <a:t>Real-time correlation (instead of VLBI techniques)</a:t>
            </a:r>
          </a:p>
          <a:p>
            <a:pPr marL="896838" lvl="1" indent="-474796">
              <a:buFont typeface="+mj-lt"/>
              <a:buAutoNum type="arabicPeriod"/>
            </a:pPr>
            <a:r>
              <a:rPr lang="en-US" altLang="ja-JP" sz="2585" b="1" u="sng" dirty="0"/>
              <a:t>Long</a:t>
            </a:r>
            <a:r>
              <a:rPr lang="en-US" altLang="ja-JP" sz="2585" b="1" u="sng" dirty="0"/>
              <a:t>-term research on wide</a:t>
            </a:r>
            <a:r>
              <a:rPr lang="en-US" altLang="ja-JP" sz="2585" b="1" u="sng" dirty="0"/>
              <a:t>-field imaging </a:t>
            </a:r>
          </a:p>
          <a:p>
            <a:pPr marL="1283675" lvl="2" indent="-474796"/>
            <a:r>
              <a:rPr lang="en-US" altLang="ja-JP" sz="2585" dirty="0"/>
              <a:t>M</a:t>
            </a:r>
            <a:r>
              <a:rPr lang="en-US" altLang="ja-JP" sz="2585" dirty="0"/>
              <a:t>ulti-beam receivers</a:t>
            </a:r>
          </a:p>
        </p:txBody>
      </p:sp>
    </p:spTree>
    <p:extLst>
      <p:ext uri="{BB962C8B-B14F-4D97-AF65-F5344CB8AC3E}">
        <p14:creationId xmlns:p14="http://schemas.microsoft.com/office/powerpoint/2010/main" val="23353666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4"/>
          </p:nvPr>
        </p:nvSpPr>
        <p:spPr>
          <a:xfrm>
            <a:off x="876300" y="465598"/>
            <a:ext cx="8267700" cy="773722"/>
          </a:xfrm>
        </p:spPr>
        <p:txBody>
          <a:bodyPr/>
          <a:lstStyle/>
          <a:p>
            <a:r>
              <a:rPr lang="en-US" altLang="ja-JP" sz="3323" dirty="0">
                <a:solidFill>
                  <a:srgbClr val="000000"/>
                </a:solidFill>
                <a:latin typeface="メイリオ"/>
                <a:ea typeface="メイリオ"/>
                <a:cs typeface="メイリオ"/>
              </a:rPr>
              <a:t>EA ALMA Future Development</a:t>
            </a:r>
            <a:endParaRPr lang="ja-JP" altLang="en-US" sz="3323" dirty="0">
              <a:solidFill>
                <a:srgbClr val="000000"/>
              </a:solidFill>
              <a:latin typeface="メイリオ"/>
              <a:ea typeface="メイリオ"/>
              <a:cs typeface="メイリオ"/>
            </a:endParaRPr>
          </a:p>
        </p:txBody>
      </p:sp>
      <p:sp>
        <p:nvSpPr>
          <p:cNvPr id="6" name="コンテンツ プレースホルダー 3"/>
          <p:cNvSpPr txBox="1">
            <a:spLocks/>
          </p:cNvSpPr>
          <p:nvPr/>
        </p:nvSpPr>
        <p:spPr>
          <a:xfrm>
            <a:off x="457199" y="1508566"/>
            <a:ext cx="8027429" cy="4560655"/>
          </a:xfrm>
          <a:prstGeom prst="rect">
            <a:avLst/>
          </a:prstGeom>
        </p:spPr>
        <p:txBody>
          <a:bodyPr vert="horz">
            <a:noAutofit/>
          </a:bodyPr>
          <a:lstStyle>
            <a:lvl1pPr marL="359197" indent="-359197" algn="l" defTabSz="478929" rtl="0" eaLnBrk="1" latinLnBrk="0" hangingPunct="1">
              <a:spcBef>
                <a:spcPts val="1200"/>
              </a:spcBef>
              <a:buFont typeface="Arial"/>
              <a:buChar char="•"/>
              <a:defRPr sz="3300" b="0" i="0" kern="1200">
                <a:solidFill>
                  <a:schemeClr val="tx1"/>
                </a:solidFill>
                <a:latin typeface="Arial"/>
                <a:ea typeface="+mn-ea"/>
                <a:cs typeface="Arial"/>
              </a:defRPr>
            </a:lvl1pPr>
            <a:lvl2pPr marL="778259" indent="-299330" algn="l" defTabSz="478929" rtl="0" eaLnBrk="1" latinLnBrk="0" hangingPunct="1">
              <a:spcBef>
                <a:spcPts val="1200"/>
              </a:spcBef>
              <a:buFont typeface="Arial"/>
              <a:buChar char="–"/>
              <a:defRPr sz="3000" b="0" i="0" kern="1200">
                <a:solidFill>
                  <a:schemeClr val="tx1"/>
                </a:solidFill>
                <a:latin typeface="Arial"/>
                <a:ea typeface="+mn-ea"/>
                <a:cs typeface="Arial"/>
              </a:defRPr>
            </a:lvl2pPr>
            <a:lvl3pPr marL="1197322" indent="-239465" algn="l" defTabSz="478929" rtl="0" eaLnBrk="1" latinLnBrk="0" hangingPunct="1">
              <a:spcBef>
                <a:spcPts val="1200"/>
              </a:spcBef>
              <a:buFont typeface="Arial"/>
              <a:buChar char="•"/>
              <a:defRPr sz="2600" b="0" i="0" kern="1200">
                <a:solidFill>
                  <a:schemeClr val="tx1"/>
                </a:solidFill>
                <a:latin typeface="Arial"/>
                <a:ea typeface="+mn-ea"/>
                <a:cs typeface="Arial"/>
              </a:defRPr>
            </a:lvl3pPr>
            <a:lvl4pPr marL="1676251" indent="-239465" algn="l" defTabSz="478929" rtl="0" eaLnBrk="1" latinLnBrk="0" hangingPunct="1">
              <a:spcBef>
                <a:spcPts val="1200"/>
              </a:spcBef>
              <a:buFont typeface="Arial"/>
              <a:buChar char="–"/>
              <a:defRPr sz="2100" b="0" i="0" kern="1200">
                <a:solidFill>
                  <a:schemeClr val="tx1"/>
                </a:solidFill>
                <a:latin typeface="Arial"/>
                <a:ea typeface="+mn-ea"/>
                <a:cs typeface="Arial"/>
              </a:defRPr>
            </a:lvl4pPr>
            <a:lvl5pPr marL="2155180" indent="-239465" algn="l" defTabSz="478929" rtl="0" eaLnBrk="1" latinLnBrk="0" hangingPunct="1">
              <a:spcBef>
                <a:spcPts val="1200"/>
              </a:spcBef>
              <a:buFont typeface="Arial"/>
              <a:buChar char="»"/>
              <a:defRPr sz="2100" b="0" i="0" kern="1200">
                <a:solidFill>
                  <a:schemeClr val="tx1"/>
                </a:solidFill>
                <a:latin typeface="Arial"/>
                <a:ea typeface="+mn-ea"/>
                <a:cs typeface="Arial"/>
              </a:defRPr>
            </a:lvl5pPr>
            <a:lvl6pPr marL="2634108" indent="-239465" algn="l" defTabSz="478929" rtl="0" eaLnBrk="1" latinLnBrk="0" hangingPunct="1">
              <a:spcBef>
                <a:spcPct val="20000"/>
              </a:spcBef>
              <a:buFont typeface="Arial"/>
              <a:buChar char="•"/>
              <a:defRPr sz="2100" kern="1200">
                <a:solidFill>
                  <a:schemeClr val="tx1"/>
                </a:solidFill>
                <a:latin typeface="+mn-lt"/>
                <a:ea typeface="+mn-ea"/>
                <a:cs typeface="+mn-cs"/>
              </a:defRPr>
            </a:lvl6pPr>
            <a:lvl7pPr marL="3113037" indent="-239465" algn="l" defTabSz="478929" rtl="0" eaLnBrk="1" latinLnBrk="0" hangingPunct="1">
              <a:spcBef>
                <a:spcPct val="20000"/>
              </a:spcBef>
              <a:buFont typeface="Arial"/>
              <a:buChar char="•"/>
              <a:defRPr sz="2100" kern="1200">
                <a:solidFill>
                  <a:schemeClr val="tx1"/>
                </a:solidFill>
                <a:latin typeface="+mn-lt"/>
                <a:ea typeface="+mn-ea"/>
                <a:cs typeface="+mn-cs"/>
              </a:defRPr>
            </a:lvl7pPr>
            <a:lvl8pPr marL="3591966" indent="-239465" algn="l" defTabSz="478929" rtl="0" eaLnBrk="1" latinLnBrk="0" hangingPunct="1">
              <a:spcBef>
                <a:spcPct val="20000"/>
              </a:spcBef>
              <a:buFont typeface="Arial"/>
              <a:buChar char="•"/>
              <a:defRPr sz="2100" kern="1200">
                <a:solidFill>
                  <a:schemeClr val="tx1"/>
                </a:solidFill>
                <a:latin typeface="+mn-lt"/>
                <a:ea typeface="+mn-ea"/>
                <a:cs typeface="+mn-cs"/>
              </a:defRPr>
            </a:lvl8pPr>
            <a:lvl9pPr marL="4070895" indent="-239465" algn="l" defTabSz="478929" rtl="0" eaLnBrk="1" latinLnBrk="0" hangingPunct="1">
              <a:spcBef>
                <a:spcPct val="20000"/>
              </a:spcBef>
              <a:buFont typeface="Arial"/>
              <a:buChar char="•"/>
              <a:defRPr sz="2100" kern="1200">
                <a:solidFill>
                  <a:schemeClr val="tx1"/>
                </a:solidFill>
                <a:latin typeface="+mn-lt"/>
                <a:ea typeface="+mn-ea"/>
                <a:cs typeface="+mn-cs"/>
              </a:defRPr>
            </a:lvl9pPr>
          </a:lstStyle>
          <a:p>
            <a:pPr>
              <a:spcBef>
                <a:spcPts val="554"/>
              </a:spcBef>
              <a:buFont typeface="+mj-lt"/>
              <a:buAutoNum type="arabicPeriod"/>
            </a:pPr>
            <a:r>
              <a:rPr lang="en-US" altLang="ja-JP" sz="2585" dirty="0"/>
              <a:t>Near term (~&lt; 5 </a:t>
            </a:r>
            <a:r>
              <a:rPr lang="en-US" altLang="ja-JP" sz="2585" dirty="0" err="1"/>
              <a:t>yr</a:t>
            </a:r>
            <a:r>
              <a:rPr lang="en-US" altLang="ja-JP" sz="2585" dirty="0"/>
              <a:t>) studies and development</a:t>
            </a:r>
          </a:p>
          <a:p>
            <a:pPr lvl="1">
              <a:spcBef>
                <a:spcPts val="554"/>
              </a:spcBef>
            </a:pPr>
            <a:r>
              <a:rPr lang="ja-JP" altLang="ja-JP" sz="2585" dirty="0"/>
              <a:t>B</a:t>
            </a:r>
            <a:r>
              <a:rPr lang="en-US" altLang="ja-JP" sz="2585" dirty="0"/>
              <a:t>and</a:t>
            </a:r>
            <a:r>
              <a:rPr lang="ja-JP" altLang="en-US" sz="2585" dirty="0"/>
              <a:t> </a:t>
            </a:r>
            <a:r>
              <a:rPr lang="en-US" altLang="ja-JP" sz="2585" dirty="0"/>
              <a:t>1 (led by ASIAA)</a:t>
            </a:r>
          </a:p>
          <a:p>
            <a:pPr lvl="1">
              <a:spcBef>
                <a:spcPts val="554"/>
              </a:spcBef>
            </a:pPr>
            <a:r>
              <a:rPr lang="en-US" altLang="ja-JP" sz="2585" dirty="0"/>
              <a:t>Terahertz</a:t>
            </a:r>
            <a:r>
              <a:rPr lang="ja-JP" altLang="en-US" sz="2585" dirty="0"/>
              <a:t> </a:t>
            </a:r>
            <a:r>
              <a:rPr lang="en-US" altLang="ja-JP" sz="2585" dirty="0"/>
              <a:t>studies</a:t>
            </a:r>
          </a:p>
          <a:p>
            <a:pPr lvl="1">
              <a:spcBef>
                <a:spcPts val="554"/>
              </a:spcBef>
            </a:pPr>
            <a:r>
              <a:rPr lang="en-US" altLang="ja-JP" sz="2585" dirty="0"/>
              <a:t>ALMA Calibration Source</a:t>
            </a:r>
            <a:r>
              <a:rPr lang="ja-JP" altLang="en-US" sz="2585" dirty="0"/>
              <a:t> </a:t>
            </a:r>
            <a:endParaRPr lang="en-US" altLang="ja-JP" sz="2585" dirty="0"/>
          </a:p>
          <a:p>
            <a:pPr marL="442099" lvl="1" indent="0">
              <a:spcBef>
                <a:spcPts val="554"/>
              </a:spcBef>
              <a:buNone/>
            </a:pPr>
            <a:endParaRPr lang="en-US" altLang="ja-JP" sz="2585" dirty="0"/>
          </a:p>
          <a:p>
            <a:pPr>
              <a:spcBef>
                <a:spcPts val="554"/>
              </a:spcBef>
              <a:buFont typeface="+mj-lt"/>
              <a:buAutoNum type="arabicPeriod"/>
            </a:pPr>
            <a:r>
              <a:rPr lang="en-US" sz="2585" dirty="0"/>
              <a:t>Longer term studies and development</a:t>
            </a:r>
          </a:p>
          <a:p>
            <a:pPr lvl="1">
              <a:spcBef>
                <a:spcPts val="554"/>
              </a:spcBef>
            </a:pPr>
            <a:r>
              <a:rPr lang="en-US" altLang="ja-JP" sz="2585" dirty="0"/>
              <a:t>Multi-beam receiver </a:t>
            </a:r>
            <a:r>
              <a:rPr lang="en-US" altLang="ja-JP" sz="2585" dirty="0"/>
              <a:t>(+</a:t>
            </a:r>
            <a:r>
              <a:rPr lang="ja-JP" altLang="en-US" sz="2585" dirty="0"/>
              <a:t> </a:t>
            </a:r>
            <a:r>
              <a:rPr lang="en-US" altLang="ja-JP" sz="2585" dirty="0"/>
              <a:t>spectrometer)</a:t>
            </a:r>
          </a:p>
          <a:p>
            <a:pPr lvl="1">
              <a:spcBef>
                <a:spcPts val="554"/>
              </a:spcBef>
            </a:pPr>
            <a:r>
              <a:rPr lang="en-US" sz="2585" dirty="0"/>
              <a:t>Ultra-wideband </a:t>
            </a:r>
            <a:r>
              <a:rPr lang="en-US" altLang="ja-JP" sz="2585" dirty="0"/>
              <a:t>receiver</a:t>
            </a:r>
            <a:r>
              <a:rPr lang="ja-JP" altLang="en-US" sz="2585" dirty="0"/>
              <a:t> </a:t>
            </a:r>
            <a:endParaRPr lang="en-US" altLang="ja-JP" sz="2585" dirty="0"/>
          </a:p>
          <a:p>
            <a:pPr>
              <a:spcBef>
                <a:spcPts val="554"/>
              </a:spcBef>
            </a:pPr>
            <a:endParaRPr lang="en-US" sz="1477" dirty="0"/>
          </a:p>
          <a:p>
            <a:pPr>
              <a:spcBef>
                <a:spcPts val="554"/>
              </a:spcBef>
            </a:pPr>
            <a:endParaRPr lang="en-US" sz="1477" dirty="0"/>
          </a:p>
        </p:txBody>
      </p:sp>
    </p:spTree>
    <p:extLst>
      <p:ext uri="{BB962C8B-B14F-4D97-AF65-F5344CB8AC3E}">
        <p14:creationId xmlns:p14="http://schemas.microsoft.com/office/powerpoint/2010/main" val="12439308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550" y="304800"/>
            <a:ext cx="8136954" cy="1055077"/>
          </a:xfrm>
        </p:spPr>
        <p:txBody>
          <a:bodyPr/>
          <a:lstStyle/>
          <a:p>
            <a:r>
              <a:rPr lang="en-US" altLang="ja-JP" sz="4800" dirty="0" smtClean="0">
                <a:solidFill>
                  <a:srgbClr val="000000"/>
                </a:solidFill>
                <a:latin typeface="メイリオ"/>
                <a:ea typeface="メイリオ"/>
                <a:cs typeface="メイリオ"/>
              </a:rPr>
              <a:t>ALMA</a:t>
            </a:r>
            <a:r>
              <a:rPr lang="ja-JP" altLang="en-US" sz="4800" dirty="0" smtClean="0">
                <a:solidFill>
                  <a:srgbClr val="000000"/>
                </a:solidFill>
                <a:latin typeface="メイリオ"/>
                <a:ea typeface="メイリオ"/>
                <a:cs typeface="メイリオ"/>
              </a:rPr>
              <a:t>の観測周波数帯</a:t>
            </a:r>
            <a:endParaRPr lang="ja-JP" altLang="en-US" sz="4800" dirty="0">
              <a:solidFill>
                <a:srgbClr val="000000"/>
              </a:solidFill>
              <a:latin typeface="メイリオ"/>
              <a:ea typeface="メイリオ"/>
              <a:cs typeface="メイリオ"/>
            </a:endParaRPr>
          </a:p>
        </p:txBody>
      </p:sp>
      <p:graphicFrame>
        <p:nvGraphicFramePr>
          <p:cNvPr id="6" name="コンテンツ プレースホルダー 8"/>
          <p:cNvGraphicFramePr>
            <a:graphicFrameLocks/>
          </p:cNvGraphicFramePr>
          <p:nvPr>
            <p:extLst>
              <p:ext uri="{D42A27DB-BD31-4B8C-83A1-F6EECF244321}">
                <p14:modId xmlns:p14="http://schemas.microsoft.com/office/powerpoint/2010/main" val="1215990938"/>
              </p:ext>
            </p:extLst>
          </p:nvPr>
        </p:nvGraphicFramePr>
        <p:xfrm>
          <a:off x="323529" y="1767278"/>
          <a:ext cx="8352927" cy="3988140"/>
        </p:xfrm>
        <a:graphic>
          <a:graphicData uri="http://schemas.openxmlformats.org/drawingml/2006/table">
            <a:tbl>
              <a:tblPr firstRow="1" firstCol="1" lastRow="1" lastCol="1" bandRow="1" bandCol="1"/>
              <a:tblGrid>
                <a:gridCol w="1186760"/>
                <a:gridCol w="1174323"/>
                <a:gridCol w="881001"/>
                <a:gridCol w="1268642"/>
                <a:gridCol w="1087259"/>
                <a:gridCol w="822958"/>
                <a:gridCol w="1931984"/>
              </a:tblGrid>
              <a:tr h="395220">
                <a:tc>
                  <a:txBody>
                    <a:bodyPr/>
                    <a:lstStyle/>
                    <a:p>
                      <a:pPr algn="ctr">
                        <a:spcAft>
                          <a:spcPts val="600"/>
                        </a:spcAft>
                      </a:pPr>
                      <a:r>
                        <a:rPr lang="en-US" sz="1700" b="1" dirty="0">
                          <a:effectLst/>
                          <a:latin typeface="Times New Roman"/>
                          <a:ea typeface="ＭＳ 明朝"/>
                        </a:rPr>
                        <a:t>Band No.</a:t>
                      </a:r>
                      <a:endParaRPr lang="ja-JP" sz="1800" dirty="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600"/>
                        </a:spcAft>
                      </a:pPr>
                      <a:r>
                        <a:rPr lang="en-US" sz="1700" b="1">
                          <a:effectLst/>
                          <a:latin typeface="Times New Roman"/>
                          <a:ea typeface="ＭＳ 明朝"/>
                        </a:rPr>
                        <a:t>RF Range, GHz</a:t>
                      </a:r>
                      <a:endParaRPr lang="ja-JP" sz="180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600"/>
                        </a:spcAft>
                      </a:pPr>
                      <a:r>
                        <a:rPr lang="en-US" sz="1700" b="1">
                          <a:effectLst/>
                          <a:latin typeface="Times New Roman"/>
                          <a:ea typeface="ＭＳ 明朝"/>
                        </a:rPr>
                        <a:t>RX Type</a:t>
                      </a:r>
                      <a:endParaRPr lang="ja-JP" sz="180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600"/>
                        </a:spcAft>
                      </a:pPr>
                      <a:r>
                        <a:rPr lang="en-US" sz="1700" b="1" dirty="0">
                          <a:effectLst/>
                          <a:latin typeface="Times New Roman"/>
                          <a:ea typeface="ＭＳ 明朝"/>
                        </a:rPr>
                        <a:t>IF Range, GHz</a:t>
                      </a:r>
                      <a:endParaRPr lang="ja-JP" sz="1800" dirty="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600"/>
                        </a:spcAft>
                      </a:pPr>
                      <a:r>
                        <a:rPr lang="en-US" sz="1700" b="1">
                          <a:effectLst/>
                          <a:latin typeface="Times New Roman"/>
                          <a:ea typeface="ＭＳ 明朝"/>
                        </a:rPr>
                        <a:t>Ratio, RF/IF</a:t>
                      </a:r>
                      <a:endParaRPr lang="ja-JP" sz="180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59292">
                <a:tc>
                  <a:txBody>
                    <a:bodyPr/>
                    <a:lstStyle/>
                    <a:p>
                      <a:pPr algn="ctr">
                        <a:spcAft>
                          <a:spcPts val="600"/>
                        </a:spcAft>
                      </a:pPr>
                      <a:r>
                        <a:rPr lang="en-US" sz="2000" b="1" dirty="0">
                          <a:solidFill>
                            <a:schemeClr val="tx1"/>
                          </a:solidFill>
                          <a:effectLst/>
                          <a:latin typeface="Times New Roman"/>
                          <a:ea typeface="ＭＳ 明朝"/>
                        </a:rPr>
                        <a:t>1</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35-50*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15</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SSB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4-12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1.9</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2</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67-90*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23</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SSB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4-12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2.9</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3</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84-116</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32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2SB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4-8</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8</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4.0</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4</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125-163</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38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2SB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5</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163-211</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2SB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6.9</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6</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211-275</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64</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2SB</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5-10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10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6.4</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7</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275-373</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98</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2SB</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12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8</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385-500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115</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2SB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14</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9</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602-720</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118</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DSB</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4-12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16</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7.4</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10</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787-950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163</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DSB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4-12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16</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286869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550" y="304800"/>
            <a:ext cx="8136954" cy="1055077"/>
          </a:xfrm>
        </p:spPr>
        <p:txBody>
          <a:bodyPr/>
          <a:lstStyle/>
          <a:p>
            <a:r>
              <a:rPr lang="en-US" altLang="ja-JP" sz="4800" dirty="0" smtClean="0">
                <a:solidFill>
                  <a:srgbClr val="000000"/>
                </a:solidFill>
                <a:latin typeface="メイリオ"/>
                <a:ea typeface="メイリオ"/>
                <a:cs typeface="メイリオ"/>
              </a:rPr>
              <a:t>ALMA</a:t>
            </a:r>
            <a:r>
              <a:rPr lang="ja-JP" altLang="en-US" sz="4800" dirty="0" smtClean="0">
                <a:solidFill>
                  <a:srgbClr val="000000"/>
                </a:solidFill>
                <a:latin typeface="メイリオ"/>
                <a:ea typeface="メイリオ"/>
                <a:cs typeface="メイリオ"/>
              </a:rPr>
              <a:t>の観測周波数帯</a:t>
            </a:r>
            <a:endParaRPr lang="ja-JP" altLang="en-US" sz="4800" dirty="0">
              <a:solidFill>
                <a:srgbClr val="000000"/>
              </a:solidFill>
              <a:latin typeface="メイリオ"/>
              <a:ea typeface="メイリオ"/>
              <a:cs typeface="メイリオ"/>
            </a:endParaRPr>
          </a:p>
        </p:txBody>
      </p:sp>
      <p:graphicFrame>
        <p:nvGraphicFramePr>
          <p:cNvPr id="6" name="コンテンツ プレースホルダー 8"/>
          <p:cNvGraphicFramePr>
            <a:graphicFrameLocks/>
          </p:cNvGraphicFramePr>
          <p:nvPr>
            <p:extLst>
              <p:ext uri="{D42A27DB-BD31-4B8C-83A1-F6EECF244321}">
                <p14:modId xmlns:p14="http://schemas.microsoft.com/office/powerpoint/2010/main" val="1164939825"/>
              </p:ext>
            </p:extLst>
          </p:nvPr>
        </p:nvGraphicFramePr>
        <p:xfrm>
          <a:off x="323529" y="1767278"/>
          <a:ext cx="8352927" cy="3988140"/>
        </p:xfrm>
        <a:graphic>
          <a:graphicData uri="http://schemas.openxmlformats.org/drawingml/2006/table">
            <a:tbl>
              <a:tblPr firstRow="1" firstCol="1" lastRow="1" lastCol="1" bandRow="1" bandCol="1"/>
              <a:tblGrid>
                <a:gridCol w="1186760"/>
                <a:gridCol w="1174323"/>
                <a:gridCol w="881001"/>
                <a:gridCol w="1268642"/>
                <a:gridCol w="1087259"/>
                <a:gridCol w="822958"/>
                <a:gridCol w="1931984"/>
              </a:tblGrid>
              <a:tr h="395220">
                <a:tc>
                  <a:txBody>
                    <a:bodyPr/>
                    <a:lstStyle/>
                    <a:p>
                      <a:pPr algn="ctr">
                        <a:spcAft>
                          <a:spcPts val="600"/>
                        </a:spcAft>
                      </a:pPr>
                      <a:r>
                        <a:rPr lang="en-US" sz="1700" b="1" dirty="0">
                          <a:effectLst/>
                          <a:latin typeface="Times New Roman"/>
                          <a:ea typeface="ＭＳ 明朝"/>
                        </a:rPr>
                        <a:t>Band No.</a:t>
                      </a:r>
                      <a:endParaRPr lang="ja-JP" sz="1800" dirty="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600"/>
                        </a:spcAft>
                      </a:pPr>
                      <a:r>
                        <a:rPr lang="en-US" sz="1700" b="1">
                          <a:effectLst/>
                          <a:latin typeface="Times New Roman"/>
                          <a:ea typeface="ＭＳ 明朝"/>
                        </a:rPr>
                        <a:t>RF Range, GHz</a:t>
                      </a:r>
                      <a:endParaRPr lang="ja-JP" sz="180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600"/>
                        </a:spcAft>
                      </a:pPr>
                      <a:r>
                        <a:rPr lang="en-US" sz="1700" b="1">
                          <a:effectLst/>
                          <a:latin typeface="Times New Roman"/>
                          <a:ea typeface="ＭＳ 明朝"/>
                        </a:rPr>
                        <a:t>RX Type</a:t>
                      </a:r>
                      <a:endParaRPr lang="ja-JP" sz="180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600"/>
                        </a:spcAft>
                      </a:pPr>
                      <a:r>
                        <a:rPr lang="en-US" sz="1700" b="1" dirty="0">
                          <a:effectLst/>
                          <a:latin typeface="Times New Roman"/>
                          <a:ea typeface="ＭＳ 明朝"/>
                        </a:rPr>
                        <a:t>IF Range, GHz</a:t>
                      </a:r>
                      <a:endParaRPr lang="ja-JP" sz="1800" dirty="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600"/>
                        </a:spcAft>
                      </a:pPr>
                      <a:r>
                        <a:rPr lang="en-US" sz="1700" b="1">
                          <a:effectLst/>
                          <a:latin typeface="Times New Roman"/>
                          <a:ea typeface="ＭＳ 明朝"/>
                        </a:rPr>
                        <a:t>Ratio, RF/IF</a:t>
                      </a:r>
                      <a:endParaRPr lang="ja-JP" sz="180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59292">
                <a:tc>
                  <a:txBody>
                    <a:bodyPr/>
                    <a:lstStyle/>
                    <a:p>
                      <a:pPr algn="ctr">
                        <a:spcAft>
                          <a:spcPts val="600"/>
                        </a:spcAft>
                      </a:pPr>
                      <a:r>
                        <a:rPr lang="en-US" sz="2000" b="1" dirty="0">
                          <a:solidFill>
                            <a:schemeClr val="bg1">
                              <a:lumMod val="85000"/>
                            </a:schemeClr>
                          </a:solidFill>
                          <a:effectLst/>
                          <a:latin typeface="Times New Roman"/>
                          <a:ea typeface="ＭＳ 明朝"/>
                        </a:rPr>
                        <a:t>1</a:t>
                      </a:r>
                      <a:endParaRPr lang="ja-JP" sz="2000" b="1"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35-50*</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15</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SSB</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4-12</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8</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1.9</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bg1">
                              <a:lumMod val="85000"/>
                            </a:schemeClr>
                          </a:solidFill>
                          <a:effectLst/>
                          <a:latin typeface="Times New Roman"/>
                          <a:ea typeface="ＭＳ 明朝"/>
                        </a:rPr>
                        <a:t>2</a:t>
                      </a:r>
                      <a:endParaRPr lang="ja-JP" sz="2000" b="1"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67-90*</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23</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SSB</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4-12</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8</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2.9</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3</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84-116</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32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2SB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4-8</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8</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4.0</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4</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125-163</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38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2SB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bg1">
                              <a:lumMod val="85000"/>
                            </a:schemeClr>
                          </a:solidFill>
                          <a:effectLst/>
                          <a:latin typeface="Times New Roman"/>
                          <a:ea typeface="ＭＳ 明朝"/>
                        </a:rPr>
                        <a:t>5</a:t>
                      </a:r>
                      <a:endParaRPr lang="ja-JP" sz="2000" b="1"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163-211</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48</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2SB</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4-8</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8</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6.9</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6</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211-275</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64</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2SB</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5-10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10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6.4</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7</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275-373</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98</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2SB</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12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8</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385-500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115</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2SB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14</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9</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602-720</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118</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DSB</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4-12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16</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7.4</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10</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787-950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163</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DSB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4-12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16</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tx1"/>
                          </a:solidFill>
                          <a:effectLst/>
                          <a:latin typeface="Times New Roman"/>
                          <a:ea typeface="ＭＳ 明朝"/>
                        </a:rPr>
                        <a:t>10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11703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550" y="304800"/>
            <a:ext cx="8136954" cy="1055077"/>
          </a:xfrm>
        </p:spPr>
        <p:txBody>
          <a:bodyPr/>
          <a:lstStyle/>
          <a:p>
            <a:r>
              <a:rPr lang="en-US" altLang="ja-JP" sz="4800" dirty="0" smtClean="0">
                <a:solidFill>
                  <a:srgbClr val="000000"/>
                </a:solidFill>
                <a:latin typeface="メイリオ"/>
                <a:ea typeface="メイリオ"/>
                <a:cs typeface="メイリオ"/>
              </a:rPr>
              <a:t>ALMA</a:t>
            </a:r>
            <a:r>
              <a:rPr lang="ja-JP" altLang="en-US" sz="4800" dirty="0" smtClean="0">
                <a:solidFill>
                  <a:srgbClr val="000000"/>
                </a:solidFill>
                <a:latin typeface="メイリオ"/>
                <a:ea typeface="メイリオ"/>
                <a:cs typeface="メイリオ"/>
              </a:rPr>
              <a:t>の観測周波数帯</a:t>
            </a:r>
            <a:endParaRPr lang="ja-JP" altLang="en-US" sz="4800" dirty="0">
              <a:solidFill>
                <a:srgbClr val="000000"/>
              </a:solidFill>
              <a:latin typeface="メイリオ"/>
              <a:ea typeface="メイリオ"/>
              <a:cs typeface="メイリオ"/>
            </a:endParaRPr>
          </a:p>
        </p:txBody>
      </p:sp>
      <p:graphicFrame>
        <p:nvGraphicFramePr>
          <p:cNvPr id="6" name="コンテンツ プレースホルダー 8"/>
          <p:cNvGraphicFramePr>
            <a:graphicFrameLocks/>
          </p:cNvGraphicFramePr>
          <p:nvPr>
            <p:extLst>
              <p:ext uri="{D42A27DB-BD31-4B8C-83A1-F6EECF244321}">
                <p14:modId xmlns:p14="http://schemas.microsoft.com/office/powerpoint/2010/main" val="2671926857"/>
              </p:ext>
            </p:extLst>
          </p:nvPr>
        </p:nvGraphicFramePr>
        <p:xfrm>
          <a:off x="323529" y="1767278"/>
          <a:ext cx="8352927" cy="3988140"/>
        </p:xfrm>
        <a:graphic>
          <a:graphicData uri="http://schemas.openxmlformats.org/drawingml/2006/table">
            <a:tbl>
              <a:tblPr firstRow="1" firstCol="1" lastRow="1" lastCol="1" bandRow="1" bandCol="1"/>
              <a:tblGrid>
                <a:gridCol w="1186760"/>
                <a:gridCol w="1174323"/>
                <a:gridCol w="881001"/>
                <a:gridCol w="1268642"/>
                <a:gridCol w="1087259"/>
                <a:gridCol w="822958"/>
                <a:gridCol w="1931984"/>
              </a:tblGrid>
              <a:tr h="395220">
                <a:tc>
                  <a:txBody>
                    <a:bodyPr/>
                    <a:lstStyle/>
                    <a:p>
                      <a:pPr algn="ctr">
                        <a:spcAft>
                          <a:spcPts val="600"/>
                        </a:spcAft>
                      </a:pPr>
                      <a:r>
                        <a:rPr lang="en-US" sz="1700" b="1" dirty="0">
                          <a:effectLst/>
                          <a:latin typeface="Times New Roman"/>
                          <a:ea typeface="ＭＳ 明朝"/>
                        </a:rPr>
                        <a:t>Band No.</a:t>
                      </a:r>
                      <a:endParaRPr lang="ja-JP" sz="1800" dirty="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600"/>
                        </a:spcAft>
                      </a:pPr>
                      <a:r>
                        <a:rPr lang="en-US" sz="1700" b="1">
                          <a:effectLst/>
                          <a:latin typeface="Times New Roman"/>
                          <a:ea typeface="ＭＳ 明朝"/>
                        </a:rPr>
                        <a:t>RF Range, GHz</a:t>
                      </a:r>
                      <a:endParaRPr lang="ja-JP" sz="180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600"/>
                        </a:spcAft>
                      </a:pPr>
                      <a:r>
                        <a:rPr lang="en-US" sz="1700" b="1">
                          <a:effectLst/>
                          <a:latin typeface="Times New Roman"/>
                          <a:ea typeface="ＭＳ 明朝"/>
                        </a:rPr>
                        <a:t>RX Type</a:t>
                      </a:r>
                      <a:endParaRPr lang="ja-JP" sz="180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600"/>
                        </a:spcAft>
                      </a:pPr>
                      <a:r>
                        <a:rPr lang="en-US" sz="1700" b="1" dirty="0">
                          <a:effectLst/>
                          <a:latin typeface="Times New Roman"/>
                          <a:ea typeface="ＭＳ 明朝"/>
                        </a:rPr>
                        <a:t>IF Range, GHz</a:t>
                      </a:r>
                      <a:endParaRPr lang="ja-JP" sz="1800" dirty="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600"/>
                        </a:spcAft>
                      </a:pPr>
                      <a:r>
                        <a:rPr lang="en-US" sz="1700" b="1">
                          <a:effectLst/>
                          <a:latin typeface="Times New Roman"/>
                          <a:ea typeface="ＭＳ 明朝"/>
                        </a:rPr>
                        <a:t>Ratio, RF/IF</a:t>
                      </a:r>
                      <a:endParaRPr lang="ja-JP" sz="1800">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59292">
                <a:tc>
                  <a:txBody>
                    <a:bodyPr/>
                    <a:lstStyle/>
                    <a:p>
                      <a:pPr algn="ctr">
                        <a:spcAft>
                          <a:spcPts val="600"/>
                        </a:spcAft>
                      </a:pPr>
                      <a:r>
                        <a:rPr lang="en-US" sz="2000" b="1" dirty="0">
                          <a:solidFill>
                            <a:schemeClr val="bg1">
                              <a:lumMod val="85000"/>
                            </a:schemeClr>
                          </a:solidFill>
                          <a:effectLst/>
                          <a:latin typeface="Times New Roman"/>
                          <a:ea typeface="ＭＳ 明朝"/>
                        </a:rPr>
                        <a:t>1</a:t>
                      </a:r>
                      <a:endParaRPr lang="ja-JP" sz="2000" b="1"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35-50*</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15</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SSB</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4-12</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8</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1.9</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bg1">
                              <a:lumMod val="85000"/>
                            </a:schemeClr>
                          </a:solidFill>
                          <a:effectLst/>
                          <a:latin typeface="Times New Roman"/>
                          <a:ea typeface="ＭＳ 明朝"/>
                        </a:rPr>
                        <a:t>2</a:t>
                      </a:r>
                      <a:endParaRPr lang="ja-JP" sz="2000" b="1"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67-90*</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23</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SSB</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4-12</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8</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2.9</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3</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84-116</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32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2SB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4-8</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8</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4.0</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4</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125-163</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38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2SB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9292">
                <a:tc>
                  <a:txBody>
                    <a:bodyPr/>
                    <a:lstStyle/>
                    <a:p>
                      <a:pPr algn="ctr">
                        <a:spcAft>
                          <a:spcPts val="600"/>
                        </a:spcAft>
                      </a:pPr>
                      <a:r>
                        <a:rPr lang="en-US" sz="2000" b="1" dirty="0">
                          <a:solidFill>
                            <a:schemeClr val="bg1">
                              <a:lumMod val="85000"/>
                            </a:schemeClr>
                          </a:solidFill>
                          <a:effectLst/>
                          <a:latin typeface="Times New Roman"/>
                          <a:ea typeface="ＭＳ 明朝"/>
                        </a:rPr>
                        <a:t>5</a:t>
                      </a:r>
                      <a:endParaRPr lang="ja-JP" sz="2000" b="1"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163-211</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48</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2SB</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4-8</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8</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2000" dirty="0">
                          <a:solidFill>
                            <a:schemeClr val="bg1">
                              <a:lumMod val="85000"/>
                            </a:schemeClr>
                          </a:solidFill>
                          <a:effectLst/>
                          <a:latin typeface="Times New Roman"/>
                          <a:ea typeface="ＭＳ 明朝"/>
                        </a:rPr>
                        <a:t>6.9</a:t>
                      </a:r>
                      <a:endParaRPr lang="ja-JP" sz="2000" dirty="0">
                        <a:solidFill>
                          <a:schemeClr val="bg1">
                            <a:lumMod val="85000"/>
                          </a:schemeClr>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6</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211-275</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64</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2SB</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5-10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10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6.4</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7</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275-373</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98</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2SB</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12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8</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385-500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115</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2SB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4-8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8</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14</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9292">
                <a:tc>
                  <a:txBody>
                    <a:bodyPr/>
                    <a:lstStyle/>
                    <a:p>
                      <a:pPr algn="ctr">
                        <a:spcAft>
                          <a:spcPts val="600"/>
                        </a:spcAft>
                      </a:pPr>
                      <a:r>
                        <a:rPr lang="en-US" sz="2000" b="1" dirty="0">
                          <a:solidFill>
                            <a:schemeClr val="tx1"/>
                          </a:solidFill>
                          <a:effectLst/>
                          <a:latin typeface="Times New Roman"/>
                          <a:ea typeface="ＭＳ 明朝"/>
                        </a:rPr>
                        <a:t>9</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602-720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118</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a:solidFill>
                            <a:schemeClr val="tx1"/>
                          </a:solidFill>
                          <a:effectLst/>
                          <a:latin typeface="Times New Roman"/>
                          <a:ea typeface="ＭＳ 明朝"/>
                        </a:rPr>
                        <a:t>DSB</a:t>
                      </a:r>
                      <a:endParaRPr lang="ja-JP" sz="200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4-12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16</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000" dirty="0">
                          <a:solidFill>
                            <a:schemeClr val="tx1"/>
                          </a:solidFill>
                          <a:effectLst/>
                          <a:latin typeface="Times New Roman"/>
                          <a:ea typeface="ＭＳ 明朝"/>
                        </a:rPr>
                        <a:t>7.4</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9292">
                <a:tc>
                  <a:txBody>
                    <a:bodyPr/>
                    <a:lstStyle/>
                    <a:p>
                      <a:pPr algn="ctr">
                        <a:spcAft>
                          <a:spcPts val="600"/>
                        </a:spcAft>
                      </a:pPr>
                      <a:r>
                        <a:rPr lang="en-US" sz="2000" b="1" dirty="0">
                          <a:solidFill>
                            <a:schemeClr val="tx1"/>
                          </a:solidFill>
                          <a:effectLst/>
                          <a:latin typeface="Times New Roman"/>
                          <a:ea typeface="ＭＳ 明朝"/>
                        </a:rPr>
                        <a:t>10</a:t>
                      </a:r>
                      <a:endParaRPr lang="ja-JP" sz="2000" b="1"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787-950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163</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DSB</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4-12</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16</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en-US" sz="2000" dirty="0">
                          <a:solidFill>
                            <a:schemeClr val="tx1"/>
                          </a:solidFill>
                          <a:effectLst/>
                          <a:latin typeface="Times New Roman"/>
                          <a:ea typeface="ＭＳ 明朝"/>
                        </a:rPr>
                        <a:t>10</a:t>
                      </a:r>
                      <a:endParaRPr lang="ja-JP" sz="2000" dirty="0">
                        <a:solidFill>
                          <a:schemeClr val="tx1"/>
                        </a:solidFill>
                        <a:effectLst/>
                        <a:latin typeface="Times New Roman"/>
                        <a:ea typeface="ＭＳ 明朝"/>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5382077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p:txBody>
          <a:bodyPr/>
          <a:lstStyle/>
          <a:p>
            <a:r>
              <a:rPr lang="en-US" altLang="ja-JP" sz="4800" dirty="0" smtClean="0">
                <a:latin typeface="メイリオ" charset="0"/>
                <a:ea typeface="メイリオ" charset="0"/>
                <a:cs typeface="メイリオ" charset="0"/>
              </a:rPr>
              <a:t>ALMA </a:t>
            </a:r>
            <a:r>
              <a:rPr lang="ja-JP" altLang="en-US" sz="4800" dirty="0" smtClean="0">
                <a:latin typeface="メイリオ" charset="0"/>
                <a:ea typeface="メイリオ" charset="0"/>
                <a:cs typeface="メイリオ" charset="0"/>
              </a:rPr>
              <a:t>共同利用観測</a:t>
            </a:r>
            <a:endParaRPr lang="ja-JP" altLang="en-US" sz="4800" dirty="0">
              <a:latin typeface="メイリオ" charset="0"/>
              <a:ea typeface="メイリオ" charset="0"/>
              <a:cs typeface="メイリオ" charset="0"/>
            </a:endParaRPr>
          </a:p>
        </p:txBody>
      </p:sp>
      <p:graphicFrame>
        <p:nvGraphicFramePr>
          <p:cNvPr id="3" name="表 2"/>
          <p:cNvGraphicFramePr>
            <a:graphicFrameLocks noGrp="1"/>
          </p:cNvGraphicFramePr>
          <p:nvPr>
            <p:extLst>
              <p:ext uri="{D42A27DB-BD31-4B8C-83A1-F6EECF244321}">
                <p14:modId xmlns:p14="http://schemas.microsoft.com/office/powerpoint/2010/main" val="142781678"/>
              </p:ext>
            </p:extLst>
          </p:nvPr>
        </p:nvGraphicFramePr>
        <p:xfrm>
          <a:off x="35496" y="1484784"/>
          <a:ext cx="9000999" cy="4737463"/>
        </p:xfrm>
        <a:graphic>
          <a:graphicData uri="http://schemas.openxmlformats.org/drawingml/2006/table">
            <a:tbl>
              <a:tblPr firstRow="1" bandRow="1">
                <a:tableStyleId>{5940675A-B579-460E-94D1-54222C63F5DA}</a:tableStyleId>
              </a:tblPr>
              <a:tblGrid>
                <a:gridCol w="1486612"/>
                <a:gridCol w="1437288"/>
                <a:gridCol w="1486484"/>
                <a:gridCol w="2135404"/>
                <a:gridCol w="2455211"/>
              </a:tblGrid>
              <a:tr h="590919">
                <a:tc>
                  <a:txBody>
                    <a:bodyPr/>
                    <a:lstStyle/>
                    <a:p>
                      <a:endParaRPr kumimoji="1" lang="ja-JP" altLang="en-US" sz="1500" dirty="0">
                        <a:latin typeface="メイリオ"/>
                        <a:ea typeface="メイリオ"/>
                        <a:cs typeface="メイリオ"/>
                      </a:endParaRPr>
                    </a:p>
                  </a:txBody>
                  <a:tcPr marL="91445" marR="91445" marT="42209" marB="42209">
                    <a:noFill/>
                  </a:tcPr>
                </a:tc>
                <a:tc>
                  <a:txBody>
                    <a:bodyPr/>
                    <a:lstStyle/>
                    <a:p>
                      <a:r>
                        <a:rPr kumimoji="1" lang="en-US" altLang="ja-JP" sz="1800" b="1" u="sng" dirty="0" smtClean="0">
                          <a:latin typeface="メイリオ"/>
                          <a:ea typeface="メイリオ"/>
                          <a:cs typeface="メイリオ"/>
                        </a:rPr>
                        <a:t>Cycle </a:t>
                      </a:r>
                      <a:r>
                        <a:rPr kumimoji="1" lang="en-US" altLang="ja-JP" sz="1800" b="1" u="sng" dirty="0" smtClean="0">
                          <a:latin typeface="メイリオ"/>
                          <a:ea typeface="メイリオ"/>
                          <a:cs typeface="メイリオ"/>
                        </a:rPr>
                        <a:t>0</a:t>
                      </a:r>
                    </a:p>
                    <a:p>
                      <a:r>
                        <a:rPr kumimoji="1" lang="en-US" altLang="ja-JP" sz="1500" dirty="0" smtClean="0">
                          <a:latin typeface="メイリオ"/>
                          <a:ea typeface="メイリオ"/>
                          <a:cs typeface="メイリオ"/>
                        </a:rPr>
                        <a:t>2011.10-2012.12</a:t>
                      </a:r>
                      <a:endParaRPr kumimoji="1" lang="en-US" altLang="ja-JP" sz="1500" dirty="0" smtClean="0">
                        <a:latin typeface="メイリオ"/>
                        <a:ea typeface="メイリオ"/>
                        <a:cs typeface="メイリオ"/>
                      </a:endParaRPr>
                    </a:p>
                  </a:txBody>
                  <a:tcPr marL="91445" marR="91445" marT="42209" marB="42209">
                    <a:solidFill>
                      <a:schemeClr val="accent5">
                        <a:lumMod val="40000"/>
                        <a:lumOff val="60000"/>
                      </a:schemeClr>
                    </a:solidFill>
                  </a:tcPr>
                </a:tc>
                <a:tc>
                  <a:txBody>
                    <a:bodyPr/>
                    <a:lstStyle/>
                    <a:p>
                      <a:r>
                        <a:rPr kumimoji="1" lang="en-US" altLang="ja-JP" sz="1800" b="1" u="sng" dirty="0" smtClean="0">
                          <a:latin typeface="メイリオ"/>
                          <a:ea typeface="メイリオ"/>
                          <a:cs typeface="メイリオ"/>
                        </a:rPr>
                        <a:t>Cycle</a:t>
                      </a:r>
                      <a:r>
                        <a:rPr kumimoji="1" lang="en-US" altLang="ja-JP" sz="1800" b="1" u="sng" baseline="0" dirty="0" smtClean="0">
                          <a:latin typeface="メイリオ"/>
                          <a:ea typeface="メイリオ"/>
                          <a:cs typeface="メイリオ"/>
                        </a:rPr>
                        <a:t> </a:t>
                      </a:r>
                      <a:r>
                        <a:rPr kumimoji="1" lang="en-US" altLang="ja-JP" sz="1800" b="1" u="sng" baseline="0" dirty="0" smtClean="0">
                          <a:latin typeface="メイリオ"/>
                          <a:ea typeface="メイリオ"/>
                          <a:cs typeface="メイリオ"/>
                        </a:rPr>
                        <a:t>1</a:t>
                      </a:r>
                    </a:p>
                    <a:p>
                      <a:r>
                        <a:rPr kumimoji="1" lang="en-US" altLang="ja-JP" sz="1500" baseline="0" dirty="0" smtClean="0">
                          <a:latin typeface="メイリオ"/>
                          <a:ea typeface="メイリオ"/>
                          <a:cs typeface="メイリオ"/>
                        </a:rPr>
                        <a:t>2013.01-2014.05</a:t>
                      </a:r>
                      <a:endParaRPr kumimoji="1" lang="en-US" altLang="ja-JP" sz="1500" baseline="0" dirty="0" smtClean="0">
                        <a:latin typeface="メイリオ"/>
                        <a:ea typeface="メイリオ"/>
                        <a:cs typeface="メイリオ"/>
                      </a:endParaRPr>
                    </a:p>
                  </a:txBody>
                  <a:tcPr marL="91445" marR="91445" marT="42209" marB="42209">
                    <a:solidFill>
                      <a:schemeClr val="accent5">
                        <a:lumMod val="40000"/>
                        <a:lumOff val="60000"/>
                      </a:schemeClr>
                    </a:solidFill>
                  </a:tcPr>
                </a:tc>
                <a:tc>
                  <a:txBody>
                    <a:bodyPr/>
                    <a:lstStyle/>
                    <a:p>
                      <a:r>
                        <a:rPr kumimoji="1" lang="en-US" altLang="ja-JP" sz="1800" b="1" u="sng" dirty="0" smtClean="0">
                          <a:latin typeface="メイリオ"/>
                          <a:ea typeface="メイリオ"/>
                          <a:cs typeface="メイリオ"/>
                        </a:rPr>
                        <a:t>Cycle </a:t>
                      </a:r>
                      <a:r>
                        <a:rPr kumimoji="1" lang="en-US" altLang="ja-JP" sz="1800" b="1" u="sng" dirty="0" smtClean="0">
                          <a:latin typeface="メイリオ"/>
                          <a:ea typeface="メイリオ"/>
                          <a:cs typeface="メイリオ"/>
                        </a:rPr>
                        <a:t>2</a:t>
                      </a:r>
                    </a:p>
                    <a:p>
                      <a:r>
                        <a:rPr kumimoji="1" lang="en-US" altLang="ja-JP" sz="1500" dirty="0" smtClean="0">
                          <a:latin typeface="メイリオ"/>
                          <a:ea typeface="メイリオ"/>
                          <a:cs typeface="メイリオ"/>
                        </a:rPr>
                        <a:t>2014.06-2015.09</a:t>
                      </a:r>
                      <a:endParaRPr kumimoji="1" lang="en-US" altLang="ja-JP" sz="1500" dirty="0" smtClean="0">
                        <a:latin typeface="メイリオ"/>
                        <a:ea typeface="メイリオ"/>
                        <a:cs typeface="メイリオ"/>
                      </a:endParaRPr>
                    </a:p>
                  </a:txBody>
                  <a:tcPr marL="91445" marR="91445" marT="42209" marB="42209">
                    <a:solidFill>
                      <a:schemeClr val="accent5">
                        <a:lumMod val="40000"/>
                        <a:lumOff val="60000"/>
                      </a:schemeClr>
                    </a:solidFill>
                  </a:tcPr>
                </a:tc>
                <a:tc>
                  <a:txBody>
                    <a:bodyPr/>
                    <a:lstStyle/>
                    <a:p>
                      <a:r>
                        <a:rPr kumimoji="1" lang="en-US" altLang="ja-JP" sz="1800" b="1" u="sng" dirty="0" smtClean="0">
                          <a:latin typeface="メイリオ"/>
                          <a:ea typeface="メイリオ"/>
                          <a:cs typeface="メイリオ"/>
                        </a:rPr>
                        <a:t>Cycle </a:t>
                      </a:r>
                      <a:r>
                        <a:rPr kumimoji="1" lang="en-US" altLang="ja-JP" sz="1800" b="1" u="sng" dirty="0" smtClean="0">
                          <a:latin typeface="メイリオ"/>
                          <a:ea typeface="メイリオ"/>
                          <a:cs typeface="メイリオ"/>
                        </a:rPr>
                        <a:t>3</a:t>
                      </a:r>
                    </a:p>
                    <a:p>
                      <a:r>
                        <a:rPr kumimoji="1" lang="en-US" altLang="ja-JP" sz="1500" dirty="0" smtClean="0">
                          <a:latin typeface="メイリオ"/>
                          <a:ea typeface="メイリオ"/>
                          <a:cs typeface="メイリオ"/>
                        </a:rPr>
                        <a:t>2015.10-(2016.09)</a:t>
                      </a:r>
                      <a:endParaRPr kumimoji="1" lang="en-US" altLang="ja-JP" sz="1500" dirty="0" smtClean="0">
                        <a:latin typeface="メイリオ"/>
                        <a:ea typeface="メイリオ"/>
                        <a:cs typeface="メイリオ"/>
                      </a:endParaRPr>
                    </a:p>
                  </a:txBody>
                  <a:tcPr marL="91445" marR="91445" marT="42209" marB="42209">
                    <a:solidFill>
                      <a:schemeClr val="accent5">
                        <a:lumMod val="40000"/>
                        <a:lumOff val="60000"/>
                      </a:schemeClr>
                    </a:solidFill>
                  </a:tcPr>
                </a:tc>
              </a:tr>
              <a:tr h="590854">
                <a:tc>
                  <a:txBody>
                    <a:bodyPr/>
                    <a:lstStyle/>
                    <a:p>
                      <a:r>
                        <a:rPr kumimoji="1" lang="en-US" altLang="ja-JP" sz="1500" b="1" dirty="0" smtClean="0">
                          <a:latin typeface="メイリオ"/>
                          <a:ea typeface="メイリオ"/>
                          <a:cs typeface="メイリオ"/>
                        </a:rPr>
                        <a:t>Time</a:t>
                      </a:r>
                      <a:r>
                        <a:rPr kumimoji="1" lang="en-US" altLang="ja-JP" sz="1500" b="1" baseline="0" dirty="0" smtClean="0">
                          <a:latin typeface="メイリオ"/>
                          <a:ea typeface="メイリオ"/>
                          <a:cs typeface="メイリオ"/>
                        </a:rPr>
                        <a:t> </a:t>
                      </a:r>
                    </a:p>
                    <a:p>
                      <a:r>
                        <a:rPr kumimoji="1" lang="en-US" altLang="ja-JP" sz="1500" b="1" baseline="0" dirty="0" smtClean="0">
                          <a:latin typeface="メイリオ"/>
                          <a:ea typeface="メイリオ"/>
                          <a:cs typeface="メイリオ"/>
                        </a:rPr>
                        <a:t>(</a:t>
                      </a:r>
                      <a:r>
                        <a:rPr kumimoji="1" lang="en-US" altLang="ja-JP" sz="1500" b="1" baseline="0" dirty="0" smtClean="0">
                          <a:latin typeface="メイリオ"/>
                          <a:ea typeface="メイリオ"/>
                          <a:cs typeface="メイリオ"/>
                        </a:rPr>
                        <a:t>12-m </a:t>
                      </a:r>
                      <a:r>
                        <a:rPr kumimoji="1" lang="en-US" altLang="ja-JP" sz="1500" b="1" baseline="0" dirty="0" smtClean="0">
                          <a:latin typeface="メイリオ"/>
                          <a:ea typeface="メイリオ"/>
                          <a:cs typeface="メイリオ"/>
                        </a:rPr>
                        <a:t>time)</a:t>
                      </a:r>
                      <a:endParaRPr kumimoji="1" lang="ja-JP" altLang="en-US" sz="1500" b="1" dirty="0">
                        <a:latin typeface="メイリオ"/>
                        <a:ea typeface="メイリオ"/>
                        <a:cs typeface="メイリオ"/>
                      </a:endParaRPr>
                    </a:p>
                  </a:txBody>
                  <a:tcPr marL="91445" marR="91445" marT="42209" marB="42209">
                    <a:solidFill>
                      <a:schemeClr val="accent4">
                        <a:lumMod val="40000"/>
                        <a:lumOff val="60000"/>
                      </a:schemeClr>
                    </a:solidFill>
                  </a:tcPr>
                </a:tc>
                <a:tc>
                  <a:txBody>
                    <a:bodyPr/>
                    <a:lstStyle/>
                    <a:p>
                      <a:pPr algn="l"/>
                      <a:r>
                        <a:rPr kumimoji="1" lang="is-IS" altLang="ja-JP" sz="1500" dirty="0" smtClean="0">
                          <a:solidFill>
                            <a:schemeClr val="tx1"/>
                          </a:solidFill>
                          <a:latin typeface="メイリオ"/>
                          <a:ea typeface="メイリオ"/>
                          <a:cs typeface="メイリオ"/>
                        </a:rPr>
                        <a:t>500 hours</a:t>
                      </a:r>
                    </a:p>
                  </a:txBody>
                  <a:tcPr marL="91445" marR="91445" marT="42209" marB="42209">
                    <a:solidFill>
                      <a:schemeClr val="accent6">
                        <a:lumMod val="20000"/>
                        <a:lumOff val="80000"/>
                      </a:schemeClr>
                    </a:solidFill>
                  </a:tcPr>
                </a:tc>
                <a:tc>
                  <a:txBody>
                    <a:bodyPr/>
                    <a:lstStyle/>
                    <a:p>
                      <a:r>
                        <a:rPr kumimoji="1" lang="en-US" altLang="ja-JP" sz="1500" dirty="0" smtClean="0">
                          <a:solidFill>
                            <a:schemeClr val="tx1"/>
                          </a:solidFill>
                          <a:latin typeface="メイリオ"/>
                          <a:ea typeface="メイリオ"/>
                          <a:cs typeface="メイリオ"/>
                        </a:rPr>
                        <a:t>800 hours</a:t>
                      </a:r>
                      <a:endParaRPr kumimoji="1" lang="ja-JP" altLang="en-US" sz="1500" dirty="0">
                        <a:solidFill>
                          <a:schemeClr val="tx1"/>
                        </a:solidFill>
                        <a:latin typeface="メイリオ"/>
                        <a:ea typeface="メイリオ"/>
                        <a:cs typeface="メイリオ"/>
                      </a:endParaRPr>
                    </a:p>
                  </a:txBody>
                  <a:tcPr marL="91445" marR="91445" marT="42209" marB="42209">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is-IS" altLang="ja-JP" sz="1500" dirty="0" smtClean="0">
                          <a:solidFill>
                            <a:schemeClr val="tx1"/>
                          </a:solidFill>
                          <a:latin typeface="メイリオ"/>
                          <a:ea typeface="メイリオ"/>
                          <a:cs typeface="メイリオ"/>
                        </a:rPr>
                        <a:t>2000</a:t>
                      </a:r>
                      <a:r>
                        <a:rPr kumimoji="1" lang="is-IS" altLang="ja-JP" sz="1500" baseline="0" dirty="0" smtClean="0">
                          <a:solidFill>
                            <a:schemeClr val="tx1"/>
                          </a:solidFill>
                          <a:latin typeface="メイリオ"/>
                          <a:ea typeface="メイリオ"/>
                          <a:cs typeface="メイリオ"/>
                        </a:rPr>
                        <a:t> hours </a:t>
                      </a:r>
                    </a:p>
                  </a:txBody>
                  <a:tcPr marL="91445" marR="91445" marT="42209" marB="42209">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solidFill>
                            <a:schemeClr val="tx1"/>
                          </a:solidFill>
                          <a:latin typeface="メイリオ"/>
                          <a:ea typeface="メイリオ"/>
                          <a:cs typeface="メイリオ"/>
                        </a:rPr>
                        <a:t>2100</a:t>
                      </a:r>
                      <a:r>
                        <a:rPr kumimoji="1" lang="ja-JP" altLang="en-US" sz="1500" dirty="0" smtClean="0">
                          <a:solidFill>
                            <a:schemeClr val="tx1"/>
                          </a:solidFill>
                          <a:latin typeface="メイリオ"/>
                          <a:ea typeface="メイリオ"/>
                          <a:cs typeface="メイリオ"/>
                        </a:rPr>
                        <a:t> </a:t>
                      </a:r>
                      <a:r>
                        <a:rPr kumimoji="1" lang="en-US" altLang="ja-JP" sz="1500" dirty="0" smtClean="0">
                          <a:solidFill>
                            <a:schemeClr val="tx1"/>
                          </a:solidFill>
                          <a:latin typeface="メイリオ"/>
                          <a:ea typeface="メイリオ"/>
                          <a:cs typeface="メイリオ"/>
                        </a:rPr>
                        <a:t>hours</a:t>
                      </a:r>
                      <a:r>
                        <a:rPr kumimoji="1" lang="ja-JP" altLang="en-US" sz="1500" dirty="0" smtClean="0">
                          <a:solidFill>
                            <a:schemeClr val="tx1"/>
                          </a:solidFill>
                          <a:latin typeface="メイリオ"/>
                          <a:ea typeface="メイリオ"/>
                          <a:cs typeface="メイリオ"/>
                        </a:rPr>
                        <a:t> </a:t>
                      </a:r>
                      <a:endParaRPr kumimoji="1" lang="en-US" altLang="ja-JP" sz="1500" dirty="0" smtClean="0">
                        <a:solidFill>
                          <a:schemeClr val="tx1"/>
                        </a:solidFill>
                        <a:latin typeface="メイリオ"/>
                        <a:ea typeface="メイリオ"/>
                        <a:cs typeface="メイリオ"/>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solidFill>
                            <a:schemeClr val="tx1"/>
                          </a:solidFill>
                          <a:latin typeface="メイリオ"/>
                          <a:ea typeface="メイリオ"/>
                          <a:cs typeface="メイリオ"/>
                        </a:rPr>
                        <a:t>(for</a:t>
                      </a:r>
                      <a:r>
                        <a:rPr kumimoji="1" lang="ja-JP" altLang="en-US" sz="1500" dirty="0" smtClean="0">
                          <a:solidFill>
                            <a:schemeClr val="tx1"/>
                          </a:solidFill>
                          <a:latin typeface="メイリオ"/>
                          <a:ea typeface="メイリオ"/>
                          <a:cs typeface="メイリオ"/>
                        </a:rPr>
                        <a:t> </a:t>
                      </a:r>
                      <a:r>
                        <a:rPr kumimoji="1" lang="en-US" altLang="ja-JP" sz="1500" dirty="0" smtClean="0">
                          <a:solidFill>
                            <a:schemeClr val="tx1"/>
                          </a:solidFill>
                          <a:latin typeface="メイリオ"/>
                          <a:ea typeface="メイリオ"/>
                          <a:cs typeface="メイリオ"/>
                        </a:rPr>
                        <a:t>12</a:t>
                      </a:r>
                      <a:r>
                        <a:rPr kumimoji="1" lang="ja-JP" altLang="en-US" sz="1500" dirty="0" smtClean="0">
                          <a:solidFill>
                            <a:schemeClr val="tx1"/>
                          </a:solidFill>
                          <a:latin typeface="メイリオ"/>
                          <a:ea typeface="メイリオ"/>
                          <a:cs typeface="メイリオ"/>
                        </a:rPr>
                        <a:t> </a:t>
                      </a:r>
                      <a:r>
                        <a:rPr kumimoji="1" lang="en-US" altLang="ja-JP" sz="1500" dirty="0" smtClean="0">
                          <a:solidFill>
                            <a:schemeClr val="tx1"/>
                          </a:solidFill>
                          <a:latin typeface="メイリオ"/>
                          <a:ea typeface="メイリオ"/>
                          <a:cs typeface="メイリオ"/>
                        </a:rPr>
                        <a:t>months)</a:t>
                      </a:r>
                      <a:endParaRPr kumimoji="1" lang="is-IS" altLang="ja-JP" sz="1500" dirty="0" smtClean="0">
                        <a:solidFill>
                          <a:schemeClr val="tx1"/>
                        </a:solidFill>
                        <a:latin typeface="メイリオ"/>
                        <a:ea typeface="メイリオ"/>
                        <a:cs typeface="メイリオ"/>
                      </a:endParaRPr>
                    </a:p>
                  </a:txBody>
                  <a:tcPr marL="91445" marR="91445" marT="42209" marB="42209">
                    <a:solidFill>
                      <a:schemeClr val="accent6">
                        <a:lumMod val="20000"/>
                        <a:lumOff val="80000"/>
                      </a:schemeClr>
                    </a:solidFill>
                  </a:tcPr>
                </a:tc>
              </a:tr>
              <a:tr h="844170">
                <a:tc>
                  <a:txBody>
                    <a:bodyPr/>
                    <a:lstStyle/>
                    <a:p>
                      <a:r>
                        <a:rPr kumimoji="1" lang="en-US" altLang="ja-JP" sz="1500" b="1" dirty="0" smtClean="0">
                          <a:latin typeface="メイリオ"/>
                          <a:ea typeface="メイリオ"/>
                          <a:cs typeface="メイリオ"/>
                        </a:rPr>
                        <a:t>Bands</a:t>
                      </a:r>
                      <a:endParaRPr kumimoji="1" lang="ja-JP" altLang="en-US" sz="1500" b="1" dirty="0">
                        <a:latin typeface="メイリオ"/>
                        <a:ea typeface="メイリオ"/>
                        <a:cs typeface="メイリオ"/>
                      </a:endParaRPr>
                    </a:p>
                  </a:txBody>
                  <a:tcPr marL="91445" marR="91445" marT="42209" marB="42209">
                    <a:solidFill>
                      <a:schemeClr val="accent4">
                        <a:lumMod val="40000"/>
                        <a:lumOff val="60000"/>
                      </a:schemeClr>
                    </a:solidFill>
                  </a:tcPr>
                </a:tc>
                <a:tc gridSpan="2">
                  <a:txBody>
                    <a:bodyPr/>
                    <a:lstStyle/>
                    <a:p>
                      <a:pPr algn="ctr"/>
                      <a:r>
                        <a:rPr kumimoji="1" lang="is-IS" altLang="ja-JP" sz="1500" dirty="0" smtClean="0">
                          <a:solidFill>
                            <a:schemeClr val="tx1"/>
                          </a:solidFill>
                          <a:latin typeface="メイリオ"/>
                          <a:ea typeface="メイリオ"/>
                          <a:cs typeface="メイリオ"/>
                        </a:rPr>
                        <a:t>100,</a:t>
                      </a:r>
                      <a:r>
                        <a:rPr kumimoji="1" lang="is-IS" altLang="ja-JP" sz="1500" baseline="0" dirty="0" smtClean="0">
                          <a:solidFill>
                            <a:schemeClr val="tx1"/>
                          </a:solidFill>
                          <a:latin typeface="メイリオ"/>
                          <a:ea typeface="メイリオ"/>
                          <a:cs typeface="メイリオ"/>
                        </a:rPr>
                        <a:t> 230, 345, 690 GHz </a:t>
                      </a:r>
                    </a:p>
                    <a:p>
                      <a:pPr algn="ctr"/>
                      <a:r>
                        <a:rPr kumimoji="1" lang="is-IS" altLang="ja-JP" sz="1500" baseline="0" dirty="0" smtClean="0">
                          <a:solidFill>
                            <a:schemeClr val="tx1"/>
                          </a:solidFill>
                          <a:latin typeface="メイリオ"/>
                          <a:ea typeface="メイリオ"/>
                          <a:cs typeface="メイリオ"/>
                        </a:rPr>
                        <a:t>(</a:t>
                      </a:r>
                      <a:r>
                        <a:rPr kumimoji="1" lang="is-IS" altLang="ja-JP" sz="1500" dirty="0" smtClean="0">
                          <a:solidFill>
                            <a:schemeClr val="tx1"/>
                          </a:solidFill>
                          <a:latin typeface="メイリオ"/>
                          <a:ea typeface="メイリオ"/>
                          <a:cs typeface="メイリオ"/>
                        </a:rPr>
                        <a:t>Bands 3,6,7,9)</a:t>
                      </a:r>
                    </a:p>
                  </a:txBody>
                  <a:tcPr marL="91445" marR="91445" marT="42209" marB="42209">
                    <a:solidFill>
                      <a:schemeClr val="accent6">
                        <a:lumMod val="20000"/>
                        <a:lumOff val="80000"/>
                      </a:schemeClr>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is-IS" altLang="ja-JP" sz="1500" dirty="0" smtClean="0">
                          <a:solidFill>
                            <a:schemeClr val="tx1"/>
                          </a:solidFill>
                          <a:latin typeface="メイリオ"/>
                          <a:ea typeface="メイリオ"/>
                          <a:cs typeface="メイリオ"/>
                        </a:rPr>
                        <a:t>100,</a:t>
                      </a:r>
                      <a:r>
                        <a:rPr kumimoji="1" lang="is-IS" altLang="ja-JP" sz="1500" baseline="0" dirty="0" smtClean="0">
                          <a:solidFill>
                            <a:schemeClr val="tx1"/>
                          </a:solidFill>
                          <a:latin typeface="メイリオ"/>
                          <a:ea typeface="メイリオ"/>
                          <a:cs typeface="メイリオ"/>
                        </a:rPr>
                        <a:t> </a:t>
                      </a:r>
                      <a:r>
                        <a:rPr kumimoji="1" lang="is-IS" altLang="ja-JP" sz="1500" baseline="0" dirty="0" smtClean="0">
                          <a:solidFill>
                            <a:srgbClr val="FF0000"/>
                          </a:solidFill>
                          <a:latin typeface="メイリオ"/>
                          <a:ea typeface="メイリオ"/>
                          <a:cs typeface="メイリオ"/>
                        </a:rPr>
                        <a:t>150</a:t>
                      </a:r>
                      <a:r>
                        <a:rPr kumimoji="1" lang="is-IS" altLang="ja-JP" sz="1500" baseline="0" dirty="0" smtClean="0">
                          <a:solidFill>
                            <a:schemeClr val="tx1"/>
                          </a:solidFill>
                          <a:latin typeface="メイリオ"/>
                          <a:ea typeface="メイリオ"/>
                          <a:cs typeface="メイリオ"/>
                        </a:rPr>
                        <a:t>, 230, 345, </a:t>
                      </a:r>
                      <a:r>
                        <a:rPr kumimoji="1" lang="is-IS" altLang="ja-JP" sz="1500" baseline="0" dirty="0" smtClean="0">
                          <a:solidFill>
                            <a:srgbClr val="FF0000"/>
                          </a:solidFill>
                          <a:latin typeface="メイリオ"/>
                          <a:ea typeface="メイリオ"/>
                          <a:cs typeface="メイリオ"/>
                        </a:rPr>
                        <a:t>450</a:t>
                      </a:r>
                      <a:r>
                        <a:rPr kumimoji="1" lang="is-IS" altLang="ja-JP" sz="1500" baseline="0" dirty="0" smtClean="0">
                          <a:solidFill>
                            <a:schemeClr val="tx1"/>
                          </a:solidFill>
                          <a:latin typeface="メイリオ"/>
                          <a:ea typeface="メイリオ"/>
                          <a:cs typeface="メイリオ"/>
                        </a:rPr>
                        <a:t>, 690 GHz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is-IS" altLang="ja-JP" sz="1500" baseline="0" dirty="0" smtClean="0">
                          <a:solidFill>
                            <a:schemeClr val="tx1"/>
                          </a:solidFill>
                          <a:latin typeface="メイリオ"/>
                          <a:ea typeface="メイリオ"/>
                          <a:cs typeface="メイリオ"/>
                        </a:rPr>
                        <a:t>(</a:t>
                      </a:r>
                      <a:r>
                        <a:rPr kumimoji="1" lang="is-IS" altLang="ja-JP" sz="1500" dirty="0" smtClean="0">
                          <a:solidFill>
                            <a:schemeClr val="tx1"/>
                          </a:solidFill>
                          <a:latin typeface="メイリオ"/>
                          <a:ea typeface="メイリオ"/>
                          <a:cs typeface="メイリオ"/>
                        </a:rPr>
                        <a:t>Bands 3,</a:t>
                      </a:r>
                      <a:r>
                        <a:rPr kumimoji="1" lang="is-IS" altLang="ja-JP" sz="1500" dirty="0" smtClean="0">
                          <a:solidFill>
                            <a:srgbClr val="FF0000"/>
                          </a:solidFill>
                          <a:latin typeface="メイリオ"/>
                          <a:ea typeface="メイリオ"/>
                          <a:cs typeface="メイリオ"/>
                        </a:rPr>
                        <a:t>4</a:t>
                      </a:r>
                      <a:r>
                        <a:rPr kumimoji="1" lang="is-IS" altLang="ja-JP" sz="1500" dirty="0" smtClean="0">
                          <a:solidFill>
                            <a:schemeClr val="tx1"/>
                          </a:solidFill>
                          <a:latin typeface="メイリオ"/>
                          <a:ea typeface="メイリオ"/>
                          <a:cs typeface="メイリオ"/>
                        </a:rPr>
                        <a:t>,6,7,</a:t>
                      </a:r>
                      <a:r>
                        <a:rPr kumimoji="1" lang="is-IS" altLang="ja-JP" sz="1500" dirty="0" smtClean="0">
                          <a:solidFill>
                            <a:srgbClr val="FF0000"/>
                          </a:solidFill>
                          <a:latin typeface="メイリオ"/>
                          <a:ea typeface="メイリオ"/>
                          <a:cs typeface="メイリオ"/>
                        </a:rPr>
                        <a:t>8</a:t>
                      </a:r>
                      <a:r>
                        <a:rPr kumimoji="1" lang="is-IS" altLang="ja-JP" sz="1500" dirty="0" smtClean="0">
                          <a:solidFill>
                            <a:schemeClr val="tx1"/>
                          </a:solidFill>
                          <a:latin typeface="メイリオ"/>
                          <a:ea typeface="メイリオ"/>
                          <a:cs typeface="メイリオ"/>
                        </a:rPr>
                        <a:t>,9)</a:t>
                      </a:r>
                    </a:p>
                  </a:txBody>
                  <a:tcPr marL="91445" marR="91445" marT="42209" marB="42209">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is-IS" altLang="ja-JP" sz="1500" dirty="0" smtClean="0">
                          <a:solidFill>
                            <a:schemeClr val="tx1"/>
                          </a:solidFill>
                          <a:latin typeface="メイリオ"/>
                          <a:ea typeface="メイリオ"/>
                          <a:cs typeface="メイリオ"/>
                        </a:rPr>
                        <a:t>100,</a:t>
                      </a:r>
                      <a:r>
                        <a:rPr kumimoji="1" lang="is-IS" altLang="ja-JP" sz="1500" baseline="0" dirty="0" smtClean="0">
                          <a:solidFill>
                            <a:schemeClr val="tx1"/>
                          </a:solidFill>
                          <a:latin typeface="メイリオ"/>
                          <a:ea typeface="メイリオ"/>
                          <a:cs typeface="メイリオ"/>
                        </a:rPr>
                        <a:t> </a:t>
                      </a:r>
                      <a:r>
                        <a:rPr kumimoji="1" lang="is-IS" altLang="ja-JP" sz="1500" baseline="0" dirty="0" smtClean="0">
                          <a:solidFill>
                            <a:srgbClr val="FF0000"/>
                          </a:solidFill>
                          <a:latin typeface="メイリオ"/>
                          <a:ea typeface="メイリオ"/>
                          <a:cs typeface="メイリオ"/>
                        </a:rPr>
                        <a:t>150</a:t>
                      </a:r>
                      <a:r>
                        <a:rPr kumimoji="1" lang="is-IS" altLang="ja-JP" sz="1500" baseline="0" dirty="0" smtClean="0">
                          <a:solidFill>
                            <a:schemeClr val="tx1"/>
                          </a:solidFill>
                          <a:latin typeface="メイリオ"/>
                          <a:ea typeface="メイリオ"/>
                          <a:cs typeface="メイリオ"/>
                        </a:rPr>
                        <a:t>, 230, 345, </a:t>
                      </a:r>
                      <a:r>
                        <a:rPr kumimoji="1" lang="is-IS" altLang="ja-JP" sz="1500" baseline="0" dirty="0" smtClean="0">
                          <a:solidFill>
                            <a:srgbClr val="FF0000"/>
                          </a:solidFill>
                          <a:latin typeface="メイリオ"/>
                          <a:ea typeface="メイリオ"/>
                          <a:cs typeface="メイリオ"/>
                        </a:rPr>
                        <a:t>450</a:t>
                      </a:r>
                      <a:r>
                        <a:rPr kumimoji="1" lang="is-IS" altLang="ja-JP" sz="1500" baseline="0" dirty="0" smtClean="0">
                          <a:solidFill>
                            <a:schemeClr val="tx1"/>
                          </a:solidFill>
                          <a:latin typeface="メイリオ"/>
                          <a:ea typeface="メイリオ"/>
                          <a:cs typeface="メイリオ"/>
                        </a:rPr>
                        <a:t>, 690</a:t>
                      </a:r>
                      <a:r>
                        <a:rPr kumimoji="1" lang="en-US" altLang="ja-JP" sz="1500" baseline="0" dirty="0" smtClean="0">
                          <a:solidFill>
                            <a:schemeClr val="tx1"/>
                          </a:solidFill>
                          <a:latin typeface="メイリオ"/>
                          <a:ea typeface="メイリオ"/>
                          <a:cs typeface="メイリオ"/>
                        </a:rPr>
                        <a:t>,</a:t>
                      </a:r>
                      <a:r>
                        <a:rPr kumimoji="1" lang="ja-JP" altLang="en-US" sz="1500" baseline="0" dirty="0" smtClean="0">
                          <a:solidFill>
                            <a:schemeClr val="tx1"/>
                          </a:solidFill>
                          <a:latin typeface="メイリオ"/>
                          <a:ea typeface="メイリオ"/>
                          <a:cs typeface="メイリオ"/>
                        </a:rPr>
                        <a:t> </a:t>
                      </a:r>
                      <a:r>
                        <a:rPr kumimoji="1" lang="en-US" altLang="ja-JP" sz="1500" baseline="0" dirty="0" smtClean="0">
                          <a:solidFill>
                            <a:srgbClr val="FF0000"/>
                          </a:solidFill>
                          <a:latin typeface="メイリオ"/>
                          <a:ea typeface="メイリオ"/>
                          <a:cs typeface="メイリオ"/>
                        </a:rPr>
                        <a:t>900</a:t>
                      </a:r>
                      <a:r>
                        <a:rPr kumimoji="1" lang="is-IS" altLang="ja-JP" sz="1500" baseline="0" dirty="0" smtClean="0">
                          <a:solidFill>
                            <a:srgbClr val="FF0000"/>
                          </a:solidFill>
                          <a:latin typeface="メイリオ"/>
                          <a:ea typeface="メイリオ"/>
                          <a:cs typeface="メイリオ"/>
                        </a:rPr>
                        <a:t> </a:t>
                      </a:r>
                      <a:r>
                        <a:rPr kumimoji="1" lang="is-IS" altLang="ja-JP" sz="1500" baseline="0" dirty="0" smtClean="0">
                          <a:solidFill>
                            <a:schemeClr val="tx1"/>
                          </a:solidFill>
                          <a:latin typeface="メイリオ"/>
                          <a:ea typeface="メイリオ"/>
                          <a:cs typeface="メイリオ"/>
                        </a:rPr>
                        <a:t>GHz </a:t>
                      </a:r>
                      <a:endParaRPr kumimoji="1" lang="is-IS" altLang="ja-JP" sz="1500" baseline="0" dirty="0" smtClean="0">
                        <a:solidFill>
                          <a:schemeClr val="tx1"/>
                        </a:solidFill>
                        <a:latin typeface="メイリオ"/>
                        <a:ea typeface="メイリオ"/>
                        <a:cs typeface="メイリオ"/>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is-IS" altLang="ja-JP" sz="1500" baseline="0" dirty="0" smtClean="0">
                          <a:solidFill>
                            <a:schemeClr val="tx1"/>
                          </a:solidFill>
                          <a:latin typeface="メイリオ"/>
                          <a:ea typeface="メイリオ"/>
                          <a:cs typeface="メイリオ"/>
                        </a:rPr>
                        <a:t>(</a:t>
                      </a:r>
                      <a:r>
                        <a:rPr kumimoji="1" lang="is-IS" altLang="ja-JP" sz="1500" dirty="0" smtClean="0">
                          <a:solidFill>
                            <a:schemeClr val="tx1"/>
                          </a:solidFill>
                          <a:latin typeface="メイリオ"/>
                          <a:ea typeface="メイリオ"/>
                          <a:cs typeface="メイリオ"/>
                        </a:rPr>
                        <a:t>Bands </a:t>
                      </a:r>
                      <a:r>
                        <a:rPr kumimoji="1" lang="is-IS" altLang="ja-JP" sz="1500" dirty="0" smtClean="0">
                          <a:solidFill>
                            <a:schemeClr val="tx1"/>
                          </a:solidFill>
                          <a:latin typeface="メイリオ"/>
                          <a:ea typeface="メイリオ"/>
                          <a:cs typeface="メイリオ"/>
                        </a:rPr>
                        <a:t>3,</a:t>
                      </a:r>
                      <a:r>
                        <a:rPr kumimoji="1" lang="is-IS" altLang="ja-JP" sz="1500" dirty="0" smtClean="0">
                          <a:solidFill>
                            <a:srgbClr val="FF0000"/>
                          </a:solidFill>
                          <a:latin typeface="メイリオ"/>
                          <a:ea typeface="メイリオ"/>
                          <a:cs typeface="メイリオ"/>
                        </a:rPr>
                        <a:t>4</a:t>
                      </a:r>
                      <a:r>
                        <a:rPr kumimoji="1" lang="is-IS" altLang="ja-JP" sz="1500" dirty="0" smtClean="0">
                          <a:solidFill>
                            <a:schemeClr val="tx1"/>
                          </a:solidFill>
                          <a:latin typeface="メイリオ"/>
                          <a:ea typeface="メイリオ"/>
                          <a:cs typeface="メイリオ"/>
                        </a:rPr>
                        <a:t>,6,7,</a:t>
                      </a:r>
                      <a:r>
                        <a:rPr kumimoji="1" lang="is-IS" altLang="ja-JP" sz="1500" dirty="0" smtClean="0">
                          <a:solidFill>
                            <a:srgbClr val="FF0000"/>
                          </a:solidFill>
                          <a:latin typeface="メイリオ"/>
                          <a:ea typeface="メイリオ"/>
                          <a:cs typeface="メイリオ"/>
                        </a:rPr>
                        <a:t>8</a:t>
                      </a:r>
                      <a:r>
                        <a:rPr kumimoji="1" lang="is-IS" altLang="ja-JP" sz="1500" dirty="0" smtClean="0">
                          <a:solidFill>
                            <a:schemeClr val="tx1"/>
                          </a:solidFill>
                          <a:latin typeface="メイリオ"/>
                          <a:ea typeface="メイリオ"/>
                          <a:cs typeface="メイリオ"/>
                        </a:rPr>
                        <a:t>,9,</a:t>
                      </a:r>
                      <a:r>
                        <a:rPr kumimoji="1" lang="is-IS" altLang="ja-JP" sz="1500" dirty="0" smtClean="0">
                          <a:solidFill>
                            <a:srgbClr val="FF0000"/>
                          </a:solidFill>
                          <a:latin typeface="メイリオ"/>
                          <a:ea typeface="メイリオ"/>
                          <a:cs typeface="メイリオ"/>
                        </a:rPr>
                        <a:t>10</a:t>
                      </a:r>
                      <a:r>
                        <a:rPr kumimoji="1" lang="is-IS" altLang="ja-JP" sz="1500" dirty="0" smtClean="0">
                          <a:solidFill>
                            <a:schemeClr val="tx1"/>
                          </a:solidFill>
                          <a:latin typeface="メイリオ"/>
                          <a:ea typeface="メイリオ"/>
                          <a:cs typeface="メイリオ"/>
                        </a:rPr>
                        <a:t>)</a:t>
                      </a:r>
                    </a:p>
                  </a:txBody>
                  <a:tcPr marL="91445" marR="91445" marT="42209" marB="42209">
                    <a:solidFill>
                      <a:schemeClr val="accent6">
                        <a:lumMod val="20000"/>
                        <a:lumOff val="80000"/>
                      </a:schemeClr>
                    </a:solidFill>
                  </a:tcPr>
                </a:tc>
              </a:tr>
              <a:tr h="984750">
                <a:tc>
                  <a:txBody>
                    <a:bodyPr/>
                    <a:lstStyle/>
                    <a:p>
                      <a:r>
                        <a:rPr kumimoji="1" lang="en-US" altLang="ja-JP" sz="1500" b="1" dirty="0" smtClean="0">
                          <a:latin typeface="メイリオ"/>
                          <a:ea typeface="メイリオ"/>
                          <a:cs typeface="メイリオ"/>
                        </a:rPr>
                        <a:t>Antennas</a:t>
                      </a:r>
                      <a:endParaRPr kumimoji="1" lang="ja-JP" altLang="en-US" sz="1500" b="1" dirty="0">
                        <a:latin typeface="メイリオ"/>
                        <a:ea typeface="メイリオ"/>
                        <a:cs typeface="メイリオ"/>
                      </a:endParaRPr>
                    </a:p>
                  </a:txBody>
                  <a:tcPr marL="91445" marR="91445" marT="42209" marB="42209">
                    <a:solidFill>
                      <a:schemeClr val="accent4">
                        <a:lumMod val="40000"/>
                        <a:lumOff val="60000"/>
                      </a:schemeClr>
                    </a:solidFill>
                  </a:tcPr>
                </a:tc>
                <a:tc>
                  <a:txBody>
                    <a:bodyPr/>
                    <a:lstStyle/>
                    <a:p>
                      <a:r>
                        <a:rPr kumimoji="1" lang="en-US" altLang="ja-JP" sz="1500" dirty="0" smtClean="0">
                          <a:solidFill>
                            <a:schemeClr val="tx1"/>
                          </a:solidFill>
                          <a:latin typeface="メイリオ"/>
                          <a:ea typeface="メイリオ"/>
                          <a:cs typeface="メイリオ"/>
                        </a:rPr>
                        <a:t>&gt; 16 x 12m</a:t>
                      </a:r>
                      <a:endParaRPr kumimoji="1" lang="ja-JP" altLang="en-US" sz="1500" dirty="0">
                        <a:solidFill>
                          <a:schemeClr val="tx1"/>
                        </a:solidFill>
                        <a:latin typeface="メイリオ"/>
                        <a:ea typeface="メイリオ"/>
                        <a:cs typeface="メイリオ"/>
                      </a:endParaRPr>
                    </a:p>
                  </a:txBody>
                  <a:tcPr marL="91445" marR="91445" marT="42209" marB="42209">
                    <a:solidFill>
                      <a:schemeClr val="accent6">
                        <a:lumMod val="20000"/>
                        <a:lumOff val="80000"/>
                      </a:schemeClr>
                    </a:solidFill>
                  </a:tcPr>
                </a:tc>
                <a:tc>
                  <a:txBody>
                    <a:bodyPr/>
                    <a:lstStyle/>
                    <a:p>
                      <a:pPr marL="285750" indent="-285750">
                        <a:buFont typeface="Arial"/>
                        <a:buChar char="•"/>
                      </a:pPr>
                      <a:r>
                        <a:rPr kumimoji="1" lang="en-US" altLang="ja-JP" sz="1500" dirty="0" smtClean="0">
                          <a:solidFill>
                            <a:schemeClr val="tx1"/>
                          </a:solidFill>
                          <a:latin typeface="メイリオ"/>
                          <a:ea typeface="メイリオ"/>
                          <a:cs typeface="メイリオ"/>
                        </a:rPr>
                        <a:t>32 x 12m </a:t>
                      </a:r>
                    </a:p>
                    <a:p>
                      <a:pPr marL="285750" indent="-285750">
                        <a:buFont typeface="Arial"/>
                        <a:buChar char="•"/>
                      </a:pPr>
                      <a:r>
                        <a:rPr kumimoji="1" lang="en-US" altLang="ja-JP" sz="1500" dirty="0" smtClean="0">
                          <a:solidFill>
                            <a:schemeClr val="tx1"/>
                          </a:solidFill>
                          <a:latin typeface="メイリオ"/>
                          <a:ea typeface="メイリオ"/>
                          <a:cs typeface="メイリオ"/>
                        </a:rPr>
                        <a:t>9 x 7m</a:t>
                      </a:r>
                    </a:p>
                    <a:p>
                      <a:pPr marL="285750" indent="-285750">
                        <a:buFont typeface="Arial"/>
                        <a:buChar char="•"/>
                      </a:pPr>
                      <a:r>
                        <a:rPr kumimoji="1" lang="en-US" altLang="ja-JP" sz="1500" dirty="0" smtClean="0">
                          <a:solidFill>
                            <a:schemeClr val="tx1"/>
                          </a:solidFill>
                          <a:latin typeface="メイリオ"/>
                          <a:ea typeface="メイリオ"/>
                          <a:cs typeface="メイリオ"/>
                        </a:rPr>
                        <a:t>2 x 12m TP</a:t>
                      </a:r>
                    </a:p>
                  </a:txBody>
                  <a:tcPr marL="91445" marR="91445" marT="42209" marB="42209">
                    <a:solidFill>
                      <a:schemeClr val="accent6">
                        <a:lumMod val="20000"/>
                        <a:lumOff val="80000"/>
                      </a:schemeClr>
                    </a:solidFill>
                  </a:tcPr>
                </a:tc>
                <a:tc>
                  <a:txBody>
                    <a:bodyPr/>
                    <a:lstStyle/>
                    <a:p>
                      <a:pPr marL="285750" indent="-285750">
                        <a:buFont typeface="Arial"/>
                        <a:buChar char="•"/>
                      </a:pPr>
                      <a:r>
                        <a:rPr kumimoji="1" lang="en-US" altLang="ja-JP" sz="1500" dirty="0" smtClean="0">
                          <a:solidFill>
                            <a:schemeClr val="tx1"/>
                          </a:solidFill>
                          <a:latin typeface="メイリオ"/>
                          <a:ea typeface="メイリオ"/>
                          <a:cs typeface="メイリオ"/>
                        </a:rPr>
                        <a:t>34 x 12m </a:t>
                      </a:r>
                    </a:p>
                    <a:p>
                      <a:pPr marL="285750" indent="-285750">
                        <a:buFont typeface="Arial"/>
                        <a:buChar char="•"/>
                      </a:pPr>
                      <a:r>
                        <a:rPr kumimoji="1" lang="en-US" altLang="ja-JP" sz="1500" dirty="0" smtClean="0">
                          <a:solidFill>
                            <a:schemeClr val="tx1"/>
                          </a:solidFill>
                          <a:latin typeface="メイリオ"/>
                          <a:ea typeface="メイリオ"/>
                          <a:cs typeface="メイリオ"/>
                        </a:rPr>
                        <a:t>9 x 7m</a:t>
                      </a:r>
                    </a:p>
                    <a:p>
                      <a:pPr marL="285750" indent="-285750">
                        <a:buFont typeface="Arial"/>
                        <a:buChar char="•"/>
                      </a:pPr>
                      <a:r>
                        <a:rPr kumimoji="1" lang="en-US" altLang="ja-JP" sz="1500" dirty="0" smtClean="0">
                          <a:solidFill>
                            <a:schemeClr val="tx1"/>
                          </a:solidFill>
                          <a:latin typeface="メイリオ"/>
                          <a:ea typeface="メイリオ"/>
                          <a:cs typeface="メイリオ"/>
                        </a:rPr>
                        <a:t>2 x 12m TP</a:t>
                      </a:r>
                    </a:p>
                  </a:txBody>
                  <a:tcPr marL="91445" marR="91445" marT="42209" marB="42209">
                    <a:solidFill>
                      <a:schemeClr val="accent6">
                        <a:lumMod val="20000"/>
                        <a:lumOff val="80000"/>
                      </a:schemeClr>
                    </a:solidFill>
                  </a:tcPr>
                </a:tc>
                <a:tc>
                  <a:txBody>
                    <a:bodyPr/>
                    <a:lstStyle/>
                    <a:p>
                      <a:pPr marL="285750" indent="-285750">
                        <a:buFont typeface="Arial"/>
                        <a:buChar char="•"/>
                      </a:pPr>
                      <a:r>
                        <a:rPr kumimoji="1" lang="fi-FI" altLang="ja-JP" sz="1500" dirty="0" smtClean="0">
                          <a:solidFill>
                            <a:schemeClr val="tx1"/>
                          </a:solidFill>
                          <a:latin typeface="メイリオ"/>
                          <a:ea typeface="メイリオ"/>
                          <a:cs typeface="メイリオ"/>
                        </a:rPr>
                        <a:t>36 x 12m </a:t>
                      </a:r>
                    </a:p>
                    <a:p>
                      <a:pPr marL="285750" indent="-285750">
                        <a:buFont typeface="Arial"/>
                        <a:buChar char="•"/>
                      </a:pPr>
                      <a:r>
                        <a:rPr kumimoji="1" lang="fi-FI" altLang="ja-JP" sz="1500" dirty="0" smtClean="0">
                          <a:solidFill>
                            <a:schemeClr val="tx1"/>
                          </a:solidFill>
                          <a:latin typeface="メイリオ"/>
                          <a:ea typeface="メイリオ"/>
                          <a:cs typeface="メイリオ"/>
                        </a:rPr>
                        <a:t>10 x 7m</a:t>
                      </a:r>
                    </a:p>
                    <a:p>
                      <a:pPr marL="285750" indent="-285750">
                        <a:buFont typeface="Arial"/>
                        <a:buChar char="•"/>
                      </a:pPr>
                      <a:r>
                        <a:rPr kumimoji="1" lang="fi-FI" altLang="ja-JP" sz="1500" dirty="0" smtClean="0">
                          <a:solidFill>
                            <a:schemeClr val="tx1"/>
                          </a:solidFill>
                          <a:latin typeface="メイリオ"/>
                          <a:ea typeface="メイリオ"/>
                          <a:cs typeface="メイリオ"/>
                        </a:rPr>
                        <a:t>2 x 12m</a:t>
                      </a:r>
                      <a:r>
                        <a:rPr kumimoji="1" lang="ja-JP" altLang="en-US" sz="1500" dirty="0" smtClean="0">
                          <a:solidFill>
                            <a:schemeClr val="tx1"/>
                          </a:solidFill>
                          <a:latin typeface="メイリオ"/>
                          <a:ea typeface="メイリオ"/>
                          <a:cs typeface="メイリオ"/>
                        </a:rPr>
                        <a:t> </a:t>
                      </a:r>
                      <a:r>
                        <a:rPr kumimoji="1" lang="en-US" altLang="ja-JP" sz="1500" dirty="0" smtClean="0">
                          <a:solidFill>
                            <a:schemeClr val="tx1"/>
                          </a:solidFill>
                          <a:latin typeface="メイリオ"/>
                          <a:ea typeface="メイリオ"/>
                          <a:cs typeface="メイリオ"/>
                        </a:rPr>
                        <a:t>TP</a:t>
                      </a:r>
                      <a:endParaRPr kumimoji="1" lang="fi-FI" altLang="ja-JP" sz="1500" dirty="0" smtClean="0">
                        <a:solidFill>
                          <a:schemeClr val="tx1"/>
                        </a:solidFill>
                        <a:latin typeface="メイリオ"/>
                        <a:ea typeface="メイリオ"/>
                        <a:cs typeface="メイリオ"/>
                      </a:endParaRPr>
                    </a:p>
                  </a:txBody>
                  <a:tcPr marL="91445" marR="91445" marT="42209" marB="42209">
                    <a:solidFill>
                      <a:schemeClr val="accent6">
                        <a:lumMod val="20000"/>
                        <a:lumOff val="80000"/>
                      </a:schemeClr>
                    </a:solidFill>
                  </a:tcPr>
                </a:tc>
              </a:tr>
              <a:tr h="879534">
                <a:tc>
                  <a:txBody>
                    <a:bodyPr/>
                    <a:lstStyle/>
                    <a:p>
                      <a:r>
                        <a:rPr kumimoji="1" lang="en-US" altLang="ja-JP" sz="1500" b="1" dirty="0" smtClean="0">
                          <a:latin typeface="メイリオ"/>
                          <a:ea typeface="メイリオ"/>
                          <a:cs typeface="メイリオ"/>
                        </a:rPr>
                        <a:t>Baselines</a:t>
                      </a:r>
                      <a:endParaRPr kumimoji="1" lang="ja-JP" altLang="en-US" sz="1500" b="1" dirty="0">
                        <a:latin typeface="メイリオ"/>
                        <a:ea typeface="メイリオ"/>
                        <a:cs typeface="メイリオ"/>
                      </a:endParaRPr>
                    </a:p>
                  </a:txBody>
                  <a:tcPr marL="91445" marR="91445" marT="42209" marB="42209">
                    <a:solidFill>
                      <a:schemeClr val="accent4">
                        <a:lumMod val="40000"/>
                        <a:lumOff val="60000"/>
                      </a:schemeClr>
                    </a:solidFill>
                  </a:tcPr>
                </a:tc>
                <a:tc>
                  <a:txBody>
                    <a:bodyPr/>
                    <a:lstStyle/>
                    <a:p>
                      <a:r>
                        <a:rPr kumimoji="1" lang="hr-HR" altLang="ja-JP" sz="1500" dirty="0" smtClean="0">
                          <a:solidFill>
                            <a:schemeClr val="tx1"/>
                          </a:solidFill>
                          <a:latin typeface="メイリオ"/>
                          <a:ea typeface="メイリオ"/>
                          <a:cs typeface="メイリオ"/>
                        </a:rPr>
                        <a:t>Max 400 m</a:t>
                      </a:r>
                      <a:endParaRPr kumimoji="1" lang="ja-JP" altLang="en-US" sz="1500" dirty="0">
                        <a:solidFill>
                          <a:schemeClr val="tx1"/>
                        </a:solidFill>
                        <a:latin typeface="メイリオ"/>
                        <a:ea typeface="メイリオ"/>
                        <a:cs typeface="メイリオ"/>
                      </a:endParaRPr>
                    </a:p>
                  </a:txBody>
                  <a:tcPr marL="91445" marR="91445" marT="42209" marB="42209">
                    <a:solidFill>
                      <a:schemeClr val="accent6">
                        <a:lumMod val="20000"/>
                        <a:lumOff val="80000"/>
                      </a:schemeClr>
                    </a:solidFill>
                  </a:tcPr>
                </a:tc>
                <a:tc>
                  <a:txBody>
                    <a:bodyPr/>
                    <a:lstStyle/>
                    <a:p>
                      <a:r>
                        <a:rPr kumimoji="1" lang="hr-HR" altLang="ja-JP" sz="1500" dirty="0" smtClean="0">
                          <a:solidFill>
                            <a:schemeClr val="tx1"/>
                          </a:solidFill>
                          <a:latin typeface="メイリオ"/>
                          <a:ea typeface="メイリオ"/>
                          <a:cs typeface="メイリオ"/>
                        </a:rPr>
                        <a:t>Max 1 km</a:t>
                      </a:r>
                      <a:endParaRPr kumimoji="1" lang="ja-JP" altLang="en-US" sz="1500" dirty="0">
                        <a:solidFill>
                          <a:schemeClr val="tx1"/>
                        </a:solidFill>
                        <a:latin typeface="メイリオ"/>
                        <a:ea typeface="メイリオ"/>
                        <a:cs typeface="メイリオ"/>
                      </a:endParaRPr>
                    </a:p>
                  </a:txBody>
                  <a:tcPr marL="91445" marR="91445" marT="42209" marB="42209">
                    <a:solidFill>
                      <a:schemeClr val="accent6">
                        <a:lumMod val="20000"/>
                        <a:lumOff val="80000"/>
                      </a:schemeClr>
                    </a:solidFill>
                  </a:tcPr>
                </a:tc>
                <a:tc>
                  <a:txBody>
                    <a:bodyPr/>
                    <a:lstStyle/>
                    <a:p>
                      <a:r>
                        <a:rPr kumimoji="1" lang="hr-HR" altLang="ja-JP" sz="1500" dirty="0" smtClean="0">
                          <a:solidFill>
                            <a:schemeClr val="tx1"/>
                          </a:solidFill>
                          <a:latin typeface="メイリオ"/>
                          <a:ea typeface="メイリオ"/>
                          <a:cs typeface="メイリオ"/>
                        </a:rPr>
                        <a:t>Max 1 km (B8,9)</a:t>
                      </a:r>
                    </a:p>
                    <a:p>
                      <a:r>
                        <a:rPr kumimoji="1" lang="hr-HR" altLang="ja-JP" sz="1500" dirty="0" smtClean="0">
                          <a:solidFill>
                            <a:schemeClr val="tx1"/>
                          </a:solidFill>
                          <a:latin typeface="メイリオ"/>
                          <a:ea typeface="メイリオ"/>
                          <a:cs typeface="メイリオ"/>
                        </a:rPr>
                        <a:t>Max 1.5 km (B3,4,6,7)</a:t>
                      </a:r>
                    </a:p>
                  </a:txBody>
                  <a:tcPr marL="91445" marR="91445" marT="42209" marB="42209">
                    <a:solidFill>
                      <a:schemeClr val="accent6">
                        <a:lumMod val="20000"/>
                        <a:lumOff val="80000"/>
                      </a:schemeClr>
                    </a:solidFill>
                  </a:tcPr>
                </a:tc>
                <a:tc>
                  <a:txBody>
                    <a:bodyPr/>
                    <a:lstStyle/>
                    <a:p>
                      <a:pPr marL="0" indent="0">
                        <a:buFont typeface="Arial"/>
                        <a:buNone/>
                      </a:pPr>
                      <a:r>
                        <a:rPr kumimoji="1" lang="ja-JP" altLang="ja-JP" sz="1500" dirty="0" smtClean="0">
                          <a:solidFill>
                            <a:schemeClr val="tx1"/>
                          </a:solidFill>
                          <a:latin typeface="メイリオ"/>
                          <a:ea typeface="メイリオ"/>
                          <a:cs typeface="メイリオ"/>
                        </a:rPr>
                        <a:t>M</a:t>
                      </a:r>
                      <a:r>
                        <a:rPr kumimoji="1" lang="en-US" altLang="ja-JP" sz="1500" dirty="0" smtClean="0">
                          <a:solidFill>
                            <a:schemeClr val="tx1"/>
                          </a:solidFill>
                          <a:latin typeface="メイリオ"/>
                          <a:ea typeface="メイリオ"/>
                          <a:cs typeface="メイリオ"/>
                        </a:rPr>
                        <a:t>ax</a:t>
                      </a:r>
                      <a:r>
                        <a:rPr kumimoji="1" lang="fi-FI" altLang="ja-JP" sz="1500" dirty="0" smtClean="0">
                          <a:solidFill>
                            <a:schemeClr val="tx1"/>
                          </a:solidFill>
                          <a:latin typeface="メイリオ"/>
                          <a:ea typeface="メイリオ"/>
                          <a:cs typeface="メイリオ"/>
                        </a:rPr>
                        <a:t> 2 km (B8, 9,10)</a:t>
                      </a:r>
                    </a:p>
                    <a:p>
                      <a:pPr marL="0" indent="0">
                        <a:buFont typeface="Arial"/>
                        <a:buNone/>
                      </a:pPr>
                      <a:r>
                        <a:rPr kumimoji="1" lang="ja-JP" altLang="ja-JP" sz="1500" dirty="0" smtClean="0">
                          <a:solidFill>
                            <a:schemeClr val="tx1"/>
                          </a:solidFill>
                          <a:latin typeface="メイリオ"/>
                          <a:ea typeface="メイリオ"/>
                          <a:cs typeface="メイリオ"/>
                        </a:rPr>
                        <a:t>M</a:t>
                      </a:r>
                      <a:r>
                        <a:rPr kumimoji="1" lang="en-US" altLang="ja-JP" sz="1500" dirty="0" smtClean="0">
                          <a:solidFill>
                            <a:schemeClr val="tx1"/>
                          </a:solidFill>
                          <a:latin typeface="メイリオ"/>
                          <a:ea typeface="メイリオ"/>
                          <a:cs typeface="メイリオ"/>
                        </a:rPr>
                        <a:t>ax</a:t>
                      </a:r>
                      <a:r>
                        <a:rPr kumimoji="1" lang="fi-FI" altLang="ja-JP" sz="1500" dirty="0" smtClean="0">
                          <a:solidFill>
                            <a:schemeClr val="tx1"/>
                          </a:solidFill>
                          <a:latin typeface="メイリオ"/>
                          <a:ea typeface="メイリオ"/>
                          <a:cs typeface="メイリオ"/>
                        </a:rPr>
                        <a:t> 5 km (B7)</a:t>
                      </a:r>
                    </a:p>
                    <a:p>
                      <a:pPr marL="0" indent="0">
                        <a:buFont typeface="Arial"/>
                        <a:buNone/>
                      </a:pPr>
                      <a:r>
                        <a:rPr kumimoji="1" lang="ja-JP" altLang="ja-JP" sz="1500" dirty="0" smtClean="0">
                          <a:solidFill>
                            <a:schemeClr val="tx1"/>
                          </a:solidFill>
                          <a:latin typeface="メイリオ"/>
                          <a:ea typeface="メイリオ"/>
                          <a:cs typeface="メイリオ"/>
                        </a:rPr>
                        <a:t>M</a:t>
                      </a:r>
                      <a:r>
                        <a:rPr kumimoji="1" lang="en-US" altLang="ja-JP" sz="1500" dirty="0" smtClean="0">
                          <a:solidFill>
                            <a:schemeClr val="tx1"/>
                          </a:solidFill>
                          <a:latin typeface="メイリオ"/>
                          <a:ea typeface="メイリオ"/>
                          <a:cs typeface="メイリオ"/>
                        </a:rPr>
                        <a:t>ax</a:t>
                      </a:r>
                      <a:r>
                        <a:rPr kumimoji="1" lang="ja-JP" altLang="en-US" sz="1500" dirty="0" smtClean="0">
                          <a:solidFill>
                            <a:schemeClr val="tx1"/>
                          </a:solidFill>
                          <a:latin typeface="メイリオ"/>
                          <a:ea typeface="メイリオ"/>
                          <a:cs typeface="メイリオ"/>
                        </a:rPr>
                        <a:t> </a:t>
                      </a:r>
                      <a:r>
                        <a:rPr kumimoji="1" lang="fi-FI" altLang="ja-JP" sz="1500" dirty="0" smtClean="0">
                          <a:solidFill>
                            <a:schemeClr val="tx1"/>
                          </a:solidFill>
                          <a:latin typeface="メイリオ"/>
                          <a:ea typeface="メイリオ"/>
                          <a:cs typeface="メイリオ"/>
                        </a:rPr>
                        <a:t>10 km (B3, 4, 6)</a:t>
                      </a:r>
                    </a:p>
                  </a:txBody>
                  <a:tcPr marL="91445" marR="91445" marT="42209" marB="42209">
                    <a:solidFill>
                      <a:schemeClr val="accent6">
                        <a:lumMod val="20000"/>
                        <a:lumOff val="80000"/>
                      </a:schemeClr>
                    </a:solidFill>
                  </a:tcPr>
                </a:tc>
              </a:tr>
              <a:tr h="608149">
                <a:tc>
                  <a:txBody>
                    <a:bodyPr/>
                    <a:lstStyle/>
                    <a:p>
                      <a:r>
                        <a:rPr kumimoji="1" lang="en-US" altLang="ja-JP" sz="1500" b="1" dirty="0" smtClean="0">
                          <a:latin typeface="メイリオ"/>
                          <a:ea typeface="メイリオ"/>
                          <a:cs typeface="メイリオ"/>
                        </a:rPr>
                        <a:t>Other</a:t>
                      </a:r>
                    </a:p>
                    <a:p>
                      <a:r>
                        <a:rPr kumimoji="1" lang="en-US" altLang="ja-JP" sz="1500" b="1" dirty="0" smtClean="0">
                          <a:latin typeface="メイリオ"/>
                          <a:ea typeface="メイリオ"/>
                          <a:cs typeface="メイリオ"/>
                        </a:rPr>
                        <a:t>capabilities</a:t>
                      </a:r>
                      <a:endParaRPr kumimoji="1" lang="ja-JP" altLang="en-US" sz="1500" b="1" dirty="0">
                        <a:latin typeface="メイリオ"/>
                        <a:ea typeface="メイリオ"/>
                        <a:cs typeface="メイリオ"/>
                      </a:endParaRPr>
                    </a:p>
                  </a:txBody>
                  <a:tcPr marL="91445" marR="91445" marT="42209" marB="42209">
                    <a:solidFill>
                      <a:schemeClr val="accent4">
                        <a:lumMod val="40000"/>
                        <a:lumOff val="60000"/>
                      </a:schemeClr>
                    </a:solidFill>
                  </a:tcPr>
                </a:tc>
                <a:tc>
                  <a:txBody>
                    <a:bodyPr/>
                    <a:lstStyle/>
                    <a:p>
                      <a:endParaRPr kumimoji="1" lang="ja-JP" altLang="en-US" sz="1500">
                        <a:solidFill>
                          <a:schemeClr val="tx1"/>
                        </a:solidFill>
                        <a:latin typeface="メイリオ"/>
                        <a:ea typeface="メイリオ"/>
                        <a:cs typeface="メイリオ"/>
                      </a:endParaRPr>
                    </a:p>
                  </a:txBody>
                  <a:tcPr marL="91445" marR="91445" marT="42209" marB="42209">
                    <a:solidFill>
                      <a:schemeClr val="accent6">
                        <a:lumMod val="20000"/>
                        <a:lumOff val="80000"/>
                      </a:schemeClr>
                    </a:solidFill>
                  </a:tcPr>
                </a:tc>
                <a:tc>
                  <a:txBody>
                    <a:bodyPr/>
                    <a:lstStyle/>
                    <a:p>
                      <a:endParaRPr kumimoji="1" lang="ja-JP" altLang="en-US" sz="1500" dirty="0">
                        <a:solidFill>
                          <a:schemeClr val="tx1"/>
                        </a:solidFill>
                        <a:latin typeface="メイリオ"/>
                        <a:ea typeface="メイリオ"/>
                        <a:cs typeface="メイリオ"/>
                      </a:endParaRPr>
                    </a:p>
                  </a:txBody>
                  <a:tcPr marL="91445" marR="91445" marT="42209" marB="42209">
                    <a:solidFill>
                      <a:schemeClr val="accent6">
                        <a:lumMod val="20000"/>
                        <a:lumOff val="80000"/>
                      </a:schemeClr>
                    </a:solidFill>
                  </a:tcPr>
                </a:tc>
                <a:tc>
                  <a:txBody>
                    <a:bodyPr/>
                    <a:lstStyle/>
                    <a:p>
                      <a:pPr marL="285750" indent="-285750">
                        <a:buFont typeface="Arial"/>
                        <a:buChar char="•"/>
                      </a:pPr>
                      <a:r>
                        <a:rPr kumimoji="1" lang="en-US" altLang="ja-JP" sz="1500" dirty="0" smtClean="0">
                          <a:solidFill>
                            <a:schemeClr val="tx1"/>
                          </a:solidFill>
                          <a:latin typeface="メイリオ"/>
                          <a:ea typeface="メイリオ"/>
                          <a:cs typeface="メイリオ"/>
                        </a:rPr>
                        <a:t>Spectral scan</a:t>
                      </a:r>
                    </a:p>
                    <a:p>
                      <a:pPr marL="285750" indent="-285750">
                        <a:buFont typeface="Arial"/>
                        <a:buChar char="•"/>
                      </a:pPr>
                      <a:r>
                        <a:rPr kumimoji="1" lang="en-US" altLang="ja-JP" sz="1500" dirty="0" smtClean="0">
                          <a:solidFill>
                            <a:schemeClr val="tx1"/>
                          </a:solidFill>
                          <a:latin typeface="メイリオ"/>
                          <a:ea typeface="メイリオ"/>
                          <a:cs typeface="メイリオ"/>
                        </a:rPr>
                        <a:t>Polarization</a:t>
                      </a:r>
                    </a:p>
                  </a:txBody>
                  <a:tcPr marL="91445" marR="91445" marT="42209" marB="42209">
                    <a:solidFill>
                      <a:schemeClr val="accent6">
                        <a:lumMod val="20000"/>
                        <a:lumOff val="80000"/>
                      </a:schemeClr>
                    </a:solidFill>
                  </a:tcPr>
                </a:tc>
                <a:tc>
                  <a:txBody>
                    <a:bodyPr/>
                    <a:lstStyle/>
                    <a:p>
                      <a:pPr marL="285750" indent="-285750">
                        <a:buFont typeface="Arial"/>
                        <a:buChar char="•"/>
                      </a:pPr>
                      <a:r>
                        <a:rPr kumimoji="1" lang="en-US" altLang="ja-JP" sz="1500" dirty="0" smtClean="0">
                          <a:solidFill>
                            <a:schemeClr val="tx1"/>
                          </a:solidFill>
                          <a:latin typeface="メイリオ"/>
                          <a:ea typeface="メイリオ"/>
                          <a:cs typeface="メイリオ"/>
                        </a:rPr>
                        <a:t>Spectral</a:t>
                      </a:r>
                      <a:r>
                        <a:rPr kumimoji="1" lang="ja-JP" altLang="en-US" sz="1500" dirty="0" smtClean="0">
                          <a:solidFill>
                            <a:schemeClr val="tx1"/>
                          </a:solidFill>
                          <a:latin typeface="メイリオ"/>
                          <a:ea typeface="メイリオ"/>
                          <a:cs typeface="メイリオ"/>
                        </a:rPr>
                        <a:t> </a:t>
                      </a:r>
                      <a:r>
                        <a:rPr kumimoji="1" lang="en-US" altLang="ja-JP" sz="1500" dirty="0" smtClean="0">
                          <a:solidFill>
                            <a:schemeClr val="tx1"/>
                          </a:solidFill>
                          <a:latin typeface="メイリオ"/>
                          <a:ea typeface="メイリオ"/>
                          <a:cs typeface="メイリオ"/>
                        </a:rPr>
                        <a:t>scan</a:t>
                      </a:r>
                    </a:p>
                    <a:p>
                      <a:pPr marL="285750" indent="-285750">
                        <a:buFont typeface="Arial"/>
                        <a:buChar char="•"/>
                      </a:pPr>
                      <a:r>
                        <a:rPr kumimoji="1" lang="en-US" altLang="ja-JP" sz="1500" dirty="0" smtClean="0">
                          <a:solidFill>
                            <a:schemeClr val="tx1"/>
                          </a:solidFill>
                          <a:latin typeface="メイリオ"/>
                          <a:ea typeface="メイリオ"/>
                          <a:cs typeface="メイリオ"/>
                        </a:rPr>
                        <a:t>Polarization</a:t>
                      </a:r>
                    </a:p>
                  </a:txBody>
                  <a:tcPr marL="91445" marR="91445" marT="42209" marB="42209">
                    <a:solidFill>
                      <a:schemeClr val="accent6">
                        <a:lumMod val="20000"/>
                        <a:lumOff val="80000"/>
                      </a:schemeClr>
                    </a:solidFill>
                  </a:tcPr>
                </a:tc>
              </a:tr>
            </a:tbl>
          </a:graphicData>
        </a:graphic>
      </p:graphicFrame>
      <p:sp>
        <p:nvSpPr>
          <p:cNvPr id="4" name="AutoShape 2" descr="http://statistics:!almastats!@www.eso.org/~fstoehr/statistics/publication/alma_publication_statistics_publications_per_year_and_country_exec_ALL_cycle_ALL_True_Tru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205708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792" y="1913930"/>
            <a:ext cx="3028208" cy="28239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124" t="23729" r="18144" b="19009"/>
          <a:stretch/>
        </p:blipFill>
        <p:spPr bwMode="auto">
          <a:xfrm rot="18994746">
            <a:off x="6057448" y="1699835"/>
            <a:ext cx="3134314" cy="305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alma.mtk.nao.ac.jp/j/news/files/editor/naoj_alma_hltau_141106_03.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63908" t="5001" r="3102" b="38045"/>
          <a:stretch/>
        </p:blipFill>
        <p:spPr bwMode="auto">
          <a:xfrm>
            <a:off x="2843808" y="1484784"/>
            <a:ext cx="3271984" cy="335929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6156176" y="1085835"/>
            <a:ext cx="2843086" cy="830997"/>
          </a:xfrm>
          <a:prstGeom prst="rect">
            <a:avLst/>
          </a:prstGeom>
          <a:solidFill>
            <a:schemeClr val="bg1"/>
          </a:solidFill>
        </p:spPr>
        <p:txBody>
          <a:bodyPr wrap="none" rtlCol="0">
            <a:spAutoFit/>
          </a:bodyPr>
          <a:lstStyle/>
          <a:p>
            <a:endParaRPr lang="en-US" altLang="ja-JP" sz="2400" i="1" dirty="0" smtClean="0"/>
          </a:p>
          <a:p>
            <a:r>
              <a:rPr lang="en-US" altLang="ja-JP" sz="2400" i="1" dirty="0" smtClean="0"/>
              <a:t>CARMA </a:t>
            </a:r>
            <a:r>
              <a:rPr lang="en-US" altLang="ja-JP" sz="1600" i="1" dirty="0" smtClean="0"/>
              <a:t>(Kwon </a:t>
            </a:r>
            <a:r>
              <a:rPr lang="en-US" altLang="ja-JP" sz="1600" i="1" dirty="0"/>
              <a:t>et al. </a:t>
            </a:r>
            <a:r>
              <a:rPr lang="en-US" altLang="ja-JP" sz="1600" i="1" dirty="0" smtClean="0"/>
              <a:t>2011)</a:t>
            </a:r>
            <a:r>
              <a:rPr lang="ja-JP" altLang="en-US" sz="1600" i="1" dirty="0" smtClean="0"/>
              <a:t>　</a:t>
            </a:r>
            <a:endParaRPr kumimoji="1" lang="ja-JP" altLang="en-US" i="1" dirty="0"/>
          </a:p>
        </p:txBody>
      </p:sp>
      <p:sp>
        <p:nvSpPr>
          <p:cNvPr id="11" name="タイトル 1"/>
          <p:cNvSpPr>
            <a:spLocks noGrp="1"/>
          </p:cNvSpPr>
          <p:nvPr>
            <p:ph type="title"/>
          </p:nvPr>
        </p:nvSpPr>
        <p:spPr>
          <a:xfrm>
            <a:off x="1022920" y="125760"/>
            <a:ext cx="7653536" cy="1143000"/>
          </a:xfrm>
        </p:spPr>
        <p:txBody>
          <a:bodyPr>
            <a:normAutofit fontScale="90000"/>
          </a:bodyPr>
          <a:lstStyle/>
          <a:p>
            <a:r>
              <a:rPr lang="ja-JP" altLang="en-US" sz="2700" dirty="0"/>
              <a:t>超</a:t>
            </a:r>
            <a:r>
              <a:rPr lang="ja-JP" altLang="en-US" sz="2700" dirty="0" smtClean="0"/>
              <a:t>高解像度観測</a:t>
            </a:r>
            <a:r>
              <a:rPr lang="en-US" altLang="ja-JP" sz="2700" dirty="0" smtClean="0"/>
              <a:t/>
            </a:r>
            <a:br>
              <a:rPr lang="en-US" altLang="ja-JP" sz="2700" dirty="0" smtClean="0"/>
            </a:br>
            <a:r>
              <a:rPr lang="ja-JP" altLang="en-US" sz="3600" dirty="0" smtClean="0"/>
              <a:t>「視力</a:t>
            </a:r>
            <a:r>
              <a:rPr lang="en-US" altLang="ja-JP" sz="3600" dirty="0" smtClean="0"/>
              <a:t>2000</a:t>
            </a:r>
            <a:r>
              <a:rPr lang="ja-JP" altLang="en-US" sz="3600" dirty="0" smtClean="0"/>
              <a:t>」で惑星の誕生現場を撮影</a:t>
            </a:r>
          </a:p>
        </p:txBody>
      </p:sp>
      <p:sp>
        <p:nvSpPr>
          <p:cNvPr id="15" name="テキスト ボックス 14"/>
          <p:cNvSpPr txBox="1"/>
          <p:nvPr/>
        </p:nvSpPr>
        <p:spPr>
          <a:xfrm>
            <a:off x="3071600" y="1628800"/>
            <a:ext cx="1569660" cy="369332"/>
          </a:xfrm>
          <a:prstGeom prst="rect">
            <a:avLst/>
          </a:prstGeom>
          <a:noFill/>
        </p:spPr>
        <p:txBody>
          <a:bodyPr wrap="none" rtlCol="0">
            <a:spAutoFit/>
          </a:bodyPr>
          <a:lstStyle/>
          <a:p>
            <a:r>
              <a:rPr kumimoji="1" lang="ja-JP" altLang="en-US" b="1" i="1" u="sng"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アルマ望遠鏡</a:t>
            </a:r>
            <a:endParaRPr kumimoji="1" lang="ja-JP" altLang="en-US" b="1" i="1" u="sng"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559" y="1628800"/>
            <a:ext cx="2262158" cy="369332"/>
          </a:xfrm>
          <a:prstGeom prst="rect">
            <a:avLst/>
          </a:prstGeom>
          <a:noFill/>
        </p:spPr>
        <p:txBody>
          <a:bodyPr wrap="none" rtlCol="0">
            <a:spAutoFit/>
          </a:bodyPr>
          <a:lstStyle/>
          <a:p>
            <a:r>
              <a:rPr kumimoji="1" lang="ja-JP" altLang="en-US" b="1" i="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ハッブル宇宙望遠鏡</a:t>
            </a:r>
            <a:endParaRPr kumimoji="1" lang="ja-JP" altLang="en-US" b="1" i="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071600" y="4437295"/>
            <a:ext cx="2220480" cy="369332"/>
          </a:xfrm>
          <a:prstGeom prst="rect">
            <a:avLst/>
          </a:prstGeom>
          <a:noFill/>
        </p:spPr>
        <p:txBody>
          <a:bodyPr wrap="none" rtlCol="0">
            <a:spAutoFit/>
          </a:bodyPr>
          <a:lstStyle/>
          <a:p>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分解能：</a:t>
            </a:r>
            <a: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0.035</a:t>
            </a: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秒角</a:t>
            </a:r>
            <a:endParaRPr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Picture 2" descr="http://alma.mtk.nao.ac.jp/j/news/files/editor/naoj_alma_hltau_141106_03.jpg"/>
          <p:cNvPicPr>
            <a:picLocks noChangeAspect="1" noChangeArrowheads="1"/>
          </p:cNvPicPr>
          <p:nvPr/>
        </p:nvPicPr>
        <p:blipFill rotWithShape="1">
          <a:blip r:embed="rId5">
            <a:extLst>
              <a:ext uri="{28A0092B-C50C-407E-A947-70E740481C1C}">
                <a14:useLocalDpi xmlns:a14="http://schemas.microsoft.com/office/drawing/2010/main" val="0"/>
              </a:ext>
            </a:extLst>
          </a:blip>
          <a:srcRect l="36668" t="43487" r="57630" b="44941"/>
          <a:stretch/>
        </p:blipFill>
        <p:spPr bwMode="auto">
          <a:xfrm>
            <a:off x="181671" y="1593964"/>
            <a:ext cx="2662137" cy="3212663"/>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149734" y="1628800"/>
            <a:ext cx="2262158" cy="369332"/>
          </a:xfrm>
          <a:prstGeom prst="rect">
            <a:avLst/>
          </a:prstGeom>
          <a:noFill/>
        </p:spPr>
        <p:txBody>
          <a:bodyPr wrap="none" rtlCol="0">
            <a:spAutoFit/>
          </a:bodyPr>
          <a:lstStyle/>
          <a:p>
            <a:r>
              <a:rPr kumimoji="1" lang="ja-JP" altLang="en-US" b="1" i="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ハッブル宇宙望遠鏡</a:t>
            </a:r>
            <a:endParaRPr kumimoji="1" lang="ja-JP" altLang="en-US" b="1" i="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149734" y="4456187"/>
            <a:ext cx="2077813" cy="369332"/>
          </a:xfrm>
          <a:prstGeom prst="rect">
            <a:avLst/>
          </a:prstGeom>
          <a:noFill/>
        </p:spPr>
        <p:txBody>
          <a:bodyPr wrap="none" rtlCol="0">
            <a:spAutoFit/>
          </a:bodyPr>
          <a:lstStyle/>
          <a:p>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分解能：</a:t>
            </a:r>
            <a: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0.08</a:t>
            </a: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秒角</a:t>
            </a:r>
            <a:endParaRPr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6535397" y="4435796"/>
            <a:ext cx="2077813" cy="369332"/>
          </a:xfrm>
          <a:prstGeom prst="rect">
            <a:avLst/>
          </a:prstGeom>
          <a:noFill/>
        </p:spPr>
        <p:txBody>
          <a:bodyPr wrap="none" rtlCol="0">
            <a:spAutoFit/>
          </a:bodyPr>
          <a:lstStyle/>
          <a:p>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分解能：</a:t>
            </a:r>
            <a:r>
              <a:rPr kumimoji="1"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0.15</a:t>
            </a: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秒角</a:t>
            </a:r>
            <a:endParaRPr lang="en-US" altLang="ja-JP"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6535397" y="4737918"/>
            <a:ext cx="2213067" cy="676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コンテンツ プレースホルダー 6"/>
          <p:cNvSpPr txBox="1">
            <a:spLocks/>
          </p:cNvSpPr>
          <p:nvPr/>
        </p:nvSpPr>
        <p:spPr>
          <a:xfrm>
            <a:off x="179511" y="4941168"/>
            <a:ext cx="8812135" cy="1224136"/>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Arial" pitchFamily="34" charset="0"/>
              <a:buBlip>
                <a:blip r:embed="rId6"/>
              </a:buBlip>
              <a:defRPr/>
            </a:pPr>
            <a:r>
              <a:rPr lang="ja-JP" altLang="en-US" sz="2200" dirty="0" smtClean="0">
                <a:solidFill>
                  <a:prstClr val="black"/>
                </a:solidFill>
                <a:latin typeface="メイリオ" pitchFamily="50" charset="-128"/>
                <a:ea typeface="メイリオ" pitchFamily="50" charset="-128"/>
                <a:cs typeface="メイリオ" pitchFamily="50" charset="-128"/>
              </a:rPr>
              <a:t>星雲の奥深くに潜む惑星誕生現場を明瞭に撮影。惑星ができている証拠である円盤内の何本もの溝を、世界で初めて撮影に成功。</a:t>
            </a:r>
            <a:endParaRPr lang="en-US" altLang="ja-JP" sz="2200" dirty="0" smtClean="0">
              <a:solidFill>
                <a:prstClr val="black"/>
              </a:solidFill>
              <a:latin typeface="メイリオ" pitchFamily="50" charset="-128"/>
              <a:ea typeface="メイリオ" pitchFamily="50" charset="-128"/>
              <a:cs typeface="メイリオ" pitchFamily="50" charset="-128"/>
            </a:endParaRPr>
          </a:p>
          <a:p>
            <a:pPr>
              <a:buFont typeface="Arial" pitchFamily="34" charset="0"/>
              <a:buBlip>
                <a:blip r:embed="rId6"/>
              </a:buBlip>
              <a:defRPr/>
            </a:pPr>
            <a:r>
              <a:rPr lang="ja-JP" altLang="en-US" sz="2200" dirty="0" smtClean="0">
                <a:solidFill>
                  <a:prstClr val="black"/>
                </a:solidFill>
                <a:latin typeface="メイリオ" pitchFamily="50" charset="-128"/>
                <a:ea typeface="メイリオ" pitchFamily="50" charset="-128"/>
                <a:cs typeface="メイリオ" pitchFamily="50" charset="-128"/>
              </a:rPr>
              <a:t>ハッブル宇宙望遠鏡や</a:t>
            </a:r>
            <a:r>
              <a:rPr lang="en-US" altLang="ja-JP" sz="2200" dirty="0" smtClean="0">
                <a:solidFill>
                  <a:prstClr val="black"/>
                </a:solidFill>
                <a:latin typeface="メイリオ" pitchFamily="50" charset="-128"/>
                <a:ea typeface="メイリオ" pitchFamily="50" charset="-128"/>
                <a:cs typeface="メイリオ" pitchFamily="50" charset="-128"/>
              </a:rPr>
              <a:t>CARMA</a:t>
            </a:r>
            <a:r>
              <a:rPr lang="ja-JP" altLang="en-US" sz="2200" dirty="0" smtClean="0">
                <a:solidFill>
                  <a:prstClr val="black"/>
                </a:solidFill>
                <a:latin typeface="メイリオ" pitchFamily="50" charset="-128"/>
                <a:ea typeface="メイリオ" pitchFamily="50" charset="-128"/>
                <a:cs typeface="メイリオ" pitchFamily="50" charset="-128"/>
              </a:rPr>
              <a:t>など、既存の最高性能望遠鏡の</a:t>
            </a:r>
            <a:r>
              <a:rPr lang="en-US" altLang="ja-JP" sz="2200" dirty="0" smtClean="0">
                <a:solidFill>
                  <a:prstClr val="black"/>
                </a:solidFill>
                <a:latin typeface="メイリオ" pitchFamily="50" charset="-128"/>
                <a:ea typeface="メイリオ" pitchFamily="50" charset="-128"/>
                <a:cs typeface="メイリオ" pitchFamily="50" charset="-128"/>
              </a:rPr>
              <a:t/>
            </a:r>
            <a:br>
              <a:rPr lang="en-US" altLang="ja-JP" sz="2200" dirty="0" smtClean="0">
                <a:solidFill>
                  <a:prstClr val="black"/>
                </a:solidFill>
                <a:latin typeface="メイリオ" pitchFamily="50" charset="-128"/>
                <a:ea typeface="メイリオ" pitchFamily="50" charset="-128"/>
                <a:cs typeface="メイリオ" pitchFamily="50" charset="-128"/>
              </a:rPr>
            </a:br>
            <a:r>
              <a:rPr lang="ja-JP" altLang="en-US" sz="2200" dirty="0" smtClean="0">
                <a:solidFill>
                  <a:prstClr val="black"/>
                </a:solidFill>
                <a:latin typeface="メイリオ" pitchFamily="50" charset="-128"/>
                <a:ea typeface="メイリオ" pitchFamily="50" charset="-128"/>
                <a:cs typeface="メイリオ" pitchFamily="50" charset="-128"/>
              </a:rPr>
              <a:t>画像を大きく凌駕する観測成果。</a:t>
            </a:r>
            <a:endParaRPr lang="en-US" altLang="ja-JP" sz="2200" dirty="0" smtClean="0">
              <a:solidFill>
                <a:prstClr val="black"/>
              </a:solidFill>
              <a:latin typeface="メイリオ" pitchFamily="50" charset="-128"/>
              <a:ea typeface="メイリオ" pitchFamily="50" charset="-128"/>
              <a:cs typeface="メイリオ" pitchFamily="50" charset="-128"/>
            </a:endParaRPr>
          </a:p>
        </p:txBody>
      </p:sp>
      <p:sp>
        <p:nvSpPr>
          <p:cNvPr id="22" name="テキスト ボックス 11"/>
          <p:cNvSpPr txBox="1">
            <a:spLocks noChangeArrowheads="1"/>
          </p:cNvSpPr>
          <p:nvPr/>
        </p:nvSpPr>
        <p:spPr bwMode="auto">
          <a:xfrm>
            <a:off x="-17463" y="6524625"/>
            <a:ext cx="48201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1" charset="-128"/>
              </a:defRPr>
            </a:lvl1pPr>
            <a:lvl2pPr marL="742950" indent="-285750" eaLnBrk="0" hangingPunct="0">
              <a:defRPr kumimoji="1">
                <a:solidFill>
                  <a:schemeClr val="tx1"/>
                </a:solidFill>
                <a:latin typeface="Arial" charset="0"/>
                <a:ea typeface="ＭＳ Ｐゴシック" pitchFamily="1" charset="-128"/>
              </a:defRPr>
            </a:lvl2pPr>
            <a:lvl3pPr marL="1143000" indent="-228600" eaLnBrk="0" hangingPunct="0">
              <a:defRPr kumimoji="1">
                <a:solidFill>
                  <a:schemeClr val="tx1"/>
                </a:solidFill>
                <a:latin typeface="Arial" charset="0"/>
                <a:ea typeface="ＭＳ Ｐゴシック" pitchFamily="1" charset="-128"/>
              </a:defRPr>
            </a:lvl3pPr>
            <a:lvl4pPr marL="1600200" indent="-228600" eaLnBrk="0" hangingPunct="0">
              <a:defRPr kumimoji="1">
                <a:solidFill>
                  <a:schemeClr val="tx1"/>
                </a:solidFill>
                <a:latin typeface="Arial" charset="0"/>
                <a:ea typeface="ＭＳ Ｐゴシック" pitchFamily="1" charset="-128"/>
              </a:defRPr>
            </a:lvl4pPr>
            <a:lvl5pPr marL="2057400" indent="-228600" eaLnBrk="0" hangingPunct="0">
              <a:defRPr kumimoji="1">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 charset="-128"/>
              </a:defRPr>
            </a:lvl9pPr>
          </a:lstStyle>
          <a:p>
            <a:pPr eaLnBrk="1" hangingPunct="1"/>
            <a:r>
              <a:rPr lang="en-US" altLang="ja-JP" sz="1400" dirty="0" smtClean="0">
                <a:latin typeface="メイリオ" pitchFamily="50" charset="-128"/>
                <a:ea typeface="メイリオ" pitchFamily="50" charset="-128"/>
                <a:cs typeface="メイリオ" pitchFamily="50" charset="-128"/>
              </a:rPr>
              <a:t>ALMA Partnership </a:t>
            </a:r>
            <a:r>
              <a:rPr lang="en-US" altLang="ja-JP" sz="1400" dirty="0">
                <a:latin typeface="メイリオ" pitchFamily="50" charset="-128"/>
                <a:ea typeface="メイリオ" pitchFamily="50" charset="-128"/>
                <a:cs typeface="メイリオ" pitchFamily="50" charset="-128"/>
              </a:rPr>
              <a:t>et al. </a:t>
            </a:r>
            <a:r>
              <a:rPr lang="en-US" altLang="ja-JP" sz="1400" i="1" dirty="0" err="1" smtClean="0">
                <a:latin typeface="メイリオ" pitchFamily="50" charset="-128"/>
                <a:ea typeface="メイリオ" pitchFamily="50" charset="-128"/>
                <a:cs typeface="メイリオ" pitchFamily="50" charset="-128"/>
              </a:rPr>
              <a:t>Astrophys</a:t>
            </a:r>
            <a:r>
              <a:rPr lang="en-US" altLang="ja-JP" sz="1400" i="1" dirty="0" smtClean="0">
                <a:latin typeface="メイリオ" pitchFamily="50" charset="-128"/>
                <a:ea typeface="メイリオ" pitchFamily="50" charset="-128"/>
                <a:cs typeface="メイリオ" pitchFamily="50" charset="-128"/>
              </a:rPr>
              <a:t>. Journal Let.</a:t>
            </a:r>
            <a:r>
              <a:rPr lang="en-US" altLang="ja-JP" sz="1400" dirty="0" smtClean="0">
                <a:latin typeface="メイリオ" pitchFamily="50" charset="-128"/>
                <a:ea typeface="メイリオ" pitchFamily="50" charset="-128"/>
                <a:cs typeface="メイリオ" pitchFamily="50" charset="-128"/>
              </a:rPr>
              <a:t> 2015</a:t>
            </a:r>
            <a:endParaRPr lang="ja-JP" altLang="en-US" sz="1400" dirty="0">
              <a:latin typeface="メイリオ" pitchFamily="50" charset="-128"/>
              <a:ea typeface="メイリオ" pitchFamily="50" charset="-128"/>
              <a:cs typeface="メイリオ" pitchFamily="50" charset="-128"/>
            </a:endParaRPr>
          </a:p>
        </p:txBody>
      </p:sp>
      <p:sp>
        <p:nvSpPr>
          <p:cNvPr id="5" name="スライド番号プレースホルダー 4"/>
          <p:cNvSpPr>
            <a:spLocks noGrp="1"/>
          </p:cNvSpPr>
          <p:nvPr>
            <p:ph type="sldNum" sz="quarter" idx="12"/>
          </p:nvPr>
        </p:nvSpPr>
        <p:spPr/>
        <p:txBody>
          <a:bodyPr/>
          <a:lstStyle/>
          <a:p>
            <a:fld id="{74967D92-3E9E-4F42-84B5-1B2B2533B569}" type="slidenum">
              <a:rPr kumimoji="1" lang="ja-JP" altLang="en-US" smtClean="0"/>
              <a:t>7</a:t>
            </a:fld>
            <a:endParaRPr kumimoji="1" lang="ja-JP" altLang="en-US"/>
          </a:p>
        </p:txBody>
      </p:sp>
    </p:spTree>
    <p:extLst>
      <p:ext uri="{BB962C8B-B14F-4D97-AF65-F5344CB8AC3E}">
        <p14:creationId xmlns:p14="http://schemas.microsoft.com/office/powerpoint/2010/main" val="34765257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p:txBody>
          <a:bodyPr/>
          <a:lstStyle/>
          <a:p>
            <a:r>
              <a:rPr lang="en-US" altLang="ja-JP" sz="3600" dirty="0" smtClean="0">
                <a:latin typeface="メイリオ" charset="0"/>
                <a:ea typeface="メイリオ" charset="0"/>
                <a:cs typeface="メイリオ" charset="0"/>
              </a:rPr>
              <a:t>ALMA </a:t>
            </a:r>
            <a:r>
              <a:rPr lang="ja-JP" altLang="en-US" sz="3600" dirty="0" smtClean="0">
                <a:latin typeface="メイリオ" charset="0"/>
                <a:ea typeface="メイリオ" charset="0"/>
                <a:cs typeface="メイリオ" charset="0"/>
              </a:rPr>
              <a:t>論文数の推移</a:t>
            </a:r>
            <a:r>
              <a:rPr lang="en-US" altLang="ja-JP" sz="3600" dirty="0" smtClean="0">
                <a:latin typeface="メイリオ" charset="0"/>
                <a:ea typeface="メイリオ" charset="0"/>
                <a:cs typeface="メイリオ" charset="0"/>
              </a:rPr>
              <a:t>(</a:t>
            </a:r>
            <a:r>
              <a:rPr lang="ja-JP" altLang="en-US" sz="3600" dirty="0" smtClean="0">
                <a:latin typeface="メイリオ" charset="0"/>
                <a:ea typeface="メイリオ" charset="0"/>
                <a:cs typeface="メイリオ" charset="0"/>
              </a:rPr>
              <a:t>各年の論文数</a:t>
            </a:r>
            <a:r>
              <a:rPr lang="en-US" altLang="ja-JP" sz="3600" dirty="0" smtClean="0">
                <a:latin typeface="メイリオ" charset="0"/>
                <a:ea typeface="メイリオ" charset="0"/>
                <a:cs typeface="メイリオ" charset="0"/>
              </a:rPr>
              <a:t>)</a:t>
            </a:r>
            <a:endParaRPr lang="ja-JP" altLang="en-US" sz="3600" dirty="0">
              <a:latin typeface="メイリオ" charset="0"/>
              <a:ea typeface="メイリオ" charset="0"/>
              <a:cs typeface="メイリオ" charset="0"/>
            </a:endParaRPr>
          </a:p>
        </p:txBody>
      </p:sp>
      <p:sp>
        <p:nvSpPr>
          <p:cNvPr id="4" name="AutoShape 2" descr="http://statistics:!almastats!@www.eso.org/~fstoehr/statistics/publication/alma_publication_statistics_publications_per_year_and_country_exec_ALL_cycle_ALL_True_Tru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10" y="1313798"/>
            <a:ext cx="8223261" cy="5139538"/>
          </a:xfrm>
          <a:prstGeom prst="rect">
            <a:avLst/>
          </a:prstGeom>
        </p:spPr>
      </p:pic>
    </p:spTree>
    <p:extLst>
      <p:ext uri="{BB962C8B-B14F-4D97-AF65-F5344CB8AC3E}">
        <p14:creationId xmlns:p14="http://schemas.microsoft.com/office/powerpoint/2010/main" val="30428849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Macintosh HD:Users:diono:Documents:ALMA:Reviews:NAOJreview2015:naoj_alma_hltau_141106_01_news_crop.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65370" y="1310346"/>
            <a:ext cx="2045889" cy="1329231"/>
          </a:xfrm>
          <a:prstGeom prst="rect">
            <a:avLst/>
          </a:prstGeom>
          <a:noFill/>
          <a:ln>
            <a:noFill/>
          </a:ln>
        </p:spPr>
      </p:pic>
      <p:sp>
        <p:nvSpPr>
          <p:cNvPr id="2" name="タイトル 1"/>
          <p:cNvSpPr>
            <a:spLocks noGrp="1"/>
          </p:cNvSpPr>
          <p:nvPr>
            <p:ph type="title"/>
          </p:nvPr>
        </p:nvSpPr>
        <p:spPr/>
        <p:txBody>
          <a:bodyPr/>
          <a:lstStyle/>
          <a:p>
            <a:r>
              <a:rPr lang="en-US" altLang="ja-JP" sz="3692" dirty="0">
                <a:solidFill>
                  <a:srgbClr val="000000"/>
                </a:solidFill>
                <a:latin typeface="メイリオ"/>
                <a:ea typeface="メイリオ"/>
                <a:cs typeface="メイリオ"/>
              </a:rPr>
              <a:t>Concept</a:t>
            </a:r>
            <a:r>
              <a:rPr lang="ja-JP" altLang="en-US" sz="3692" dirty="0">
                <a:solidFill>
                  <a:srgbClr val="000000"/>
                </a:solidFill>
                <a:latin typeface="メイリオ"/>
                <a:ea typeface="メイリオ"/>
                <a:cs typeface="メイリオ"/>
              </a:rPr>
              <a:t> </a:t>
            </a:r>
            <a:r>
              <a:rPr lang="en-US" altLang="ja-JP" sz="3692" dirty="0">
                <a:solidFill>
                  <a:srgbClr val="000000"/>
                </a:solidFill>
                <a:latin typeface="メイリオ"/>
                <a:ea typeface="メイリオ"/>
                <a:cs typeface="メイリオ"/>
              </a:rPr>
              <a:t>of</a:t>
            </a:r>
            <a:r>
              <a:rPr lang="ja-JP" altLang="en-US" sz="3692" dirty="0">
                <a:solidFill>
                  <a:srgbClr val="000000"/>
                </a:solidFill>
                <a:latin typeface="メイリオ"/>
                <a:ea typeface="メイリオ"/>
                <a:cs typeface="メイリオ"/>
              </a:rPr>
              <a:t> </a:t>
            </a:r>
            <a:r>
              <a:rPr lang="en-US" altLang="ja-JP" sz="3692" dirty="0">
                <a:solidFill>
                  <a:srgbClr val="000000"/>
                </a:solidFill>
                <a:latin typeface="メイリオ"/>
                <a:ea typeface="メイリオ"/>
                <a:cs typeface="メイリオ"/>
              </a:rPr>
              <a:t>ALMA</a:t>
            </a:r>
            <a:r>
              <a:rPr lang="ja-JP" altLang="en-US" sz="3692" dirty="0">
                <a:solidFill>
                  <a:srgbClr val="000000"/>
                </a:solidFill>
                <a:latin typeface="メイリオ"/>
                <a:ea typeface="メイリオ"/>
                <a:cs typeface="メイリオ"/>
              </a:rPr>
              <a:t> </a:t>
            </a:r>
            <a:r>
              <a:rPr lang="en-US" altLang="ja-JP" sz="3692" dirty="0">
                <a:solidFill>
                  <a:srgbClr val="000000"/>
                </a:solidFill>
                <a:latin typeface="メイリオ"/>
                <a:ea typeface="メイリオ"/>
                <a:cs typeface="メイリオ"/>
              </a:rPr>
              <a:t>Development</a:t>
            </a:r>
            <a:endParaRPr lang="ja-JP" altLang="en-US" sz="3692" dirty="0">
              <a:solidFill>
                <a:srgbClr val="000000"/>
              </a:solidFill>
              <a:latin typeface="メイリオ"/>
              <a:ea typeface="メイリオ"/>
              <a:cs typeface="メイリオ"/>
            </a:endParaRPr>
          </a:p>
        </p:txBody>
      </p:sp>
      <p:pic>
        <p:nvPicPr>
          <p:cNvPr id="7" name="図 6" descr="fuka1.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32002" y="1329632"/>
            <a:ext cx="1733096" cy="1329231"/>
          </a:xfrm>
          <a:prstGeom prst="rect">
            <a:avLst/>
          </a:prstGeom>
        </p:spPr>
      </p:pic>
      <p:pic>
        <p:nvPicPr>
          <p:cNvPr id="9" name="図 8"/>
          <p:cNvPicPr>
            <a:picLocks noChangeAspect="1"/>
          </p:cNvPicPr>
          <p:nvPr/>
        </p:nvPicPr>
        <p:blipFill>
          <a:blip r:embed="rId5"/>
          <a:stretch>
            <a:fillRect/>
          </a:stretch>
        </p:blipFill>
        <p:spPr>
          <a:xfrm>
            <a:off x="1405531" y="1310346"/>
            <a:ext cx="1430526" cy="1329231"/>
          </a:xfrm>
          <a:prstGeom prst="rect">
            <a:avLst/>
          </a:prstGeom>
        </p:spPr>
      </p:pic>
      <p:pic>
        <p:nvPicPr>
          <p:cNvPr id="11" name="図 1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228138" y="1310346"/>
            <a:ext cx="1850279" cy="1329231"/>
          </a:xfrm>
          <a:prstGeom prst="rect">
            <a:avLst/>
          </a:prstGeom>
        </p:spPr>
      </p:pic>
      <p:pic>
        <p:nvPicPr>
          <p:cNvPr id="12" name="図 11"/>
          <p:cNvPicPr>
            <a:picLocks noChangeAspect="1"/>
          </p:cNvPicPr>
          <p:nvPr/>
        </p:nvPicPr>
        <p:blipFill>
          <a:blip r:embed="rId7"/>
          <a:stretch>
            <a:fillRect/>
          </a:stretch>
        </p:blipFill>
        <p:spPr>
          <a:xfrm>
            <a:off x="0" y="1310347"/>
            <a:ext cx="1537284" cy="1329231"/>
          </a:xfrm>
          <a:prstGeom prst="rect">
            <a:avLst/>
          </a:prstGeom>
        </p:spPr>
      </p:pic>
      <p:sp>
        <p:nvSpPr>
          <p:cNvPr id="13" name="テキスト ボックス 12"/>
          <p:cNvSpPr txBox="1"/>
          <p:nvPr/>
        </p:nvSpPr>
        <p:spPr>
          <a:xfrm>
            <a:off x="1440680" y="4000327"/>
            <a:ext cx="6341159" cy="490134"/>
          </a:xfrm>
          <a:prstGeom prst="rect">
            <a:avLst/>
          </a:prstGeom>
          <a:noFill/>
        </p:spPr>
        <p:txBody>
          <a:bodyPr wrap="none" rtlCol="0">
            <a:spAutoFit/>
          </a:bodyPr>
          <a:lstStyle/>
          <a:p>
            <a:pPr algn="ctr"/>
            <a:r>
              <a:rPr lang="en-US" altLang="ja-JP" sz="2585" dirty="0"/>
              <a:t>ALMA </a:t>
            </a:r>
            <a:r>
              <a:rPr lang="ja-JP" altLang="en-US" sz="2585" dirty="0"/>
              <a:t>i</a:t>
            </a:r>
            <a:r>
              <a:rPr lang="en-US" altLang="ja-JP" sz="2585" dirty="0"/>
              <a:t>s</a:t>
            </a:r>
            <a:r>
              <a:rPr lang="ja-JP" altLang="en-US" sz="2585" dirty="0"/>
              <a:t> </a:t>
            </a:r>
            <a:r>
              <a:rPr lang="en-US" altLang="ja-JP" sz="2585" dirty="0"/>
              <a:t>already producing </a:t>
            </a:r>
            <a:r>
              <a:rPr lang="en-US" altLang="ja-JP" sz="2585" dirty="0" smtClean="0"/>
              <a:t>300</a:t>
            </a:r>
            <a:r>
              <a:rPr lang="en-US" altLang="ja-JP" sz="2585" dirty="0"/>
              <a:t>+ papers.  </a:t>
            </a:r>
            <a:endParaRPr lang="ja-JP" altLang="en-US" sz="2585" dirty="0"/>
          </a:p>
        </p:txBody>
      </p:sp>
      <p:sp>
        <p:nvSpPr>
          <p:cNvPr id="15" name="テキスト ボックス 14"/>
          <p:cNvSpPr txBox="1"/>
          <p:nvPr/>
        </p:nvSpPr>
        <p:spPr>
          <a:xfrm>
            <a:off x="29364" y="4473520"/>
            <a:ext cx="8816709" cy="490134"/>
          </a:xfrm>
          <a:prstGeom prst="rect">
            <a:avLst/>
          </a:prstGeom>
          <a:noFill/>
        </p:spPr>
        <p:txBody>
          <a:bodyPr wrap="none" rtlCol="0">
            <a:spAutoFit/>
          </a:bodyPr>
          <a:lstStyle/>
          <a:p>
            <a:pPr algn="ctr"/>
            <a:r>
              <a:rPr lang="en-US" altLang="ja-JP" sz="2585" dirty="0"/>
              <a:t>ALMA’s lifetime is 30+ years (we still have 25+ years to go)</a:t>
            </a:r>
            <a:endParaRPr lang="ja-JP" altLang="en-US" sz="2585" dirty="0"/>
          </a:p>
        </p:txBody>
      </p:sp>
      <p:sp>
        <p:nvSpPr>
          <p:cNvPr id="16" name="テキスト ボックス 15"/>
          <p:cNvSpPr txBox="1"/>
          <p:nvPr/>
        </p:nvSpPr>
        <p:spPr>
          <a:xfrm>
            <a:off x="230617" y="4926866"/>
            <a:ext cx="8795356" cy="490134"/>
          </a:xfrm>
          <a:prstGeom prst="rect">
            <a:avLst/>
          </a:prstGeom>
          <a:noFill/>
        </p:spPr>
        <p:txBody>
          <a:bodyPr wrap="none" rtlCol="0">
            <a:spAutoFit/>
          </a:bodyPr>
          <a:lstStyle/>
          <a:p>
            <a:pPr algn="ctr"/>
            <a:r>
              <a:rPr lang="en-US" altLang="ja-JP" sz="2585" dirty="0"/>
              <a:t>What will be the important next addition/upgrade to ALMA?</a:t>
            </a:r>
            <a:endParaRPr lang="ja-JP" altLang="en-US" sz="2585" dirty="0"/>
          </a:p>
        </p:txBody>
      </p:sp>
      <p:sp>
        <p:nvSpPr>
          <p:cNvPr id="17" name="テキスト ボックス 16"/>
          <p:cNvSpPr txBox="1"/>
          <p:nvPr/>
        </p:nvSpPr>
        <p:spPr>
          <a:xfrm>
            <a:off x="1083401" y="5554629"/>
            <a:ext cx="7286931" cy="490134"/>
          </a:xfrm>
          <a:prstGeom prst="rect">
            <a:avLst/>
          </a:prstGeom>
          <a:solidFill>
            <a:srgbClr val="C0504D"/>
          </a:solidFill>
          <a:ln>
            <a:solidFill>
              <a:srgbClr val="FF0000"/>
            </a:solidFill>
          </a:ln>
        </p:spPr>
        <p:txBody>
          <a:bodyPr wrap="none" rtlCol="0">
            <a:spAutoFit/>
          </a:bodyPr>
          <a:lstStyle/>
          <a:p>
            <a:pPr algn="ctr"/>
            <a:r>
              <a:rPr lang="en-US" altLang="ja-JP" sz="2585" dirty="0"/>
              <a:t>ALMA Future Development Studies and Projects</a:t>
            </a:r>
            <a:endParaRPr lang="ja-JP" altLang="en-US" sz="2585" dirty="0"/>
          </a:p>
        </p:txBody>
      </p:sp>
      <p:pic>
        <p:nvPicPr>
          <p:cNvPr id="10" name="図 9" descr="sakai.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966192" y="1310346"/>
            <a:ext cx="1684645" cy="1329231"/>
          </a:xfrm>
          <a:prstGeom prst="rect">
            <a:avLst/>
          </a:prstGeom>
        </p:spPr>
      </p:pic>
      <p:pic>
        <p:nvPicPr>
          <p:cNvPr id="18" name="図 17"/>
          <p:cNvPicPr>
            <a:picLocks noChangeAspect="1"/>
          </p:cNvPicPr>
          <p:nvPr/>
        </p:nvPicPr>
        <p:blipFill>
          <a:blip r:embed="rId9"/>
          <a:stretch>
            <a:fillRect/>
          </a:stretch>
        </p:blipFill>
        <p:spPr>
          <a:xfrm>
            <a:off x="-22848" y="2571569"/>
            <a:ext cx="1502365" cy="1329231"/>
          </a:xfrm>
          <a:prstGeom prst="rect">
            <a:avLst/>
          </a:prstGeom>
        </p:spPr>
      </p:pic>
      <p:pic>
        <p:nvPicPr>
          <p:cNvPr id="19" name="図 18"/>
          <p:cNvPicPr>
            <a:picLocks noChangeAspect="1"/>
          </p:cNvPicPr>
          <p:nvPr/>
        </p:nvPicPr>
        <p:blipFill>
          <a:blip r:embed="rId10"/>
          <a:stretch>
            <a:fillRect/>
          </a:stretch>
        </p:blipFill>
        <p:spPr>
          <a:xfrm>
            <a:off x="1405531" y="2571569"/>
            <a:ext cx="3595919" cy="1329231"/>
          </a:xfrm>
          <a:prstGeom prst="rect">
            <a:avLst/>
          </a:prstGeom>
        </p:spPr>
      </p:pic>
      <p:pic>
        <p:nvPicPr>
          <p:cNvPr id="20" name="図 19"/>
          <p:cNvPicPr>
            <a:picLocks noChangeAspect="1"/>
          </p:cNvPicPr>
          <p:nvPr/>
        </p:nvPicPr>
        <p:blipFill>
          <a:blip r:embed="rId11"/>
          <a:stretch>
            <a:fillRect/>
          </a:stretch>
        </p:blipFill>
        <p:spPr>
          <a:xfrm>
            <a:off x="6109369" y="2571569"/>
            <a:ext cx="3082936" cy="1329231"/>
          </a:xfrm>
          <a:prstGeom prst="rect">
            <a:avLst/>
          </a:prstGeom>
        </p:spPr>
      </p:pic>
      <p:pic>
        <p:nvPicPr>
          <p:cNvPr id="21" name="図 20"/>
          <p:cNvPicPr>
            <a:picLocks noChangeAspect="1"/>
          </p:cNvPicPr>
          <p:nvPr/>
        </p:nvPicPr>
        <p:blipFill>
          <a:blip r:embed="rId12"/>
          <a:stretch>
            <a:fillRect/>
          </a:stretch>
        </p:blipFill>
        <p:spPr>
          <a:xfrm>
            <a:off x="4736253" y="2571569"/>
            <a:ext cx="1467826" cy="1329231"/>
          </a:xfrm>
          <a:prstGeom prst="rect">
            <a:avLst/>
          </a:prstGeom>
        </p:spPr>
      </p:pic>
    </p:spTree>
    <p:extLst>
      <p:ext uri="{BB962C8B-B14F-4D97-AF65-F5344CB8AC3E}">
        <p14:creationId xmlns:p14="http://schemas.microsoft.com/office/powerpoint/2010/main" val="13837318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トレードショー</Template>
  <TotalTime>21789</TotalTime>
  <Words>1543</Words>
  <Application>Microsoft Office PowerPoint</Application>
  <PresentationFormat>画面に合わせる (4:3)</PresentationFormat>
  <Paragraphs>548</Paragraphs>
  <Slides>22</Slides>
  <Notes>19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ＭＳ Ｐゴシック</vt:lpstr>
      <vt:lpstr>ＭＳ 明朝</vt:lpstr>
      <vt:lpstr>メイリオ</vt:lpstr>
      <vt:lpstr>Arial</vt:lpstr>
      <vt:lpstr>Calibri</vt:lpstr>
      <vt:lpstr>Century Gothic</vt:lpstr>
      <vt:lpstr>Symbol</vt:lpstr>
      <vt:lpstr>Times New Roman</vt:lpstr>
      <vt:lpstr>Wingdings</vt:lpstr>
      <vt:lpstr>Office ​​テーマ</vt:lpstr>
      <vt:lpstr>ALMAの状況と将来計画</vt:lpstr>
      <vt:lpstr>ALMA</vt:lpstr>
      <vt:lpstr>ALMAの観測周波数帯</vt:lpstr>
      <vt:lpstr>ALMAの観測周波数帯</vt:lpstr>
      <vt:lpstr>ALMAの観測周波数帯</vt:lpstr>
      <vt:lpstr>ALMA 共同利用観測</vt:lpstr>
      <vt:lpstr>超高解像度観測 「視力2000」で惑星の誕生現場を撮影</vt:lpstr>
      <vt:lpstr>ALMA 論文数の推移(各年の論文数)</vt:lpstr>
      <vt:lpstr>Concept of ALMA Development</vt:lpstr>
      <vt:lpstr>PowerPoint プレゼンテーション</vt:lpstr>
      <vt:lpstr>PowerPoint プレゼンテーション</vt:lpstr>
      <vt:lpstr>PowerPoint プレゼンテーション</vt:lpstr>
      <vt:lpstr>Timeline</vt:lpstr>
      <vt:lpstr>ASTE 10m Telescope Atacama Submillimeter Telescope Experiment</vt:lpstr>
      <vt:lpstr>ASTE in the era of ALMA</vt:lpstr>
      <vt:lpstr>ASTE Current Receivers</vt:lpstr>
      <vt:lpstr>Candidates for ASTE Future Instruments</vt:lpstr>
      <vt:lpstr>本ワークショップでの発表</vt:lpstr>
      <vt:lpstr>PowerPoint プレゼンテーション</vt:lpstr>
      <vt:lpstr>East Asian ALMA Development</vt:lpstr>
      <vt:lpstr>ALMA Science Advisory Committee  Recommendation for 2030</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hiramatsu</dc:creator>
  <cp:lastModifiedBy>Kenichi KIKUCHI</cp:lastModifiedBy>
  <cp:revision>987</cp:revision>
  <cp:lastPrinted>2014-02-28T13:24:51Z</cp:lastPrinted>
  <dcterms:created xsi:type="dcterms:W3CDTF">2012-10-07T14:30:50Z</dcterms:created>
  <dcterms:modified xsi:type="dcterms:W3CDTF">2016-03-07T05:37:15Z</dcterms:modified>
</cp:coreProperties>
</file>