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9" r:id="rId3"/>
    <p:sldId id="276" r:id="rId4"/>
    <p:sldId id="338" r:id="rId5"/>
    <p:sldId id="349" r:id="rId6"/>
    <p:sldId id="350" r:id="rId7"/>
    <p:sldId id="344" r:id="rId8"/>
    <p:sldId id="345" r:id="rId9"/>
    <p:sldId id="346" r:id="rId10"/>
    <p:sldId id="298" r:id="rId11"/>
    <p:sldId id="293" r:id="rId12"/>
    <p:sldId id="266" r:id="rId13"/>
    <p:sldId id="329" r:id="rId14"/>
    <p:sldId id="282" r:id="rId15"/>
    <p:sldId id="340" r:id="rId16"/>
    <p:sldId id="339" r:id="rId17"/>
    <p:sldId id="351" r:id="rId18"/>
    <p:sldId id="283" r:id="rId19"/>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FF"/>
    <a:srgbClr val="FF66FF"/>
    <a:srgbClr val="00FFFF"/>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630" autoAdjust="0"/>
  </p:normalViewPr>
  <p:slideViewPr>
    <p:cSldViewPr snapToGrid="0">
      <p:cViewPr varScale="1">
        <p:scale>
          <a:sx n="87" d="100"/>
          <a:sy n="87" d="100"/>
        </p:scale>
        <p:origin x="1290" y="90"/>
      </p:cViewPr>
      <p:guideLst/>
    </p:cSldViewPr>
  </p:slideViewPr>
  <p:outlineViewPr>
    <p:cViewPr>
      <p:scale>
        <a:sx n="33" d="100"/>
        <a:sy n="33" d="100"/>
      </p:scale>
      <p:origin x="0" y="-1218"/>
    </p:cViewPr>
  </p:outlineViewPr>
  <p:notesTextViewPr>
    <p:cViewPr>
      <p:scale>
        <a:sx n="125" d="100"/>
        <a:sy n="125" d="100"/>
      </p:scale>
      <p:origin x="0" y="0"/>
    </p:cViewPr>
  </p:notesTextViewPr>
  <p:sorterViewPr>
    <p:cViewPr>
      <p:scale>
        <a:sx n="108" d="100"/>
        <a:sy n="108" d="100"/>
      </p:scale>
      <p:origin x="0" y="0"/>
    </p:cViewPr>
  </p:sorterViewPr>
  <p:notesViewPr>
    <p:cSldViewPr snapToGrid="0">
      <p:cViewPr varScale="1">
        <p:scale>
          <a:sx n="70" d="100"/>
          <a:sy n="70" d="100"/>
        </p:scale>
        <p:origin x="324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E92EB2C6-1901-4342-AA7B-D4EE015A2DC0}" type="datetimeFigureOut">
              <a:rPr kumimoji="1" lang="ja-JP" altLang="en-US" smtClean="0"/>
              <a:t>2016/3/9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E88F826F-AC9D-421C-B2B5-9DD082A9118F}" type="slidenum">
              <a:rPr kumimoji="1" lang="ja-JP" altLang="en-US" smtClean="0"/>
              <a:t>‹#›</a:t>
            </a:fld>
            <a:endParaRPr kumimoji="1" lang="ja-JP" altLang="en-US"/>
          </a:p>
        </p:txBody>
      </p:sp>
    </p:spTree>
    <p:extLst>
      <p:ext uri="{BB962C8B-B14F-4D97-AF65-F5344CB8AC3E}">
        <p14:creationId xmlns:p14="http://schemas.microsoft.com/office/powerpoint/2010/main" val="1046933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1</a:t>
            </a:fld>
            <a:endParaRPr kumimoji="1" lang="ja-JP" altLang="en-US"/>
          </a:p>
        </p:txBody>
      </p:sp>
    </p:spTree>
    <p:extLst>
      <p:ext uri="{BB962C8B-B14F-4D97-AF65-F5344CB8AC3E}">
        <p14:creationId xmlns:p14="http://schemas.microsoft.com/office/powerpoint/2010/main" val="348710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12</a:t>
            </a:fld>
            <a:endParaRPr kumimoji="1" lang="ja-JP" altLang="en-US"/>
          </a:p>
        </p:txBody>
      </p:sp>
    </p:spTree>
    <p:extLst>
      <p:ext uri="{BB962C8B-B14F-4D97-AF65-F5344CB8AC3E}">
        <p14:creationId xmlns:p14="http://schemas.microsoft.com/office/powerpoint/2010/main" val="136615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r>
              <a:rPr kumimoji="1" lang="ja-JP" altLang="en-US" dirty="0" smtClean="0"/>
              <a:t>背景には、</a:t>
            </a:r>
            <a:r>
              <a:rPr kumimoji="1" lang="en-US" altLang="ja-JP" dirty="0" smtClean="0"/>
              <a:t>ALMA</a:t>
            </a:r>
            <a:r>
              <a:rPr kumimoji="1" lang="ja-JP" altLang="en-US" dirty="0" smtClean="0"/>
              <a:t> </a:t>
            </a:r>
            <a:r>
              <a:rPr kumimoji="1" lang="en-US" altLang="ja-JP" dirty="0" smtClean="0"/>
              <a:t>Band1</a:t>
            </a:r>
            <a:r>
              <a:rPr kumimoji="1" lang="ja-JP" altLang="en-US" dirty="0" smtClean="0"/>
              <a:t>受信機を台湾のかわりにつくるだとか、部品製造用の装置にお金はかけられても部品そのものを購入するためのお金は出せないとか、</a:t>
            </a:r>
            <a:r>
              <a:rPr kumimoji="1" lang="ja-JP" altLang="en-US" dirty="0" err="1" smtClean="0"/>
              <a:t>めんど</a:t>
            </a:r>
            <a:r>
              <a:rPr kumimoji="1" lang="ja-JP" altLang="en-US" dirty="0" smtClean="0"/>
              <a:t>くさい話がいっぱいあったので、純粋にホーンをつくるというだけだったら単純化できたはずなのにできていないところがいろいろあります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2</a:t>
            </a:fld>
            <a:endParaRPr kumimoji="1" lang="ja-JP" altLang="en-US"/>
          </a:p>
        </p:txBody>
      </p:sp>
    </p:spTree>
    <p:extLst>
      <p:ext uri="{BB962C8B-B14F-4D97-AF65-F5344CB8AC3E}">
        <p14:creationId xmlns:p14="http://schemas.microsoft.com/office/powerpoint/2010/main" val="35709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4</a:t>
            </a:fld>
            <a:endParaRPr kumimoji="1" lang="ja-JP" altLang="en-US"/>
          </a:p>
        </p:txBody>
      </p:sp>
    </p:spTree>
    <p:extLst>
      <p:ext uri="{BB962C8B-B14F-4D97-AF65-F5344CB8AC3E}">
        <p14:creationId xmlns:p14="http://schemas.microsoft.com/office/powerpoint/2010/main" val="420721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5</a:t>
            </a:fld>
            <a:endParaRPr kumimoji="1" lang="ja-JP" altLang="en-US"/>
          </a:p>
        </p:txBody>
      </p:sp>
    </p:spTree>
    <p:extLst>
      <p:ext uri="{BB962C8B-B14F-4D97-AF65-F5344CB8AC3E}">
        <p14:creationId xmlns:p14="http://schemas.microsoft.com/office/powerpoint/2010/main" val="298254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r>
              <a:rPr kumimoji="1" lang="ja-JP" altLang="en-US" dirty="0" smtClean="0"/>
              <a:t>ここ最近のてんもんだいでしようしているホーンの作り方。</a:t>
            </a:r>
            <a:endParaRPr kumimoji="1" lang="en-US" altLang="ja-JP" dirty="0" smtClean="0"/>
          </a:p>
          <a:p>
            <a:r>
              <a:rPr kumimoji="1" lang="en-US" altLang="ja-JP" dirty="0" smtClean="0"/>
              <a:t>ALMA Band8</a:t>
            </a:r>
            <a:r>
              <a:rPr kumimoji="1" lang="ja-JP" altLang="en-US" dirty="0" smtClean="0"/>
              <a:t>のでんちゅう</a:t>
            </a:r>
            <a:endParaRPr kumimoji="1" lang="en-US" altLang="ja-JP" dirty="0" smtClean="0"/>
          </a:p>
          <a:p>
            <a:r>
              <a:rPr kumimoji="1" lang="en-US" altLang="ja-JP" dirty="0" smtClean="0"/>
              <a:t>Band4,10</a:t>
            </a:r>
            <a:r>
              <a:rPr kumimoji="1" lang="ja-JP" altLang="en-US" dirty="0" smtClean="0"/>
              <a:t>の精密旋盤加工</a:t>
            </a:r>
            <a:endParaRPr kumimoji="1" lang="en-US" altLang="ja-JP" dirty="0" smtClean="0"/>
          </a:p>
          <a:p>
            <a:r>
              <a:rPr kumimoji="1" lang="ja-JP" altLang="en-US" dirty="0" smtClean="0"/>
              <a:t>電波カメラ用フライカット</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6</a:t>
            </a:fld>
            <a:endParaRPr kumimoji="1" lang="ja-JP" altLang="en-US"/>
          </a:p>
        </p:txBody>
      </p:sp>
    </p:spTree>
    <p:extLst>
      <p:ext uri="{BB962C8B-B14F-4D97-AF65-F5344CB8AC3E}">
        <p14:creationId xmlns:p14="http://schemas.microsoft.com/office/powerpoint/2010/main" val="368589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r>
              <a:rPr kumimoji="1" lang="ja-JP" altLang="en-US" dirty="0" smtClean="0"/>
              <a:t>ここ最近のてんもんだいでしようしているホーンの作り方。</a:t>
            </a:r>
            <a:endParaRPr kumimoji="1" lang="en-US" altLang="ja-JP" dirty="0" smtClean="0"/>
          </a:p>
          <a:p>
            <a:r>
              <a:rPr kumimoji="1" lang="en-US" altLang="ja-JP" dirty="0" smtClean="0"/>
              <a:t>ALMA Band8</a:t>
            </a:r>
            <a:r>
              <a:rPr kumimoji="1" lang="ja-JP" altLang="en-US" dirty="0" smtClean="0"/>
              <a:t>のでんちゅう</a:t>
            </a:r>
            <a:endParaRPr kumimoji="1" lang="en-US" altLang="ja-JP" dirty="0" smtClean="0"/>
          </a:p>
          <a:p>
            <a:r>
              <a:rPr kumimoji="1" lang="en-US" altLang="ja-JP" dirty="0" smtClean="0"/>
              <a:t>Band4,10</a:t>
            </a:r>
            <a:r>
              <a:rPr kumimoji="1" lang="ja-JP" altLang="en-US" dirty="0" smtClean="0"/>
              <a:t>の精密旋盤加工</a:t>
            </a:r>
            <a:endParaRPr kumimoji="1" lang="en-US" altLang="ja-JP" dirty="0" smtClean="0"/>
          </a:p>
          <a:p>
            <a:r>
              <a:rPr kumimoji="1" lang="ja-JP" altLang="en-US" dirty="0" smtClean="0"/>
              <a:t>電波カメラ用フライカット</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7</a:t>
            </a:fld>
            <a:endParaRPr kumimoji="1" lang="ja-JP" altLang="en-US"/>
          </a:p>
        </p:txBody>
      </p:sp>
    </p:spTree>
    <p:extLst>
      <p:ext uri="{BB962C8B-B14F-4D97-AF65-F5344CB8AC3E}">
        <p14:creationId xmlns:p14="http://schemas.microsoft.com/office/powerpoint/2010/main" val="383687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r>
              <a:rPr kumimoji="1" lang="ja-JP" altLang="en-US" dirty="0" smtClean="0"/>
              <a:t>ここ最近のてんもんだいでしようしているホーンの作り方。</a:t>
            </a:r>
            <a:endParaRPr kumimoji="1" lang="en-US" altLang="ja-JP" dirty="0" smtClean="0"/>
          </a:p>
          <a:p>
            <a:r>
              <a:rPr kumimoji="1" lang="en-US" altLang="ja-JP" dirty="0" smtClean="0"/>
              <a:t>ALMA Band8</a:t>
            </a:r>
            <a:r>
              <a:rPr kumimoji="1" lang="ja-JP" altLang="en-US" dirty="0" smtClean="0"/>
              <a:t>のでんちゅう</a:t>
            </a:r>
            <a:endParaRPr kumimoji="1" lang="en-US" altLang="ja-JP" dirty="0" smtClean="0"/>
          </a:p>
          <a:p>
            <a:r>
              <a:rPr kumimoji="1" lang="en-US" altLang="ja-JP" dirty="0" smtClean="0"/>
              <a:t>Band4,10</a:t>
            </a:r>
            <a:r>
              <a:rPr kumimoji="1" lang="ja-JP" altLang="en-US" dirty="0" smtClean="0"/>
              <a:t>の精密旋盤加工</a:t>
            </a:r>
            <a:endParaRPr kumimoji="1" lang="en-US" altLang="ja-JP" dirty="0" smtClean="0"/>
          </a:p>
          <a:p>
            <a:r>
              <a:rPr kumimoji="1" lang="ja-JP" altLang="en-US" dirty="0" smtClean="0"/>
              <a:t>電波カメラ用フライカット</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8</a:t>
            </a:fld>
            <a:endParaRPr kumimoji="1" lang="ja-JP" altLang="en-US"/>
          </a:p>
        </p:txBody>
      </p:sp>
    </p:spTree>
    <p:extLst>
      <p:ext uri="{BB962C8B-B14F-4D97-AF65-F5344CB8AC3E}">
        <p14:creationId xmlns:p14="http://schemas.microsoft.com/office/powerpoint/2010/main" val="376515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r>
              <a:rPr kumimoji="1" lang="ja-JP" altLang="en-US" dirty="0" smtClean="0"/>
              <a:t>ここ最近のてんもんだいでしようしているホーンの作り方。</a:t>
            </a:r>
            <a:endParaRPr kumimoji="1" lang="en-US" altLang="ja-JP" dirty="0" smtClean="0"/>
          </a:p>
          <a:p>
            <a:r>
              <a:rPr kumimoji="1" lang="en-US" altLang="ja-JP" dirty="0" smtClean="0"/>
              <a:t>ALMA Band8</a:t>
            </a:r>
            <a:r>
              <a:rPr kumimoji="1" lang="ja-JP" altLang="en-US" dirty="0" smtClean="0"/>
              <a:t>のでんちゅう</a:t>
            </a:r>
            <a:endParaRPr kumimoji="1" lang="en-US" altLang="ja-JP" dirty="0" smtClean="0"/>
          </a:p>
          <a:p>
            <a:r>
              <a:rPr kumimoji="1" lang="en-US" altLang="ja-JP" dirty="0" smtClean="0"/>
              <a:t>Band4,10</a:t>
            </a:r>
            <a:r>
              <a:rPr kumimoji="1" lang="ja-JP" altLang="en-US" dirty="0" smtClean="0"/>
              <a:t>の精密旋盤加工</a:t>
            </a:r>
            <a:endParaRPr kumimoji="1" lang="en-US" altLang="ja-JP" dirty="0" smtClean="0"/>
          </a:p>
          <a:p>
            <a:r>
              <a:rPr kumimoji="1" lang="ja-JP" altLang="en-US" dirty="0" smtClean="0"/>
              <a:t>電波カメラ用フライカット</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9</a:t>
            </a:fld>
            <a:endParaRPr kumimoji="1" lang="ja-JP" altLang="en-US"/>
          </a:p>
        </p:txBody>
      </p:sp>
    </p:spTree>
    <p:extLst>
      <p:ext uri="{BB962C8B-B14F-4D97-AF65-F5344CB8AC3E}">
        <p14:creationId xmlns:p14="http://schemas.microsoft.com/office/powerpoint/2010/main" val="230467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r>
              <a:rPr kumimoji="1" lang="ja-JP" altLang="en-US" dirty="0" smtClean="0"/>
              <a:t>幅</a:t>
            </a:r>
            <a:r>
              <a:rPr kumimoji="1" lang="en-US" altLang="ja-JP" dirty="0" smtClean="0"/>
              <a:t>1mm</a:t>
            </a:r>
            <a:r>
              <a:rPr kumimoji="1" lang="ja-JP" altLang="en-US" dirty="0" smtClean="0"/>
              <a:t>突き出し量</a:t>
            </a:r>
            <a:r>
              <a:rPr kumimoji="1" lang="en-US" altLang="ja-JP" dirty="0" smtClean="0"/>
              <a:t>3.5mm</a:t>
            </a:r>
            <a:r>
              <a:rPr kumimoji="1" lang="ja-JP" altLang="en-US" dirty="0" smtClean="0"/>
              <a:t>のバイト。通常販売品は</a:t>
            </a:r>
            <a:r>
              <a:rPr kumimoji="1" lang="en-US" altLang="ja-JP" dirty="0" smtClean="0"/>
              <a:t>1mm</a:t>
            </a:r>
            <a:r>
              <a:rPr kumimoji="1" lang="ja-JP" altLang="en-US" dirty="0" smtClean="0"/>
              <a:t>に対して突き出し量</a:t>
            </a:r>
            <a:r>
              <a:rPr kumimoji="1" lang="en-US" altLang="ja-JP" dirty="0" smtClean="0"/>
              <a:t>2mm</a:t>
            </a:r>
            <a:r>
              <a:rPr kumimoji="1" lang="ja-JP" altLang="en-US" dirty="0" smtClean="0"/>
              <a:t>程度が限界なので、これは特注品。</a:t>
            </a:r>
            <a:endParaRPr kumimoji="1" lang="en-US" altLang="ja-JP" dirty="0" smtClean="0"/>
          </a:p>
          <a:p>
            <a:r>
              <a:rPr kumimoji="1" lang="ja-JP" altLang="en-US" dirty="0" smtClean="0"/>
              <a:t>刃物屋さんも始めてデザインした刃物なので、使ってどうなるか誰もしらない</a:t>
            </a:r>
            <a:endParaRPr kumimoji="1" lang="en-US" altLang="ja-JP" dirty="0" smtClean="0"/>
          </a:p>
          <a:p>
            <a:r>
              <a:rPr kumimoji="1" lang="ja-JP" altLang="en-US" dirty="0" smtClean="0"/>
              <a:t>材料は溶解ハイス。上がコーティングなし。下が</a:t>
            </a:r>
            <a:r>
              <a:rPr kumimoji="1" lang="en-US" altLang="ja-JP" dirty="0" smtClean="0"/>
              <a:t>DLC</a:t>
            </a:r>
            <a:r>
              <a:rPr kumimoji="1" lang="ja-JP" altLang="en-US" dirty="0" smtClean="0"/>
              <a:t>コーティングつき</a:t>
            </a:r>
            <a:endParaRPr kumimoji="1" lang="en-US" altLang="ja-JP" dirty="0" smtClean="0"/>
          </a:p>
          <a:p>
            <a:r>
              <a:rPr kumimoji="1" lang="en-US" altLang="ja-JP" dirty="0" smtClean="0"/>
              <a:t>1</a:t>
            </a:r>
            <a:r>
              <a:rPr kumimoji="1" lang="ja-JP" altLang="en-US" dirty="0" smtClean="0"/>
              <a:t>本だいたい</a:t>
            </a:r>
            <a:r>
              <a:rPr kumimoji="1" lang="en-US" altLang="ja-JP" dirty="0" smtClean="0"/>
              <a:t>10</a:t>
            </a:r>
            <a:r>
              <a:rPr kumimoji="1" lang="ja-JP" altLang="en-US" dirty="0" smtClean="0"/>
              <a:t>万円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88F826F-AC9D-421C-B2B5-9DD082A9118F}" type="slidenum">
              <a:rPr kumimoji="1" lang="ja-JP" altLang="en-US" smtClean="0"/>
              <a:t>11</a:t>
            </a:fld>
            <a:endParaRPr kumimoji="1" lang="ja-JP" altLang="en-US"/>
          </a:p>
        </p:txBody>
      </p:sp>
    </p:spTree>
    <p:extLst>
      <p:ext uri="{BB962C8B-B14F-4D97-AF65-F5344CB8AC3E}">
        <p14:creationId xmlns:p14="http://schemas.microsoft.com/office/powerpoint/2010/main" val="7330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116247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305371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424824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140769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128836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383755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386902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317334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409679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297543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2D0133-B9B2-45B6-8FEE-E493E8923C57}" type="datetimeFigureOut">
              <a:rPr kumimoji="1" lang="ja-JP" altLang="en-US" smtClean="0"/>
              <a:t>2016/3/9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203325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D0133-B9B2-45B6-8FEE-E493E8923C57}" type="datetimeFigureOut">
              <a:rPr kumimoji="1" lang="ja-JP" altLang="en-US" smtClean="0"/>
              <a:t>2016/3/9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6DA1E-E109-41FE-88D9-9F05FE557ECF}" type="slidenum">
              <a:rPr kumimoji="1" lang="ja-JP" altLang="en-US" smtClean="0"/>
              <a:t>‹#›</a:t>
            </a:fld>
            <a:endParaRPr kumimoji="1" lang="ja-JP" altLang="en-US"/>
          </a:p>
        </p:txBody>
      </p:sp>
    </p:spTree>
    <p:extLst>
      <p:ext uri="{BB962C8B-B14F-4D97-AF65-F5344CB8AC3E}">
        <p14:creationId xmlns:p14="http://schemas.microsoft.com/office/powerpoint/2010/main" val="200282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72" y="1327302"/>
            <a:ext cx="7347856" cy="3738558"/>
          </a:xfrm>
          <a:prstGeom prst="rect">
            <a:avLst/>
          </a:prstGeom>
          <a:effectLst>
            <a:outerShdw sx="1000" sy="1000" algn="ctr" rotWithShape="0">
              <a:srgbClr val="000000"/>
            </a:outerShdw>
          </a:effectLst>
        </p:spPr>
      </p:pic>
      <p:sp>
        <p:nvSpPr>
          <p:cNvPr id="5" name="正方形/長方形 4"/>
          <p:cNvSpPr/>
          <p:nvPr/>
        </p:nvSpPr>
        <p:spPr>
          <a:xfrm>
            <a:off x="0" y="1"/>
            <a:ext cx="9144000" cy="6857999"/>
          </a:xfrm>
          <a:prstGeom prst="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タイトル 1"/>
          <p:cNvSpPr>
            <a:spLocks noGrp="1"/>
          </p:cNvSpPr>
          <p:nvPr>
            <p:ph type="ctrTitle"/>
          </p:nvPr>
        </p:nvSpPr>
        <p:spPr>
          <a:xfrm>
            <a:off x="1143000" y="377899"/>
            <a:ext cx="6858000" cy="575072"/>
          </a:xfrm>
          <a:solidFill>
            <a:schemeClr val="bg1">
              <a:alpha val="70000"/>
            </a:schemeClr>
          </a:solidFill>
        </p:spPr>
        <p:txBody>
          <a:bodyPr>
            <a:normAutofit fontScale="90000"/>
          </a:bodyPr>
          <a:lstStyle/>
          <a:p>
            <a:r>
              <a:rPr lang="en-US" altLang="ja-JP" sz="3600" b="1" dirty="0">
                <a:ea typeface="HGPｺﾞｼｯｸM" panose="020B0600000000000000" pitchFamily="50" charset="-128"/>
              </a:rPr>
              <a:t>40GHz</a:t>
            </a:r>
            <a:r>
              <a:rPr lang="ja-JP" altLang="en-US" sz="3600" b="1" dirty="0">
                <a:ea typeface="HGPｺﾞｼｯｸM" panose="020B0600000000000000" pitchFamily="50" charset="-128"/>
              </a:rPr>
              <a:t>帯コルゲートホーンの試作</a:t>
            </a:r>
            <a:endParaRPr lang="ja-JP" altLang="en-US" sz="3600" dirty="0">
              <a:ea typeface="HGPｺﾞｼｯｸM" panose="020B0600000000000000" pitchFamily="50" charset="-128"/>
            </a:endParaRPr>
          </a:p>
        </p:txBody>
      </p:sp>
      <p:sp>
        <p:nvSpPr>
          <p:cNvPr id="4" name="サブタイトル 3"/>
          <p:cNvSpPr>
            <a:spLocks noGrp="1"/>
          </p:cNvSpPr>
          <p:nvPr>
            <p:ph type="subTitle" idx="1"/>
          </p:nvPr>
        </p:nvSpPr>
        <p:spPr>
          <a:xfrm>
            <a:off x="617838" y="5443965"/>
            <a:ext cx="8143103" cy="772269"/>
          </a:xfrm>
          <a:solidFill>
            <a:schemeClr val="bg1">
              <a:alpha val="70000"/>
            </a:schemeClr>
          </a:solidFill>
        </p:spPr>
        <p:txBody>
          <a:bodyPr>
            <a:normAutofit fontScale="92500" lnSpcReduction="10000"/>
          </a:bodyPr>
          <a:lstStyle/>
          <a:p>
            <a:r>
              <a:rPr kumimoji="1" lang="ja-JP" altLang="en-US" dirty="0" smtClean="0"/>
              <a:t>国立天文台　先端技術センター</a:t>
            </a:r>
            <a:endParaRPr kumimoji="1" lang="en-US" altLang="ja-JP" dirty="0" smtClean="0"/>
          </a:p>
          <a:p>
            <a:r>
              <a:rPr kumimoji="1" lang="ja-JP" altLang="en-US" dirty="0" smtClean="0"/>
              <a:t>金子慶子</a:t>
            </a:r>
            <a:r>
              <a:rPr lang="en-US" altLang="ja-JP" dirty="0" smtClean="0"/>
              <a:t>, A. Gonzalez, </a:t>
            </a:r>
            <a:r>
              <a:rPr lang="ja-JP" altLang="en-US" dirty="0" smtClean="0"/>
              <a:t>福嶋美津広</a:t>
            </a:r>
            <a:r>
              <a:rPr lang="en-US" altLang="ja-JP" dirty="0" smtClean="0"/>
              <a:t>, </a:t>
            </a:r>
            <a:r>
              <a:rPr lang="ja-JP" altLang="en-US" dirty="0" smtClean="0"/>
              <a:t>藤井泰範</a:t>
            </a:r>
            <a:r>
              <a:rPr lang="en-US" altLang="ja-JP" dirty="0" smtClean="0"/>
              <a:t>, </a:t>
            </a:r>
            <a:r>
              <a:rPr lang="ja-JP" altLang="en-US" dirty="0" smtClean="0"/>
              <a:t>浅山信一郎</a:t>
            </a:r>
            <a:endParaRPr kumimoji="1" lang="ja-JP" altLang="en-US" dirty="0"/>
          </a:p>
        </p:txBody>
      </p:sp>
    </p:spTree>
    <p:extLst>
      <p:ext uri="{BB962C8B-B14F-4D97-AF65-F5344CB8AC3E}">
        <p14:creationId xmlns:p14="http://schemas.microsoft.com/office/powerpoint/2010/main" val="2386360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360000"/>
            <a:ext cx="8280000" cy="720000"/>
          </a:xfrm>
        </p:spPr>
        <p:txBody>
          <a:bodyPr>
            <a:normAutofit/>
          </a:bodyPr>
          <a:lstStyle/>
          <a:p>
            <a:r>
              <a:rPr lang="ja-JP" altLang="en-US" dirty="0" smtClean="0">
                <a:latin typeface="+mj-ea"/>
              </a:rPr>
              <a:t>今回の製造は旋盤切削加工</a:t>
            </a:r>
            <a:endParaRPr kumimoji="1" lang="ja-JP" altLang="en-US" dirty="0">
              <a:latin typeface="+mj-ea"/>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042" y="1738993"/>
            <a:ext cx="6441919" cy="3731385"/>
          </a:xfrm>
        </p:spPr>
      </p:pic>
      <p:cxnSp>
        <p:nvCxnSpPr>
          <p:cNvPr id="5" name="直線矢印コネクタ 4"/>
          <p:cNvCxnSpPr/>
          <p:nvPr/>
        </p:nvCxnSpPr>
        <p:spPr>
          <a:xfrm>
            <a:off x="2219325" y="4924425"/>
            <a:ext cx="4048125" cy="19050"/>
          </a:xfrm>
          <a:prstGeom prst="straightConnector1">
            <a:avLst/>
          </a:prstGeom>
          <a:ln w="57150">
            <a:solidFill>
              <a:srgbClr val="FF006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362700" y="2790825"/>
            <a:ext cx="0" cy="1743075"/>
          </a:xfrm>
          <a:prstGeom prst="straightConnector1">
            <a:avLst/>
          </a:prstGeom>
          <a:ln w="57150">
            <a:solidFill>
              <a:srgbClr val="FF0066"/>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1641138"/>
            <a:ext cx="1843088" cy="1994574"/>
          </a:xfrm>
          <a:prstGeom prst="rect">
            <a:avLst/>
          </a:prstGeom>
        </p:spPr>
      </p:pic>
      <p:sp>
        <p:nvSpPr>
          <p:cNvPr id="13" name="正方形/長方形 12"/>
          <p:cNvSpPr/>
          <p:nvPr/>
        </p:nvSpPr>
        <p:spPr>
          <a:xfrm>
            <a:off x="466725" y="1615168"/>
            <a:ext cx="1866900" cy="2023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正方形/長方形 13"/>
          <p:cNvSpPr/>
          <p:nvPr/>
        </p:nvSpPr>
        <p:spPr>
          <a:xfrm>
            <a:off x="2369997" y="3635712"/>
            <a:ext cx="354153" cy="3838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6" name="直線コネクタ 15"/>
          <p:cNvCxnSpPr/>
          <p:nvPr/>
        </p:nvCxnSpPr>
        <p:spPr>
          <a:xfrm>
            <a:off x="2333625" y="1615170"/>
            <a:ext cx="390525" cy="20205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66725" y="3635712"/>
            <a:ext cx="1903272" cy="383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841542" y="3509573"/>
            <a:ext cx="481696" cy="2267"/>
          </a:xfrm>
          <a:prstGeom prst="straightConnector1">
            <a:avLst/>
          </a:prstGeom>
          <a:ln w="57150">
            <a:solidFill>
              <a:srgbClr val="FF006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389093" y="2590023"/>
            <a:ext cx="0" cy="852880"/>
          </a:xfrm>
          <a:prstGeom prst="straightConnector1">
            <a:avLst/>
          </a:prstGeom>
          <a:ln w="57150">
            <a:solidFill>
              <a:srgbClr val="FF006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826687" y="5041330"/>
            <a:ext cx="880369" cy="323165"/>
          </a:xfrm>
          <a:prstGeom prst="rect">
            <a:avLst/>
          </a:prstGeom>
          <a:noFill/>
        </p:spPr>
        <p:txBody>
          <a:bodyPr wrap="none" rtlCol="0">
            <a:spAutoFit/>
          </a:bodyPr>
          <a:lstStyle/>
          <a:p>
            <a:r>
              <a:rPr lang="ja-JP" altLang="en-US" sz="1500" dirty="0">
                <a:solidFill>
                  <a:srgbClr val="FF0066"/>
                </a:solidFill>
              </a:rPr>
              <a:t>約</a:t>
            </a:r>
            <a:r>
              <a:rPr lang="en-US" altLang="ja-JP" sz="1500" dirty="0">
                <a:solidFill>
                  <a:srgbClr val="FF0066"/>
                </a:solidFill>
              </a:rPr>
              <a:t>84mm</a:t>
            </a:r>
            <a:endParaRPr lang="ja-JP" altLang="en-US" sz="1500" dirty="0">
              <a:solidFill>
                <a:srgbClr val="FF0066"/>
              </a:solidFill>
            </a:endParaRPr>
          </a:p>
        </p:txBody>
      </p:sp>
      <p:sp>
        <p:nvSpPr>
          <p:cNvPr id="15" name="テキスト ボックス 14"/>
          <p:cNvSpPr txBox="1"/>
          <p:nvPr/>
        </p:nvSpPr>
        <p:spPr>
          <a:xfrm rot="16200000">
            <a:off x="6149787" y="2629243"/>
            <a:ext cx="880369" cy="323165"/>
          </a:xfrm>
          <a:prstGeom prst="rect">
            <a:avLst/>
          </a:prstGeom>
          <a:noFill/>
        </p:spPr>
        <p:txBody>
          <a:bodyPr wrap="none" rtlCol="0">
            <a:spAutoFit/>
          </a:bodyPr>
          <a:lstStyle/>
          <a:p>
            <a:r>
              <a:rPr lang="ja-JP" altLang="en-US" sz="1500" dirty="0">
                <a:solidFill>
                  <a:srgbClr val="FF0066"/>
                </a:solidFill>
              </a:rPr>
              <a:t>約</a:t>
            </a:r>
            <a:r>
              <a:rPr lang="en-US" altLang="ja-JP" sz="1500" dirty="0">
                <a:solidFill>
                  <a:srgbClr val="FF0066"/>
                </a:solidFill>
              </a:rPr>
              <a:t>35mm</a:t>
            </a:r>
            <a:endParaRPr lang="ja-JP" altLang="en-US" sz="1500" dirty="0">
              <a:solidFill>
                <a:srgbClr val="FF0066"/>
              </a:solidFill>
            </a:endParaRPr>
          </a:p>
        </p:txBody>
      </p:sp>
      <p:sp>
        <p:nvSpPr>
          <p:cNvPr id="17" name="テキスト ボックス 16"/>
          <p:cNvSpPr txBox="1"/>
          <p:nvPr/>
        </p:nvSpPr>
        <p:spPr>
          <a:xfrm rot="16200000">
            <a:off x="1206536" y="2882559"/>
            <a:ext cx="782587" cy="323165"/>
          </a:xfrm>
          <a:prstGeom prst="rect">
            <a:avLst/>
          </a:prstGeom>
          <a:solidFill>
            <a:schemeClr val="bg1"/>
          </a:solidFill>
        </p:spPr>
        <p:txBody>
          <a:bodyPr wrap="none" rtlCol="0">
            <a:spAutoFit/>
          </a:bodyPr>
          <a:lstStyle/>
          <a:p>
            <a:r>
              <a:rPr lang="ja-JP" altLang="en-US" sz="1500" dirty="0">
                <a:solidFill>
                  <a:srgbClr val="FF0066"/>
                </a:solidFill>
              </a:rPr>
              <a:t>約</a:t>
            </a:r>
            <a:r>
              <a:rPr lang="en-US" altLang="ja-JP" sz="1500" dirty="0">
                <a:solidFill>
                  <a:srgbClr val="FF0066"/>
                </a:solidFill>
              </a:rPr>
              <a:t>3mm</a:t>
            </a:r>
            <a:endParaRPr lang="ja-JP" altLang="en-US" sz="1500" dirty="0">
              <a:solidFill>
                <a:srgbClr val="FF0066"/>
              </a:solidFill>
            </a:endParaRPr>
          </a:p>
        </p:txBody>
      </p:sp>
      <p:sp>
        <p:nvSpPr>
          <p:cNvPr id="19" name="テキスト ボックス 18"/>
          <p:cNvSpPr txBox="1"/>
          <p:nvPr/>
        </p:nvSpPr>
        <p:spPr>
          <a:xfrm>
            <a:off x="1367711" y="3483823"/>
            <a:ext cx="782587" cy="323165"/>
          </a:xfrm>
          <a:prstGeom prst="rect">
            <a:avLst/>
          </a:prstGeom>
          <a:solidFill>
            <a:schemeClr val="bg1"/>
          </a:solidFill>
        </p:spPr>
        <p:txBody>
          <a:bodyPr wrap="none" rtlCol="0">
            <a:spAutoFit/>
          </a:bodyPr>
          <a:lstStyle/>
          <a:p>
            <a:r>
              <a:rPr lang="ja-JP" altLang="en-US" sz="1500" dirty="0">
                <a:solidFill>
                  <a:srgbClr val="FF0066"/>
                </a:solidFill>
              </a:rPr>
              <a:t>約</a:t>
            </a:r>
            <a:r>
              <a:rPr lang="en-US" altLang="ja-JP" sz="1500" dirty="0">
                <a:solidFill>
                  <a:srgbClr val="FF0066"/>
                </a:solidFill>
              </a:rPr>
              <a:t>1mm</a:t>
            </a:r>
            <a:endParaRPr lang="ja-JP" altLang="en-US" sz="1500" dirty="0">
              <a:solidFill>
                <a:srgbClr val="FF0066"/>
              </a:solidFill>
            </a:endParaRPr>
          </a:p>
        </p:txBody>
      </p:sp>
      <p:sp>
        <p:nvSpPr>
          <p:cNvPr id="20" name="テキスト ボックス 19"/>
          <p:cNvSpPr txBox="1"/>
          <p:nvPr/>
        </p:nvSpPr>
        <p:spPr>
          <a:xfrm>
            <a:off x="2677892" y="5760039"/>
            <a:ext cx="3788217" cy="369332"/>
          </a:xfrm>
          <a:prstGeom prst="rect">
            <a:avLst/>
          </a:prstGeom>
          <a:solidFill>
            <a:schemeClr val="bg1"/>
          </a:solidFill>
        </p:spPr>
        <p:txBody>
          <a:bodyPr wrap="none" rtlCol="0">
            <a:spAutoFit/>
          </a:bodyPr>
          <a:lstStyle/>
          <a:p>
            <a:r>
              <a:rPr lang="ja-JP" altLang="en-US" dirty="0">
                <a:solidFill>
                  <a:srgbClr val="FF0066"/>
                </a:solidFill>
              </a:rPr>
              <a:t>溝</a:t>
            </a:r>
            <a:r>
              <a:rPr lang="ja-JP" altLang="en-US" dirty="0" smtClean="0">
                <a:solidFill>
                  <a:srgbClr val="FF0066"/>
                </a:solidFill>
              </a:rPr>
              <a:t>の加工公差</a:t>
            </a:r>
            <a:r>
              <a:rPr lang="en-US" altLang="ja-JP" dirty="0" smtClean="0">
                <a:solidFill>
                  <a:srgbClr val="FF0066"/>
                </a:solidFill>
              </a:rPr>
              <a:t>0.02mm</a:t>
            </a:r>
            <a:r>
              <a:rPr lang="ja-JP" altLang="en-US" dirty="0" smtClean="0">
                <a:solidFill>
                  <a:srgbClr val="FF0066"/>
                </a:solidFill>
              </a:rPr>
              <a:t>くらいで大丈夫</a:t>
            </a:r>
            <a:endParaRPr lang="ja-JP" altLang="en-US" dirty="0">
              <a:solidFill>
                <a:srgbClr val="FF0066"/>
              </a:solidFill>
            </a:endParaRPr>
          </a:p>
        </p:txBody>
      </p:sp>
      <p:sp>
        <p:nvSpPr>
          <p:cNvPr id="6" name="テキスト ボックス 5"/>
          <p:cNvSpPr txBox="1"/>
          <p:nvPr/>
        </p:nvSpPr>
        <p:spPr>
          <a:xfrm>
            <a:off x="3926104" y="1153503"/>
            <a:ext cx="4682692" cy="923330"/>
          </a:xfrm>
          <a:prstGeom prst="rect">
            <a:avLst/>
          </a:prstGeom>
          <a:solidFill>
            <a:schemeClr val="bg1"/>
          </a:solidFill>
          <a:ln w="28575">
            <a:solidFill>
              <a:srgbClr val="0066FF"/>
            </a:solidFill>
          </a:ln>
        </p:spPr>
        <p:txBody>
          <a:bodyPr wrap="none" rtlCol="0">
            <a:spAutoFit/>
          </a:bodyPr>
          <a:lstStyle/>
          <a:p>
            <a:r>
              <a:rPr lang="ja-JP" altLang="en-US" dirty="0" smtClean="0"/>
              <a:t>市販の刃物では</a:t>
            </a:r>
            <a:endParaRPr lang="en-US" altLang="ja-JP" dirty="0" smtClean="0"/>
          </a:p>
          <a:p>
            <a:r>
              <a:rPr lang="ja-JP" altLang="en-US" dirty="0" smtClean="0"/>
              <a:t>刃幅</a:t>
            </a:r>
            <a:r>
              <a:rPr lang="en-US" altLang="ja-JP" dirty="0" smtClean="0"/>
              <a:t>1mm</a:t>
            </a:r>
            <a:r>
              <a:rPr lang="ja-JP" altLang="en-US" dirty="0" smtClean="0"/>
              <a:t>の場合、刃の突き出し量</a:t>
            </a:r>
            <a:r>
              <a:rPr lang="en-US" altLang="ja-JP" dirty="0" smtClean="0"/>
              <a:t>2mm</a:t>
            </a:r>
            <a:r>
              <a:rPr lang="ja-JP" altLang="en-US" dirty="0" smtClean="0"/>
              <a:t>が最大</a:t>
            </a:r>
            <a:endParaRPr lang="en-US" altLang="ja-JP" dirty="0" smtClean="0"/>
          </a:p>
          <a:p>
            <a:r>
              <a:rPr kumimoji="1" lang="ja-JP" altLang="en-US" dirty="0"/>
              <a:t>　</a:t>
            </a:r>
            <a:r>
              <a:rPr lang="ja-JP" altLang="en-US" dirty="0" smtClean="0"/>
              <a:t>→深さ</a:t>
            </a:r>
            <a:r>
              <a:rPr lang="en-US" altLang="ja-JP" dirty="0" smtClean="0"/>
              <a:t>3mm</a:t>
            </a:r>
            <a:r>
              <a:rPr lang="ja-JP" altLang="en-US" dirty="0" smtClean="0"/>
              <a:t>の溝を加工できない</a:t>
            </a:r>
            <a:endParaRPr lang="en-US" altLang="ja-JP" dirty="0" smtClean="0"/>
          </a:p>
        </p:txBody>
      </p:sp>
    </p:spTree>
    <p:extLst>
      <p:ext uri="{BB962C8B-B14F-4D97-AF65-F5344CB8AC3E}">
        <p14:creationId xmlns:p14="http://schemas.microsoft.com/office/powerpoint/2010/main" val="32650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p:bldP spid="15" grpId="0"/>
      <p:bldP spid="17" grpId="0" animBg="1"/>
      <p:bldP spid="19" grpId="0" animBg="1"/>
      <p:bldP spid="20"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a:bodyPr>
          <a:lstStyle/>
          <a:p>
            <a:r>
              <a:rPr lang="ja-JP" altLang="en-US" dirty="0" smtClean="0">
                <a:latin typeface="+mj-ea"/>
              </a:rPr>
              <a:t>溝いれ用バイト</a:t>
            </a:r>
            <a:endParaRPr kumimoji="1" lang="ja-JP" altLang="en-US" dirty="0">
              <a:latin typeface="+mj-ea"/>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061" y="1666875"/>
            <a:ext cx="5493881" cy="4119788"/>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 y="4102821"/>
            <a:ext cx="3256042" cy="2442032"/>
          </a:xfrm>
          <a:prstGeom prst="rect">
            <a:avLst/>
          </a:prstGeom>
        </p:spPr>
      </p:pic>
      <p:sp>
        <p:nvSpPr>
          <p:cNvPr id="6" name="右矢印 5"/>
          <p:cNvSpPr/>
          <p:nvPr/>
        </p:nvSpPr>
        <p:spPr>
          <a:xfrm rot="17837009">
            <a:off x="1598210" y="5617155"/>
            <a:ext cx="733806" cy="3634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テキスト ボックス 6"/>
          <p:cNvSpPr txBox="1"/>
          <p:nvPr/>
        </p:nvSpPr>
        <p:spPr>
          <a:xfrm>
            <a:off x="637629" y="6058243"/>
            <a:ext cx="1569660" cy="300082"/>
          </a:xfrm>
          <a:prstGeom prst="rect">
            <a:avLst/>
          </a:prstGeom>
          <a:solidFill>
            <a:schemeClr val="bg1"/>
          </a:solidFill>
          <a:ln>
            <a:solidFill>
              <a:srgbClr val="FFFF00"/>
            </a:solidFill>
          </a:ln>
        </p:spPr>
        <p:txBody>
          <a:bodyPr wrap="none" rtlCol="0">
            <a:spAutoFit/>
          </a:bodyPr>
          <a:lstStyle/>
          <a:p>
            <a:r>
              <a:rPr lang="ja-JP" altLang="en-US" sz="1350" dirty="0" smtClean="0">
                <a:latin typeface="HG丸ｺﾞｼｯｸM-PRO" panose="020F0600000000000000" pitchFamily="50" charset="-128"/>
                <a:ea typeface="HG丸ｺﾞｼｯｸM-PRO" panose="020F0600000000000000" pitchFamily="50" charset="-128"/>
              </a:rPr>
              <a:t>細い＝弱い＝怖い</a:t>
            </a:r>
            <a:endParaRPr lang="ja-JP" altLang="en-US" sz="13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6362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lstStyle/>
          <a:p>
            <a:r>
              <a:rPr kumimoji="1" lang="ja-JP" altLang="en-US" dirty="0" smtClean="0"/>
              <a:t>おれた</a:t>
            </a:r>
            <a:endParaRPr kumimoji="1" lang="ja-JP" altLang="en-US" dirty="0"/>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5410" y="1343348"/>
            <a:ext cx="6393182" cy="4794887"/>
          </a:xfrm>
        </p:spPr>
      </p:pic>
    </p:spTree>
    <p:extLst>
      <p:ext uri="{BB962C8B-B14F-4D97-AF65-F5344CB8AC3E}">
        <p14:creationId xmlns:p14="http://schemas.microsoft.com/office/powerpoint/2010/main" val="138454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a:bodyPr>
          <a:lstStyle/>
          <a:p>
            <a:r>
              <a:rPr lang="ja-JP" altLang="en-US" sz="4000" dirty="0" smtClean="0"/>
              <a:t>いままで</a:t>
            </a:r>
            <a:r>
              <a:rPr lang="en-US" altLang="ja-JP" sz="4000" dirty="0" smtClean="0"/>
              <a:t>4</a:t>
            </a:r>
            <a:r>
              <a:rPr lang="ja-JP" altLang="en-US" sz="4000" dirty="0" smtClean="0"/>
              <a:t>本折れた</a:t>
            </a:r>
            <a:endParaRPr kumimoji="1" lang="ja-JP" altLang="en-US" sz="40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3871" y="1231748"/>
            <a:ext cx="6256258" cy="4692194"/>
          </a:xfrm>
        </p:spPr>
      </p:pic>
      <p:sp>
        <p:nvSpPr>
          <p:cNvPr id="6" name="角丸四角形吹き出し 5"/>
          <p:cNvSpPr/>
          <p:nvPr/>
        </p:nvSpPr>
        <p:spPr>
          <a:xfrm rot="5400000">
            <a:off x="6404545" y="-169770"/>
            <a:ext cx="906629" cy="3923613"/>
          </a:xfrm>
          <a:prstGeom prst="wedgeRoundRectCallout">
            <a:avLst>
              <a:gd name="adj1" fmla="val 25809"/>
              <a:gd name="adj2" fmla="val 679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4994093" y="1461780"/>
            <a:ext cx="3648756" cy="646331"/>
          </a:xfrm>
          <a:prstGeom prst="rect">
            <a:avLst/>
          </a:prstGeom>
          <a:noFill/>
        </p:spPr>
        <p:txBody>
          <a:bodyPr wrap="none" rtlCol="0">
            <a:spAutoFit/>
          </a:bodyPr>
          <a:lstStyle/>
          <a:p>
            <a:r>
              <a:rPr lang="ja-JP" altLang="en-US" dirty="0" smtClean="0"/>
              <a:t>折れた原因：</a:t>
            </a:r>
            <a:r>
              <a:rPr kumimoji="1" lang="ja-JP" altLang="en-US" dirty="0" smtClean="0"/>
              <a:t>磨耗と切粉</a:t>
            </a:r>
            <a:r>
              <a:rPr kumimoji="1" lang="ja-JP" altLang="en-US" dirty="0" err="1" smtClean="0"/>
              <a:t>づまり</a:t>
            </a:r>
            <a:endParaRPr kumimoji="1" lang="en-US" altLang="ja-JP" dirty="0" smtClean="0"/>
          </a:p>
          <a:p>
            <a:r>
              <a:rPr lang="ja-JP" altLang="en-US" b="1" dirty="0" smtClean="0">
                <a:solidFill>
                  <a:srgbClr val="FF0066"/>
                </a:solidFill>
              </a:rPr>
              <a:t>得られたもの：ノンコートの磨耗過程</a:t>
            </a:r>
            <a:endParaRPr kumimoji="1" lang="ja-JP" altLang="en-US" b="1" dirty="0">
              <a:solidFill>
                <a:srgbClr val="FF0066"/>
              </a:solidFill>
            </a:endParaRPr>
          </a:p>
        </p:txBody>
      </p:sp>
      <p:sp>
        <p:nvSpPr>
          <p:cNvPr id="9" name="角丸四角形吹き出し 8"/>
          <p:cNvSpPr/>
          <p:nvPr/>
        </p:nvSpPr>
        <p:spPr>
          <a:xfrm rot="16200000">
            <a:off x="1618436" y="737525"/>
            <a:ext cx="1348520" cy="3841916"/>
          </a:xfrm>
          <a:prstGeom prst="wedgeRoundRectCallout">
            <a:avLst>
              <a:gd name="adj1" fmla="val -24325"/>
              <a:gd name="adj2" fmla="val 612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464832" y="2110157"/>
            <a:ext cx="3211135" cy="1200329"/>
          </a:xfrm>
          <a:prstGeom prst="rect">
            <a:avLst/>
          </a:prstGeom>
          <a:noFill/>
        </p:spPr>
        <p:txBody>
          <a:bodyPr wrap="none" rtlCol="0">
            <a:spAutoFit/>
          </a:bodyPr>
          <a:lstStyle/>
          <a:p>
            <a:r>
              <a:rPr lang="ja-JP" altLang="en-US" dirty="0" smtClean="0"/>
              <a:t>対策：エアブロー</a:t>
            </a:r>
            <a:endParaRPr lang="en-US" altLang="ja-JP" dirty="0" smtClean="0"/>
          </a:p>
          <a:p>
            <a:r>
              <a:rPr lang="ja-JP" altLang="en-US" dirty="0" smtClean="0"/>
              <a:t>折れた原因</a:t>
            </a:r>
            <a:r>
              <a:rPr kumimoji="1" lang="ja-JP" altLang="en-US" dirty="0" smtClean="0"/>
              <a:t>：音が聞こえない</a:t>
            </a:r>
            <a:endParaRPr kumimoji="1" lang="en-US" altLang="ja-JP" dirty="0" smtClean="0"/>
          </a:p>
          <a:p>
            <a:r>
              <a:rPr lang="ja-JP" altLang="en-US" b="1" dirty="0">
                <a:solidFill>
                  <a:srgbClr val="FF0066"/>
                </a:solidFill>
              </a:rPr>
              <a:t>得</a:t>
            </a:r>
            <a:r>
              <a:rPr lang="ja-JP" altLang="en-US" b="1" dirty="0" smtClean="0">
                <a:solidFill>
                  <a:srgbClr val="FF0066"/>
                </a:solidFill>
              </a:rPr>
              <a:t>られたもの：切削音の重要性</a:t>
            </a:r>
            <a:endParaRPr lang="en-US" altLang="ja-JP" b="1" dirty="0" smtClean="0">
              <a:solidFill>
                <a:srgbClr val="FF0066"/>
              </a:solidFill>
            </a:endParaRPr>
          </a:p>
          <a:p>
            <a:r>
              <a:rPr kumimoji="1" lang="ja-JP" altLang="en-US" b="1" dirty="0">
                <a:solidFill>
                  <a:srgbClr val="FF0066"/>
                </a:solidFill>
              </a:rPr>
              <a:t>　</a:t>
            </a:r>
            <a:r>
              <a:rPr kumimoji="1" lang="ja-JP" altLang="en-US" b="1" dirty="0" smtClean="0">
                <a:solidFill>
                  <a:srgbClr val="FF0066"/>
                </a:solidFill>
              </a:rPr>
              <a:t>　　ノンコートの耐久</a:t>
            </a:r>
            <a:r>
              <a:rPr lang="ja-JP" altLang="en-US" b="1" dirty="0" smtClean="0">
                <a:solidFill>
                  <a:srgbClr val="FF0066"/>
                </a:solidFill>
              </a:rPr>
              <a:t>性不足</a:t>
            </a:r>
            <a:endParaRPr kumimoji="1" lang="ja-JP" altLang="en-US" b="1" dirty="0">
              <a:solidFill>
                <a:srgbClr val="FF0066"/>
              </a:solidFill>
            </a:endParaRPr>
          </a:p>
        </p:txBody>
      </p:sp>
      <p:sp>
        <p:nvSpPr>
          <p:cNvPr id="11" name="角丸四角形吹き出し 10"/>
          <p:cNvSpPr/>
          <p:nvPr/>
        </p:nvSpPr>
        <p:spPr>
          <a:xfrm rot="5400000">
            <a:off x="6210202" y="1754346"/>
            <a:ext cx="1563476" cy="4033904"/>
          </a:xfrm>
          <a:prstGeom prst="wedgeRoundRectCallout">
            <a:avLst>
              <a:gd name="adj1" fmla="val 18398"/>
              <a:gd name="adj2" fmla="val 655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056766" y="3050993"/>
            <a:ext cx="3894015" cy="1477328"/>
          </a:xfrm>
          <a:prstGeom prst="rect">
            <a:avLst/>
          </a:prstGeom>
          <a:noFill/>
        </p:spPr>
        <p:txBody>
          <a:bodyPr wrap="none" rtlCol="0">
            <a:spAutoFit/>
          </a:bodyPr>
          <a:lstStyle/>
          <a:p>
            <a:r>
              <a:rPr lang="ja-JP" altLang="en-US" dirty="0" smtClean="0"/>
              <a:t>対策：エアブローをやめて連続切削油</a:t>
            </a:r>
            <a:endParaRPr lang="en-US" altLang="ja-JP" dirty="0" smtClean="0"/>
          </a:p>
          <a:p>
            <a:r>
              <a:rPr kumimoji="1" lang="ja-JP" altLang="en-US" dirty="0" smtClean="0"/>
              <a:t>折れた原因：磨耗</a:t>
            </a:r>
            <a:endParaRPr kumimoji="1" lang="en-US" altLang="ja-JP" dirty="0" smtClean="0"/>
          </a:p>
          <a:p>
            <a:r>
              <a:rPr lang="ja-JP" altLang="en-US" b="1" dirty="0" smtClean="0">
                <a:solidFill>
                  <a:srgbClr val="FF0066"/>
                </a:solidFill>
              </a:rPr>
              <a:t>得られたもの：切削油は必須</a:t>
            </a:r>
            <a:endParaRPr lang="en-US" altLang="ja-JP" b="1" dirty="0" smtClean="0">
              <a:solidFill>
                <a:srgbClr val="FF0066"/>
              </a:solidFill>
            </a:endParaRPr>
          </a:p>
          <a:p>
            <a:r>
              <a:rPr kumimoji="1" lang="ja-JP" altLang="en-US" b="1" dirty="0" smtClean="0">
                <a:solidFill>
                  <a:srgbClr val="FF0066"/>
                </a:solidFill>
              </a:rPr>
              <a:t>　　　　　　　　　</a:t>
            </a:r>
            <a:r>
              <a:rPr kumimoji="1" lang="en-US" altLang="ja-JP" b="1" dirty="0" smtClean="0">
                <a:solidFill>
                  <a:srgbClr val="FF0066"/>
                </a:solidFill>
              </a:rPr>
              <a:t>DLC</a:t>
            </a:r>
            <a:r>
              <a:rPr kumimoji="1" lang="ja-JP" altLang="en-US" b="1" dirty="0" smtClean="0">
                <a:solidFill>
                  <a:srgbClr val="FF0066"/>
                </a:solidFill>
              </a:rPr>
              <a:t>コートの</a:t>
            </a:r>
            <a:r>
              <a:rPr lang="ja-JP" altLang="en-US" b="1" dirty="0" smtClean="0">
                <a:solidFill>
                  <a:srgbClr val="FF0066"/>
                </a:solidFill>
              </a:rPr>
              <a:t>耐久力</a:t>
            </a:r>
            <a:endParaRPr lang="en-US" altLang="ja-JP" b="1" dirty="0" smtClean="0">
              <a:solidFill>
                <a:srgbClr val="FF0066"/>
              </a:solidFill>
            </a:endParaRPr>
          </a:p>
          <a:p>
            <a:r>
              <a:rPr kumimoji="1" lang="ja-JP" altLang="en-US" b="1" dirty="0">
                <a:solidFill>
                  <a:srgbClr val="FF0066"/>
                </a:solidFill>
              </a:rPr>
              <a:t>　</a:t>
            </a:r>
            <a:r>
              <a:rPr kumimoji="1" lang="ja-JP" altLang="en-US" b="1" dirty="0" smtClean="0">
                <a:solidFill>
                  <a:srgbClr val="FF0066"/>
                </a:solidFill>
              </a:rPr>
              <a:t>　　　　　　　　</a:t>
            </a:r>
            <a:r>
              <a:rPr lang="ja-JP" altLang="en-US" b="1" dirty="0" smtClean="0">
                <a:solidFill>
                  <a:srgbClr val="FF0066"/>
                </a:solidFill>
              </a:rPr>
              <a:t>刃先交換式刃物の検討</a:t>
            </a:r>
            <a:endParaRPr kumimoji="1" lang="ja-JP" altLang="en-US" b="1" dirty="0">
              <a:solidFill>
                <a:srgbClr val="FF0066"/>
              </a:solidFill>
            </a:endParaRPr>
          </a:p>
        </p:txBody>
      </p:sp>
      <p:sp>
        <p:nvSpPr>
          <p:cNvPr id="13" name="角丸四角形吹き出し 12"/>
          <p:cNvSpPr/>
          <p:nvPr/>
        </p:nvSpPr>
        <p:spPr>
          <a:xfrm rot="16200000">
            <a:off x="1777192" y="3428766"/>
            <a:ext cx="1148433" cy="3841917"/>
          </a:xfrm>
          <a:prstGeom prst="wedgeRoundRectCallout">
            <a:avLst>
              <a:gd name="adj1" fmla="val 29862"/>
              <a:gd name="adj2" fmla="val 650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528486" y="4898566"/>
            <a:ext cx="3042821" cy="923330"/>
          </a:xfrm>
          <a:prstGeom prst="rect">
            <a:avLst/>
          </a:prstGeom>
          <a:noFill/>
        </p:spPr>
        <p:txBody>
          <a:bodyPr wrap="none" rtlCol="0">
            <a:spAutoFit/>
          </a:bodyPr>
          <a:lstStyle/>
          <a:p>
            <a:r>
              <a:rPr lang="en-US" altLang="ja-JP" dirty="0" smtClean="0"/>
              <a:t>3</a:t>
            </a:r>
            <a:r>
              <a:rPr lang="ja-JP" altLang="en-US" dirty="0" smtClean="0"/>
              <a:t>本目と条件同じ</a:t>
            </a:r>
            <a:endParaRPr lang="en-US" altLang="ja-JP" dirty="0" smtClean="0"/>
          </a:p>
          <a:p>
            <a:r>
              <a:rPr kumimoji="1" lang="ja-JP" altLang="en-US" dirty="0" smtClean="0"/>
              <a:t>折れた原因：ヒューマンエラー</a:t>
            </a:r>
            <a:endParaRPr kumimoji="1" lang="en-US" altLang="ja-JP" dirty="0" smtClean="0"/>
          </a:p>
          <a:p>
            <a:r>
              <a:rPr lang="ja-JP" altLang="en-US" b="1" dirty="0" smtClean="0">
                <a:solidFill>
                  <a:srgbClr val="FF0066"/>
                </a:solidFill>
              </a:rPr>
              <a:t>対策：</a:t>
            </a:r>
            <a:r>
              <a:rPr lang="en-US" altLang="ja-JP" b="1" dirty="0" smtClean="0">
                <a:solidFill>
                  <a:srgbClr val="FF0066"/>
                </a:solidFill>
              </a:rPr>
              <a:t>CNC</a:t>
            </a:r>
            <a:r>
              <a:rPr lang="ja-JP" altLang="en-US" b="1" dirty="0">
                <a:solidFill>
                  <a:srgbClr val="FF0066"/>
                </a:solidFill>
              </a:rPr>
              <a:t>使用</a:t>
            </a:r>
            <a:endParaRPr kumimoji="1" lang="ja-JP" altLang="en-US" b="1" dirty="0">
              <a:solidFill>
                <a:srgbClr val="FF0066"/>
              </a:solidFill>
            </a:endParaRPr>
          </a:p>
        </p:txBody>
      </p:sp>
      <p:sp>
        <p:nvSpPr>
          <p:cNvPr id="15" name="テキスト ボックス 14"/>
          <p:cNvSpPr txBox="1"/>
          <p:nvPr/>
        </p:nvSpPr>
        <p:spPr>
          <a:xfrm>
            <a:off x="689164" y="5988781"/>
            <a:ext cx="7981672" cy="584775"/>
          </a:xfrm>
          <a:prstGeom prst="rect">
            <a:avLst/>
          </a:prstGeom>
          <a:noFill/>
        </p:spPr>
        <p:txBody>
          <a:bodyPr wrap="none" rtlCol="0">
            <a:spAutoFit/>
          </a:bodyPr>
          <a:lstStyle/>
          <a:p>
            <a:r>
              <a:rPr lang="ja-JP" altLang="en-US" sz="3200" dirty="0" smtClean="0">
                <a:solidFill>
                  <a:srgbClr val="FF0066"/>
                </a:solidFill>
                <a:latin typeface="HG丸ｺﾞｼｯｸM-PRO" panose="020F0600000000000000" pitchFamily="50" charset="-128"/>
                <a:ea typeface="HG丸ｺﾞｼｯｸM-PRO" panose="020F0600000000000000" pitchFamily="50" charset="-128"/>
              </a:rPr>
              <a:t>この失敗</a:t>
            </a:r>
            <a:r>
              <a:rPr lang="ja-JP" altLang="en-US" sz="3200" dirty="0" smtClean="0">
                <a:solidFill>
                  <a:srgbClr val="FF0066"/>
                </a:solidFill>
                <a:latin typeface="HG丸ｺﾞｼｯｸM-PRO" panose="020F0600000000000000" pitchFamily="50" charset="-128"/>
                <a:ea typeface="HG丸ｺﾞｼｯｸM-PRO" panose="020F0600000000000000" pitchFamily="50" charset="-128"/>
              </a:rPr>
              <a:t>から</a:t>
            </a:r>
            <a:r>
              <a:rPr lang="ja-JP" altLang="en-US" sz="3200" dirty="0" smtClean="0">
                <a:solidFill>
                  <a:srgbClr val="FF0066"/>
                </a:solidFill>
                <a:latin typeface="HG丸ｺﾞｼｯｸM-PRO" panose="020F0600000000000000" pitchFamily="50" charset="-128"/>
                <a:ea typeface="HG丸ｺﾞｼｯｸM-PRO" panose="020F0600000000000000" pitchFamily="50" charset="-128"/>
              </a:rPr>
              <a:t>切削条件の</a:t>
            </a:r>
            <a:r>
              <a:rPr lang="ja-JP" altLang="en-US" sz="3200" dirty="0" smtClean="0">
                <a:solidFill>
                  <a:srgbClr val="FF0066"/>
                </a:solidFill>
                <a:latin typeface="HG丸ｺﾞｼｯｸM-PRO" panose="020F0600000000000000" pitchFamily="50" charset="-128"/>
                <a:ea typeface="HG丸ｺﾞｼｯｸM-PRO" panose="020F0600000000000000" pitchFamily="50" charset="-128"/>
              </a:rPr>
              <a:t>わりだしができた</a:t>
            </a:r>
            <a:endParaRPr kumimoji="1" lang="ja-JP" altLang="en-US" sz="3200" dirty="0">
              <a:solidFill>
                <a:srgbClr val="FF0066"/>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5532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500"/>
                                        <p:tgtEl>
                                          <p:spTgt spid="14">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500"/>
                                        <p:tgtEl>
                                          <p:spTgt spid="8">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fade">
                                      <p:cBhvr>
                                        <p:cTn id="40" dur="500"/>
                                        <p:tgtEl>
                                          <p:spTgt spid="10">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fade">
                                      <p:cBhvr>
                                        <p:cTn id="43" dur="500"/>
                                        <p:tgtEl>
                                          <p:spTgt spid="1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xEl>
                                              <p:pRg st="3" end="3"/>
                                            </p:txEl>
                                          </p:spTgt>
                                        </p:tgtEl>
                                        <p:attrNameLst>
                                          <p:attrName>style.visibility</p:attrName>
                                        </p:attrNameLst>
                                      </p:cBhvr>
                                      <p:to>
                                        <p:strVal val="visible"/>
                                      </p:to>
                                    </p:set>
                                    <p:animEffect transition="in" filter="fade">
                                      <p:cBhvr>
                                        <p:cTn id="46" dur="500"/>
                                        <p:tgtEl>
                                          <p:spTgt spid="12">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fade">
                                      <p:cBhvr>
                                        <p:cTn id="49" dur="500"/>
                                        <p:tgtEl>
                                          <p:spTgt spid="1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heel(1)">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a:bodyPr>
          <a:lstStyle/>
          <a:p>
            <a:r>
              <a:rPr kumimoji="1" lang="ja-JP" altLang="en-US" sz="4000" dirty="0" smtClean="0"/>
              <a:t>試作</a:t>
            </a:r>
            <a:r>
              <a:rPr lang="en-US" altLang="ja-JP" sz="4000" dirty="0" smtClean="0"/>
              <a:t>1</a:t>
            </a:r>
            <a:r>
              <a:rPr lang="ja-JP" altLang="en-US" sz="4000" dirty="0" smtClean="0"/>
              <a:t>号</a:t>
            </a:r>
            <a:endParaRPr kumimoji="1" lang="ja-JP" altLang="en-US" sz="40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0000" y="1181718"/>
            <a:ext cx="4615894" cy="3461921"/>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899" y="3342359"/>
            <a:ext cx="4434556" cy="3325917"/>
          </a:xfrm>
          <a:prstGeom prst="rect">
            <a:avLst/>
          </a:prstGeom>
        </p:spPr>
      </p:pic>
    </p:spTree>
    <p:extLst>
      <p:ext uri="{BB962C8B-B14F-4D97-AF65-F5344CB8AC3E}">
        <p14:creationId xmlns:p14="http://schemas.microsoft.com/office/powerpoint/2010/main" val="126782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a:bodyPr>
          <a:lstStyle/>
          <a:p>
            <a:r>
              <a:rPr kumimoji="1" lang="ja-JP" altLang="en-US" sz="4000" dirty="0" smtClean="0"/>
              <a:t>試作</a:t>
            </a:r>
            <a:r>
              <a:rPr lang="en-US" altLang="ja-JP" sz="4000" dirty="0" smtClean="0"/>
              <a:t>1</a:t>
            </a:r>
            <a:r>
              <a:rPr lang="ja-JP" altLang="en-US" sz="4000" dirty="0" smtClean="0"/>
              <a:t>号</a:t>
            </a:r>
            <a:endParaRPr kumimoji="1" lang="ja-JP" altLang="en-US" sz="4000"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1108" y="1825625"/>
            <a:ext cx="5801784" cy="4351338"/>
          </a:xfr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56583" y="1080000"/>
            <a:ext cx="7246834" cy="5435126"/>
          </a:xfrm>
          <a:prstGeom prst="rect">
            <a:avLst/>
          </a:prstGeom>
        </p:spPr>
      </p:pic>
      <p:sp>
        <p:nvSpPr>
          <p:cNvPr id="10" name="テキスト ボックス 9"/>
          <p:cNvSpPr txBox="1"/>
          <p:nvPr/>
        </p:nvSpPr>
        <p:spPr>
          <a:xfrm>
            <a:off x="1163369" y="2579465"/>
            <a:ext cx="7033260" cy="707886"/>
          </a:xfrm>
          <a:prstGeom prst="rect">
            <a:avLst/>
          </a:prstGeom>
          <a:solidFill>
            <a:schemeClr val="bg1"/>
          </a:solidFill>
        </p:spPr>
        <p:txBody>
          <a:bodyPr wrap="square" rtlCol="0">
            <a:spAutoFit/>
          </a:bodyPr>
          <a:lstStyle/>
          <a:p>
            <a:r>
              <a:rPr kumimoji="1" lang="ja-JP" altLang="en-US" sz="2000" dirty="0" smtClean="0"/>
              <a:t>凹部幅 </a:t>
            </a:r>
            <a:r>
              <a:rPr kumimoji="1" lang="en-US" altLang="ja-JP" sz="2000" dirty="0" smtClean="0"/>
              <a:t>w</a:t>
            </a:r>
            <a:r>
              <a:rPr kumimoji="1" lang="ja-JP" altLang="en-US" sz="2000" dirty="0" smtClean="0"/>
              <a:t>≒</a:t>
            </a:r>
            <a:r>
              <a:rPr kumimoji="1" lang="en-US" altLang="ja-JP" sz="2000" dirty="0" smtClean="0"/>
              <a:t>1.215-1.230 (</a:t>
            </a:r>
            <a:r>
              <a:rPr kumimoji="1" lang="ja-JP" altLang="en-US" sz="2000" dirty="0" smtClean="0"/>
              <a:t>設計値</a:t>
            </a:r>
            <a:r>
              <a:rPr kumimoji="1" lang="en-US" altLang="ja-JP" sz="2000" dirty="0" smtClean="0"/>
              <a:t>1.22)</a:t>
            </a:r>
            <a:r>
              <a:rPr kumimoji="1" lang="ja-JP" altLang="en-US" sz="2000" dirty="0" smtClean="0"/>
              <a:t>←誤差</a:t>
            </a:r>
            <a:r>
              <a:rPr lang="ja-JP" altLang="en-US" sz="2000" dirty="0" smtClean="0"/>
              <a:t>だいたい</a:t>
            </a:r>
            <a:r>
              <a:rPr lang="en-US" altLang="ja-JP" sz="2000" dirty="0" smtClean="0"/>
              <a:t>±20um</a:t>
            </a:r>
            <a:endParaRPr kumimoji="1" lang="en-US" altLang="ja-JP" sz="2000" dirty="0" smtClean="0"/>
          </a:p>
          <a:p>
            <a:r>
              <a:rPr lang="ja-JP" altLang="en-US" sz="2000" dirty="0" smtClean="0"/>
              <a:t>凸部幅 </a:t>
            </a:r>
            <a:r>
              <a:rPr lang="en-US" altLang="ja-JP" sz="2000" dirty="0" smtClean="0"/>
              <a:t>t</a:t>
            </a:r>
            <a:r>
              <a:rPr lang="ja-JP" altLang="en-US" sz="2000" dirty="0" smtClean="0"/>
              <a:t>≒</a:t>
            </a:r>
            <a:r>
              <a:rPr lang="en-US" altLang="ja-JP" sz="2000" dirty="0" smtClean="0"/>
              <a:t>0.88-0.89(</a:t>
            </a:r>
            <a:r>
              <a:rPr lang="ja-JP" altLang="en-US" sz="2000" dirty="0" smtClean="0"/>
              <a:t>設計値</a:t>
            </a:r>
            <a:r>
              <a:rPr lang="en-US" altLang="ja-JP" sz="2000" dirty="0" smtClean="0"/>
              <a:t>0.9)</a:t>
            </a:r>
            <a:r>
              <a:rPr lang="ja-JP" altLang="en-US" sz="2000" dirty="0" smtClean="0"/>
              <a:t>←誤差だいたい</a:t>
            </a:r>
            <a:r>
              <a:rPr lang="en-US" altLang="ja-JP" sz="2000" dirty="0" smtClean="0"/>
              <a:t>-10</a:t>
            </a:r>
            <a:r>
              <a:rPr lang="ja-JP" altLang="en-US" sz="2000" dirty="0" smtClean="0"/>
              <a:t>～</a:t>
            </a:r>
            <a:r>
              <a:rPr lang="en-US" altLang="ja-JP" sz="2000" dirty="0" smtClean="0"/>
              <a:t>-20um</a:t>
            </a:r>
            <a:endParaRPr kumimoji="1" lang="ja-JP" altLang="en-US" sz="2000" dirty="0"/>
          </a:p>
        </p:txBody>
      </p:sp>
      <p:sp>
        <p:nvSpPr>
          <p:cNvPr id="8" name="テキスト ボックス 7"/>
          <p:cNvSpPr txBox="1"/>
          <p:nvPr/>
        </p:nvSpPr>
        <p:spPr>
          <a:xfrm>
            <a:off x="1163369" y="4001294"/>
            <a:ext cx="7033260" cy="1015663"/>
          </a:xfrm>
          <a:prstGeom prst="rect">
            <a:avLst/>
          </a:prstGeom>
          <a:solidFill>
            <a:schemeClr val="bg1"/>
          </a:solidFill>
        </p:spPr>
        <p:txBody>
          <a:bodyPr wrap="square" rtlCol="0">
            <a:spAutoFit/>
          </a:bodyPr>
          <a:lstStyle/>
          <a:p>
            <a:r>
              <a:rPr kumimoji="1" lang="ja-JP" altLang="en-US" sz="2000" dirty="0" smtClean="0"/>
              <a:t>直径方向：凹凸どちらも誤差</a:t>
            </a:r>
            <a:r>
              <a:rPr kumimoji="1" lang="en-US" altLang="ja-JP" sz="2000" dirty="0" smtClean="0"/>
              <a:t>0.5mm</a:t>
            </a:r>
            <a:r>
              <a:rPr kumimoji="1" lang="ja-JP" altLang="en-US" sz="2000" dirty="0" smtClean="0"/>
              <a:t>くらい</a:t>
            </a:r>
            <a:r>
              <a:rPr kumimoji="1" lang="en-US" altLang="ja-JP" sz="2000" dirty="0" smtClean="0"/>
              <a:t/>
            </a:r>
            <a:br>
              <a:rPr kumimoji="1" lang="en-US" altLang="ja-JP" sz="2000" dirty="0" smtClean="0"/>
            </a:br>
            <a:r>
              <a:rPr kumimoji="1" lang="ja-JP" altLang="en-US" sz="2000" dirty="0" smtClean="0"/>
              <a:t>→切削抵抗に</a:t>
            </a:r>
            <a:r>
              <a:rPr lang="ja-JP" altLang="en-US" sz="2000" dirty="0" smtClean="0"/>
              <a:t>負けて</a:t>
            </a:r>
            <a:r>
              <a:rPr kumimoji="1" lang="ja-JP" altLang="en-US" sz="2000" dirty="0" smtClean="0"/>
              <a:t>刃物が逃げる</a:t>
            </a:r>
            <a:endParaRPr kumimoji="1" lang="en-US" altLang="ja-JP" sz="2000" dirty="0" smtClean="0"/>
          </a:p>
          <a:p>
            <a:r>
              <a:rPr lang="ja-JP" altLang="en-US" sz="2000" dirty="0"/>
              <a:t>　</a:t>
            </a:r>
            <a:r>
              <a:rPr lang="ja-JP" altLang="en-US" sz="2000" dirty="0" smtClean="0"/>
              <a:t>→仕上げ寸法到達条件詰めが今後の検討課題</a:t>
            </a:r>
            <a:endParaRPr kumimoji="1" lang="ja-JP" altLang="en-US" sz="2000" dirty="0"/>
          </a:p>
        </p:txBody>
      </p:sp>
    </p:spTree>
    <p:extLst>
      <p:ext uri="{BB962C8B-B14F-4D97-AF65-F5344CB8AC3E}">
        <p14:creationId xmlns:p14="http://schemas.microsoft.com/office/powerpoint/2010/main" val="27968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a:bodyPr>
          <a:lstStyle/>
          <a:p>
            <a:r>
              <a:rPr lang="ja-JP" altLang="en-US" sz="4000" dirty="0" smtClean="0"/>
              <a:t>次の展開：刃先交換式</a:t>
            </a:r>
            <a:endParaRPr kumimoji="1" lang="ja-JP" altLang="en-US" sz="4000" dirty="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0000" y="1229875"/>
            <a:ext cx="7886700" cy="3008957"/>
          </a:xfr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0683" y="4116460"/>
            <a:ext cx="3299399" cy="2474550"/>
          </a:xfrm>
          <a:prstGeom prst="rect">
            <a:avLst/>
          </a:prstGeom>
          <a:ln w="38100">
            <a:solidFill>
              <a:srgbClr val="FFFF00"/>
            </a:solidFill>
          </a:ln>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7857" y="4116460"/>
            <a:ext cx="3262143" cy="2446607"/>
          </a:xfrm>
          <a:prstGeom prst="rect">
            <a:avLst/>
          </a:prstGeom>
          <a:ln w="38100">
            <a:solidFill>
              <a:srgbClr val="92D050"/>
            </a:solidFill>
          </a:ln>
        </p:spPr>
      </p:pic>
      <p:sp>
        <p:nvSpPr>
          <p:cNvPr id="16" name="正方形/長方形 15"/>
          <p:cNvSpPr/>
          <p:nvPr/>
        </p:nvSpPr>
        <p:spPr>
          <a:xfrm>
            <a:off x="695121" y="1998774"/>
            <a:ext cx="1103086" cy="73557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57597" y="3118803"/>
            <a:ext cx="1103086" cy="73557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9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a:bodyPr>
          <a:lstStyle/>
          <a:p>
            <a:r>
              <a:rPr lang="ja-JP" altLang="en-US" sz="4000" dirty="0" smtClean="0"/>
              <a:t>次の展開：刃先交換式</a:t>
            </a:r>
            <a:endParaRPr kumimoji="1" lang="ja-JP" altLang="en-US" sz="4000" dirty="0"/>
          </a:p>
        </p:txBody>
      </p:sp>
      <p:sp>
        <p:nvSpPr>
          <p:cNvPr id="10" name="テキスト ボックス 9"/>
          <p:cNvSpPr txBox="1"/>
          <p:nvPr/>
        </p:nvSpPr>
        <p:spPr>
          <a:xfrm>
            <a:off x="739172" y="1434199"/>
            <a:ext cx="7881656" cy="4199868"/>
          </a:xfrm>
          <a:prstGeom prst="rect">
            <a:avLst/>
          </a:prstGeom>
          <a:solidFill>
            <a:srgbClr val="CCFFCC">
              <a:alpha val="80000"/>
            </a:srgbClr>
          </a:solidFill>
        </p:spPr>
        <p:txBody>
          <a:bodyPr wrap="square" rtlCol="0">
            <a:spAutoFit/>
          </a:bodyPr>
          <a:lstStyle/>
          <a:p>
            <a:pPr>
              <a:lnSpc>
                <a:spcPct val="150000"/>
              </a:lnSpc>
            </a:pPr>
            <a:r>
              <a:rPr lang="ja-JP" altLang="en-US" dirty="0" smtClean="0">
                <a:latin typeface="+mj-ea"/>
                <a:ea typeface="+mj-ea"/>
              </a:rPr>
              <a:t>・刃先交換式</a:t>
            </a:r>
            <a:endParaRPr lang="en-US" altLang="ja-JP" dirty="0" smtClean="0">
              <a:latin typeface="+mj-ea"/>
              <a:ea typeface="+mj-ea"/>
            </a:endParaRPr>
          </a:p>
          <a:p>
            <a:pPr>
              <a:lnSpc>
                <a:spcPct val="150000"/>
              </a:lnSpc>
            </a:pPr>
            <a:r>
              <a:rPr lang="ja-JP" altLang="en-US" dirty="0" smtClean="0">
                <a:solidFill>
                  <a:srgbClr val="0070C0"/>
                </a:solidFill>
              </a:rPr>
              <a:t>　　</a:t>
            </a:r>
            <a:r>
              <a:rPr lang="ja-JP" altLang="en-US" dirty="0" smtClean="0">
                <a:solidFill>
                  <a:srgbClr val="0066FF"/>
                </a:solidFill>
              </a:rPr>
              <a:t>利点：刃先単価減</a:t>
            </a:r>
            <a:endParaRPr lang="en-US" altLang="ja-JP" dirty="0" smtClean="0">
              <a:solidFill>
                <a:srgbClr val="0066FF"/>
              </a:solidFill>
            </a:endParaRPr>
          </a:p>
          <a:p>
            <a:pPr>
              <a:lnSpc>
                <a:spcPct val="150000"/>
              </a:lnSpc>
            </a:pPr>
            <a:r>
              <a:rPr lang="ja-JP" altLang="en-US" dirty="0">
                <a:solidFill>
                  <a:srgbClr val="0070C0"/>
                </a:solidFill>
              </a:rPr>
              <a:t>　</a:t>
            </a:r>
            <a:r>
              <a:rPr lang="ja-JP" altLang="en-US" dirty="0" smtClean="0">
                <a:solidFill>
                  <a:srgbClr val="0070C0"/>
                </a:solidFill>
              </a:rPr>
              <a:t>　</a:t>
            </a:r>
            <a:r>
              <a:rPr lang="ja-JP" altLang="en-US" dirty="0" smtClean="0">
                <a:solidFill>
                  <a:srgbClr val="FF0000"/>
                </a:solidFill>
              </a:rPr>
              <a:t>欠点：刃物着脱部分という分岐点による加工時の刃物強度減</a:t>
            </a:r>
            <a:endParaRPr lang="en-US" altLang="ja-JP" dirty="0" smtClean="0">
              <a:solidFill>
                <a:srgbClr val="FF0000"/>
              </a:solidFill>
            </a:endParaRPr>
          </a:p>
          <a:p>
            <a:pPr>
              <a:lnSpc>
                <a:spcPct val="150000"/>
              </a:lnSpc>
            </a:pPr>
            <a:r>
              <a:rPr lang="ja-JP" altLang="en-US" dirty="0">
                <a:solidFill>
                  <a:srgbClr val="FF0000"/>
                </a:solidFill>
              </a:rPr>
              <a:t>　</a:t>
            </a:r>
            <a:r>
              <a:rPr lang="ja-JP" altLang="en-US" dirty="0" smtClean="0">
                <a:solidFill>
                  <a:srgbClr val="FF0000"/>
                </a:solidFill>
              </a:rPr>
              <a:t>　　　　　</a:t>
            </a:r>
            <a:r>
              <a:rPr lang="en-US" altLang="ja-JP" dirty="0" smtClean="0">
                <a:solidFill>
                  <a:srgbClr val="FF0000"/>
                </a:solidFill>
              </a:rPr>
              <a:t>(</a:t>
            </a:r>
            <a:r>
              <a:rPr lang="ja-JP" altLang="en-US" dirty="0" smtClean="0">
                <a:solidFill>
                  <a:srgbClr val="FF0000"/>
                </a:solidFill>
              </a:rPr>
              <a:t>振動源になる可能性</a:t>
            </a:r>
            <a:r>
              <a:rPr lang="en-US" altLang="ja-JP" dirty="0" smtClean="0">
                <a:solidFill>
                  <a:srgbClr val="FF0000"/>
                </a:solidFill>
              </a:rPr>
              <a:t>)</a:t>
            </a:r>
          </a:p>
          <a:p>
            <a:pPr>
              <a:lnSpc>
                <a:spcPct val="150000"/>
              </a:lnSpc>
            </a:pPr>
            <a:r>
              <a:rPr lang="ja-JP" altLang="en-US" dirty="0" smtClean="0">
                <a:latin typeface="+mj-ea"/>
                <a:ea typeface="+mj-ea"/>
              </a:rPr>
              <a:t>・実際に加工する刃先を持つ部分の体積減少</a:t>
            </a:r>
            <a:endParaRPr lang="en-US" altLang="ja-JP" dirty="0" smtClean="0">
              <a:latin typeface="+mj-ea"/>
              <a:ea typeface="+mj-ea"/>
            </a:endParaRPr>
          </a:p>
          <a:p>
            <a:pPr>
              <a:lnSpc>
                <a:spcPct val="150000"/>
              </a:lnSpc>
            </a:pPr>
            <a:r>
              <a:rPr lang="ja-JP" altLang="en-US" dirty="0">
                <a:solidFill>
                  <a:srgbClr val="0066FF"/>
                </a:solidFill>
              </a:rPr>
              <a:t>　　</a:t>
            </a:r>
            <a:r>
              <a:rPr lang="ja-JP" altLang="en-US" dirty="0" smtClean="0">
                <a:solidFill>
                  <a:srgbClr val="0066FF"/>
                </a:solidFill>
              </a:rPr>
              <a:t>利点：コーティング単価減</a:t>
            </a:r>
            <a:endParaRPr lang="en-US" altLang="ja-JP" dirty="0" smtClean="0">
              <a:solidFill>
                <a:srgbClr val="0066FF"/>
              </a:solidFill>
            </a:endParaRPr>
          </a:p>
          <a:p>
            <a:pPr>
              <a:lnSpc>
                <a:spcPct val="150000"/>
              </a:lnSpc>
            </a:pPr>
            <a:r>
              <a:rPr lang="ja-JP" altLang="en-US" dirty="0">
                <a:solidFill>
                  <a:srgbClr val="0066FF"/>
                </a:solidFill>
              </a:rPr>
              <a:t>　　</a:t>
            </a:r>
            <a:r>
              <a:rPr lang="ja-JP" altLang="en-US" dirty="0" smtClean="0">
                <a:solidFill>
                  <a:srgbClr val="0066FF"/>
                </a:solidFill>
              </a:rPr>
              <a:t>利点：刃先部分により強靭な材料を使用可</a:t>
            </a:r>
            <a:endParaRPr lang="en-US" altLang="ja-JP" dirty="0" smtClean="0">
              <a:solidFill>
                <a:srgbClr val="0066FF"/>
              </a:solidFill>
            </a:endParaRPr>
          </a:p>
          <a:p>
            <a:pPr>
              <a:lnSpc>
                <a:spcPct val="150000"/>
              </a:lnSpc>
            </a:pPr>
            <a:r>
              <a:rPr lang="ja-JP" altLang="en-US" dirty="0" smtClean="0">
                <a:latin typeface="+mj-ea"/>
                <a:ea typeface="+mj-ea"/>
              </a:rPr>
              <a:t>・奥の細い部分以外を太い刃物を使用</a:t>
            </a:r>
            <a:endParaRPr lang="en-US" altLang="ja-JP" dirty="0" smtClean="0">
              <a:latin typeface="+mj-ea"/>
              <a:ea typeface="+mj-ea"/>
            </a:endParaRPr>
          </a:p>
          <a:p>
            <a:pPr>
              <a:lnSpc>
                <a:spcPct val="150000"/>
              </a:lnSpc>
            </a:pPr>
            <a:r>
              <a:rPr lang="ja-JP" altLang="en-US" dirty="0">
                <a:solidFill>
                  <a:srgbClr val="0070C0"/>
                </a:solidFill>
              </a:rPr>
              <a:t>　</a:t>
            </a:r>
            <a:r>
              <a:rPr lang="ja-JP" altLang="en-US" dirty="0">
                <a:solidFill>
                  <a:srgbClr val="0066FF"/>
                </a:solidFill>
              </a:rPr>
              <a:t>　</a:t>
            </a:r>
            <a:r>
              <a:rPr lang="ja-JP" altLang="en-US" dirty="0" smtClean="0">
                <a:solidFill>
                  <a:srgbClr val="0066FF"/>
                </a:solidFill>
              </a:rPr>
              <a:t>利点：刃物強度増、切削速度増</a:t>
            </a:r>
            <a:endParaRPr lang="en-US" altLang="ja-JP" dirty="0" smtClean="0">
              <a:solidFill>
                <a:srgbClr val="0066FF"/>
              </a:solidFill>
            </a:endParaRPr>
          </a:p>
          <a:p>
            <a:pPr>
              <a:lnSpc>
                <a:spcPct val="150000"/>
              </a:lnSpc>
            </a:pPr>
            <a:r>
              <a:rPr lang="ja-JP" altLang="en-US" dirty="0">
                <a:solidFill>
                  <a:srgbClr val="0070C0"/>
                </a:solidFill>
              </a:rPr>
              <a:t>　</a:t>
            </a:r>
            <a:r>
              <a:rPr lang="ja-JP" altLang="en-US" dirty="0" smtClean="0">
                <a:solidFill>
                  <a:srgbClr val="0070C0"/>
                </a:solidFill>
              </a:rPr>
              <a:t>　</a:t>
            </a:r>
            <a:r>
              <a:rPr lang="ja-JP" altLang="en-US" dirty="0" smtClean="0">
                <a:solidFill>
                  <a:srgbClr val="FF0000"/>
                </a:solidFill>
              </a:rPr>
              <a:t>欠点：工具交換が必要なため部品全体を同一加工できないことによる誤差</a:t>
            </a:r>
            <a:endParaRPr lang="en-US" altLang="ja-JP" dirty="0" smtClean="0">
              <a:solidFill>
                <a:srgbClr val="FF0000"/>
              </a:solidFill>
            </a:endParaRPr>
          </a:p>
        </p:txBody>
      </p:sp>
    </p:spTree>
    <p:extLst>
      <p:ext uri="{BB962C8B-B14F-4D97-AF65-F5344CB8AC3E}">
        <p14:creationId xmlns:p14="http://schemas.microsoft.com/office/powerpoint/2010/main" val="2417674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a:bodyPr>
          <a:lstStyle/>
          <a:p>
            <a:r>
              <a:rPr kumimoji="1" lang="ja-JP" altLang="en-US" sz="4000" dirty="0" smtClean="0"/>
              <a:t>まとめ</a:t>
            </a:r>
            <a:endParaRPr kumimoji="1" lang="ja-JP" altLang="en-US" sz="4000" dirty="0"/>
          </a:p>
        </p:txBody>
      </p:sp>
      <p:sp>
        <p:nvSpPr>
          <p:cNvPr id="3" name="コンテンツ プレースホルダー 2"/>
          <p:cNvSpPr>
            <a:spLocks noGrp="1"/>
          </p:cNvSpPr>
          <p:nvPr>
            <p:ph idx="1"/>
          </p:nvPr>
        </p:nvSpPr>
        <p:spPr>
          <a:xfrm>
            <a:off x="628650" y="1524000"/>
            <a:ext cx="7886700" cy="5092699"/>
          </a:xfrm>
        </p:spPr>
        <p:txBody>
          <a:bodyPr>
            <a:normAutofit/>
          </a:bodyPr>
          <a:lstStyle/>
          <a:p>
            <a:pPr>
              <a:lnSpc>
                <a:spcPct val="200000"/>
              </a:lnSpc>
            </a:pPr>
            <a:r>
              <a:rPr kumimoji="1" lang="ja-JP" altLang="en-US" sz="2400" dirty="0" smtClean="0"/>
              <a:t>コルゲートホーンを天文台で内製中</a:t>
            </a:r>
            <a:endParaRPr kumimoji="1" lang="en-US" altLang="ja-JP" sz="2400" dirty="0" smtClean="0"/>
          </a:p>
          <a:p>
            <a:pPr>
              <a:lnSpc>
                <a:spcPct val="200000"/>
              </a:lnSpc>
            </a:pPr>
            <a:r>
              <a:rPr lang="ja-JP" altLang="en-US" sz="2400" dirty="0" smtClean="0"/>
              <a:t>コロンブスの卵 </a:t>
            </a:r>
            <a:r>
              <a:rPr lang="en-US" altLang="ja-JP" sz="2400" dirty="0" smtClean="0"/>
              <a:t>– </a:t>
            </a:r>
            <a:r>
              <a:rPr lang="ja-JP" altLang="en-US" sz="2400" dirty="0" smtClean="0"/>
              <a:t>未知のことへの試行錯誤の繰り返し</a:t>
            </a:r>
            <a:endParaRPr kumimoji="1" lang="en-US" altLang="ja-JP" sz="2400" dirty="0" smtClean="0"/>
          </a:p>
          <a:p>
            <a:pPr>
              <a:lnSpc>
                <a:spcPct val="200000"/>
              </a:lnSpc>
            </a:pPr>
            <a:r>
              <a:rPr kumimoji="1" lang="ja-JP" altLang="en-US" sz="2400" dirty="0" smtClean="0"/>
              <a:t>情報と経験の蓄積</a:t>
            </a:r>
            <a:endParaRPr kumimoji="1" lang="en-US" altLang="ja-JP" sz="2400" dirty="0" smtClean="0"/>
          </a:p>
          <a:p>
            <a:pPr>
              <a:lnSpc>
                <a:spcPct val="200000"/>
              </a:lnSpc>
            </a:pPr>
            <a:r>
              <a:rPr kumimoji="1" lang="ja-JP" altLang="en-US" sz="2400" dirty="0" smtClean="0"/>
              <a:t>新規ネットワーク開拓</a:t>
            </a:r>
            <a:endParaRPr kumimoji="1" lang="en-US" altLang="ja-JP" sz="2400" dirty="0" smtClean="0"/>
          </a:p>
        </p:txBody>
      </p:sp>
    </p:spTree>
    <p:extLst>
      <p:ext uri="{BB962C8B-B14F-4D97-AF65-F5344CB8AC3E}">
        <p14:creationId xmlns:p14="http://schemas.microsoft.com/office/powerpoint/2010/main" val="8909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idx="1"/>
          </p:nvPr>
        </p:nvSpPr>
        <p:spPr>
          <a:xfrm>
            <a:off x="752474" y="1437413"/>
            <a:ext cx="7639050" cy="4351338"/>
          </a:xfrm>
        </p:spPr>
        <p:txBody>
          <a:bodyPr>
            <a:normAutofit/>
          </a:bodyPr>
          <a:lstStyle/>
          <a:p>
            <a:r>
              <a:rPr lang="ja-JP" altLang="en-US" dirty="0" smtClean="0"/>
              <a:t>これまでほぼ</a:t>
            </a:r>
            <a:r>
              <a:rPr lang="en-US" altLang="ja-JP" dirty="0" smtClean="0"/>
              <a:t>100%</a:t>
            </a:r>
            <a:r>
              <a:rPr lang="ja-JP" altLang="en-US" dirty="0" smtClean="0"/>
              <a:t>外注で製造していたコルゲートホーンを国立天文台先端技術センター</a:t>
            </a:r>
            <a:r>
              <a:rPr lang="en-US" altLang="ja-JP" dirty="0" smtClean="0"/>
              <a:t>ME</a:t>
            </a:r>
            <a:r>
              <a:rPr lang="ja-JP" altLang="en-US" dirty="0" smtClean="0"/>
              <a:t>ショップで試験的内製中</a:t>
            </a:r>
            <a:endParaRPr lang="en-US" altLang="ja-JP" dirty="0" smtClean="0"/>
          </a:p>
          <a:p>
            <a:r>
              <a:rPr lang="ja-JP" altLang="en-US" dirty="0" smtClean="0"/>
              <a:t>経験値がない中での試作には発見多数</a:t>
            </a:r>
            <a:endParaRPr lang="en-US" altLang="ja-JP" dirty="0" smtClean="0"/>
          </a:p>
          <a:p>
            <a:r>
              <a:rPr lang="ja-JP" altLang="en-US" dirty="0" smtClean="0"/>
              <a:t>完成したあかつきには、</a:t>
            </a:r>
            <a:r>
              <a:rPr lang="en-US" altLang="ja-JP" dirty="0" smtClean="0"/>
              <a:t>40GHz</a:t>
            </a:r>
            <a:r>
              <a:rPr lang="ja-JP" altLang="en-US" dirty="0" smtClean="0"/>
              <a:t>帯ホーン</a:t>
            </a:r>
            <a:endParaRPr lang="en-US" altLang="ja-JP" dirty="0" smtClean="0"/>
          </a:p>
          <a:p>
            <a:pPr marL="0" indent="0">
              <a:buNone/>
            </a:pPr>
            <a:r>
              <a:rPr lang="ja-JP" altLang="en-US" dirty="0"/>
              <a:t>　</a:t>
            </a:r>
            <a:r>
              <a:rPr lang="en-US" altLang="ja-JP" dirty="0" smtClean="0"/>
              <a:t>(</a:t>
            </a:r>
            <a:r>
              <a:rPr lang="ja-JP" altLang="en-US" dirty="0" smtClean="0"/>
              <a:t>野辺山で使ってもらえれば</a:t>
            </a:r>
            <a:r>
              <a:rPr lang="ja-JP" altLang="en-US" dirty="0" err="1" smtClean="0"/>
              <a:t>。。。</a:t>
            </a:r>
            <a:r>
              <a:rPr lang="ja-JP" altLang="en-US" dirty="0" smtClean="0"/>
              <a:t>？</a:t>
            </a:r>
            <a:r>
              <a:rPr lang="en-US" altLang="ja-JP" dirty="0" smtClean="0"/>
              <a:t>)</a:t>
            </a:r>
          </a:p>
        </p:txBody>
      </p:sp>
      <p:sp>
        <p:nvSpPr>
          <p:cNvPr id="5" name="テキスト ボックス 4"/>
          <p:cNvSpPr txBox="1"/>
          <p:nvPr/>
        </p:nvSpPr>
        <p:spPr>
          <a:xfrm>
            <a:off x="3513770" y="4783800"/>
            <a:ext cx="2332460"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よもやま話です</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951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コルゲートホーンと加工方法</a:t>
            </a:r>
            <a:endParaRPr kumimoji="1" lang="en-US" altLang="ja-JP" dirty="0" smtClean="0"/>
          </a:p>
          <a:p>
            <a:endParaRPr kumimoji="1" lang="en-US" altLang="ja-JP" dirty="0" smtClean="0"/>
          </a:p>
          <a:p>
            <a:r>
              <a:rPr lang="ja-JP" altLang="en-US" dirty="0" smtClean="0"/>
              <a:t>今回製造するホーン</a:t>
            </a:r>
            <a:endParaRPr lang="en-US" altLang="ja-JP" dirty="0" smtClean="0"/>
          </a:p>
          <a:p>
            <a:endParaRPr kumimoji="1" lang="en-US" altLang="ja-JP" dirty="0" smtClean="0"/>
          </a:p>
          <a:p>
            <a:r>
              <a:rPr kumimoji="1" lang="ja-JP" altLang="en-US" dirty="0" smtClean="0"/>
              <a:t>実際に加工してみたところ・・・</a:t>
            </a:r>
            <a:endParaRPr kumimoji="1" lang="en-US" altLang="ja-JP" dirty="0" smtClean="0"/>
          </a:p>
          <a:p>
            <a:endParaRPr lang="en-US" altLang="ja-JP" dirty="0" smtClean="0"/>
          </a:p>
          <a:p>
            <a:r>
              <a:rPr lang="ja-JP" altLang="en-US" dirty="0" smtClean="0"/>
              <a:t>まとめ</a:t>
            </a:r>
            <a:endParaRPr kumimoji="1" lang="ja-JP" altLang="en-US" dirty="0"/>
          </a:p>
        </p:txBody>
      </p:sp>
    </p:spTree>
    <p:extLst>
      <p:ext uri="{BB962C8B-B14F-4D97-AF65-F5344CB8AC3E}">
        <p14:creationId xmlns:p14="http://schemas.microsoft.com/office/powerpoint/2010/main" val="3399036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90" y="1331615"/>
            <a:ext cx="8040817" cy="5171527"/>
          </a:xfrm>
          <a:prstGeom prst="rect">
            <a:avLst/>
          </a:prstGeom>
        </p:spPr>
      </p:pic>
      <p:sp>
        <p:nvSpPr>
          <p:cNvPr id="2" name="タイトル 1"/>
          <p:cNvSpPr>
            <a:spLocks noGrp="1"/>
          </p:cNvSpPr>
          <p:nvPr>
            <p:ph type="title"/>
          </p:nvPr>
        </p:nvSpPr>
        <p:spPr>
          <a:xfrm>
            <a:off x="540000" y="360000"/>
            <a:ext cx="8280000" cy="720000"/>
          </a:xfrm>
        </p:spPr>
        <p:txBody>
          <a:bodyPr/>
          <a:lstStyle/>
          <a:p>
            <a:r>
              <a:rPr kumimoji="1" lang="ja-JP" altLang="en-US" dirty="0" smtClean="0"/>
              <a:t>コルゲートホーン</a:t>
            </a:r>
            <a:endParaRPr kumimoji="1" lang="ja-JP" altLang="en-US" dirty="0"/>
          </a:p>
        </p:txBody>
      </p:sp>
      <p:sp>
        <p:nvSpPr>
          <p:cNvPr id="6" name="円/楕円 5"/>
          <p:cNvSpPr/>
          <p:nvPr/>
        </p:nvSpPr>
        <p:spPr>
          <a:xfrm>
            <a:off x="6007614" y="3917378"/>
            <a:ext cx="843348" cy="8696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5712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86" y="299253"/>
            <a:ext cx="3051498" cy="5721560"/>
          </a:xfrm>
          <a:prstGeom prst="rect">
            <a:avLst/>
          </a:prstGeom>
        </p:spPr>
      </p:pic>
      <p:sp>
        <p:nvSpPr>
          <p:cNvPr id="11" name="円/楕円 10"/>
          <p:cNvSpPr/>
          <p:nvPr/>
        </p:nvSpPr>
        <p:spPr>
          <a:xfrm>
            <a:off x="1787921" y="2589914"/>
            <a:ext cx="970780" cy="62092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12" name="円/楕円 11"/>
          <p:cNvSpPr/>
          <p:nvPr/>
        </p:nvSpPr>
        <p:spPr>
          <a:xfrm rot="16200000">
            <a:off x="1052932" y="2047450"/>
            <a:ext cx="970780" cy="62092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521" y="2345808"/>
            <a:ext cx="6021125" cy="4120183"/>
          </a:xfrm>
          <a:prstGeom prst="rect">
            <a:avLst/>
          </a:prstGeom>
        </p:spPr>
      </p:pic>
    </p:spTree>
    <p:extLst>
      <p:ext uri="{BB962C8B-B14F-4D97-AF65-F5344CB8AC3E}">
        <p14:creationId xmlns:p14="http://schemas.microsoft.com/office/powerpoint/2010/main" val="41443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a:bodyPr>
          <a:lstStyle/>
          <a:p>
            <a:r>
              <a:rPr lang="ja-JP" altLang="en-US" dirty="0" smtClean="0">
                <a:latin typeface="+mj-ea"/>
              </a:rPr>
              <a:t>コルゲートホーン加工方法</a:t>
            </a:r>
            <a:endParaRPr kumimoji="1" lang="ja-JP" altLang="en-US" dirty="0">
              <a:latin typeface="+mj-ea"/>
            </a:endParaRPr>
          </a:p>
        </p:txBody>
      </p:sp>
      <p:graphicFrame>
        <p:nvGraphicFramePr>
          <p:cNvPr id="3" name="コンテンツ プレースホルダー 2"/>
          <p:cNvGraphicFramePr>
            <a:graphicFrameLocks noGrp="1"/>
          </p:cNvGraphicFramePr>
          <p:nvPr>
            <p:ph idx="1"/>
            <p:extLst/>
          </p:nvPr>
        </p:nvGraphicFramePr>
        <p:xfrm>
          <a:off x="827130" y="1893834"/>
          <a:ext cx="7489739" cy="1912620"/>
        </p:xfrm>
        <a:graphic>
          <a:graphicData uri="http://schemas.openxmlformats.org/drawingml/2006/table">
            <a:tbl>
              <a:tblPr firstRow="1" bandRow="1">
                <a:tableStyleId>{5C22544A-7EE6-4342-B048-85BDC9FD1C3A}</a:tableStyleId>
              </a:tblPr>
              <a:tblGrid>
                <a:gridCol w="888048"/>
                <a:gridCol w="2227399"/>
                <a:gridCol w="2236573"/>
                <a:gridCol w="2137719"/>
              </a:tblGrid>
              <a:tr h="278130">
                <a:tc>
                  <a:txBody>
                    <a:bodyPr/>
                    <a:lstStyle/>
                    <a:p>
                      <a:r>
                        <a:rPr kumimoji="1" lang="ja-JP" altLang="en-US" sz="1400" dirty="0" smtClean="0"/>
                        <a:t>加工方法</a:t>
                      </a:r>
                      <a:endParaRPr kumimoji="1" lang="ja-JP" altLang="en-US" sz="1400" dirty="0"/>
                    </a:p>
                  </a:txBody>
                  <a:tcPr marL="68580" marR="68580" marT="34290" marB="34290"/>
                </a:tc>
                <a:tc>
                  <a:txBody>
                    <a:bodyPr/>
                    <a:lstStyle/>
                    <a:p>
                      <a:r>
                        <a:rPr kumimoji="1" lang="ja-JP" altLang="en-US" sz="1400" dirty="0" smtClean="0"/>
                        <a:t>電鋳</a:t>
                      </a:r>
                      <a:endParaRPr kumimoji="1" lang="ja-JP" altLang="en-US" sz="1400" dirty="0"/>
                    </a:p>
                  </a:txBody>
                  <a:tcPr marL="68580" marR="68580" marT="34290" marB="34290"/>
                </a:tc>
                <a:tc>
                  <a:txBody>
                    <a:bodyPr/>
                    <a:lstStyle/>
                    <a:p>
                      <a:r>
                        <a:rPr kumimoji="1" lang="ja-JP" altLang="en-US" sz="1400" dirty="0" smtClean="0"/>
                        <a:t>旋盤切削</a:t>
                      </a:r>
                      <a:endParaRPr kumimoji="1" lang="ja-JP" altLang="en-US" sz="1400" dirty="0"/>
                    </a:p>
                  </a:txBody>
                  <a:tcPr marL="68580" marR="68580" marT="34290" marB="34290"/>
                </a:tc>
                <a:tc>
                  <a:txBody>
                    <a:bodyPr/>
                    <a:lstStyle/>
                    <a:p>
                      <a:r>
                        <a:rPr kumimoji="1" lang="ja-JP" altLang="en-US" sz="1400" dirty="0" smtClean="0"/>
                        <a:t>フライス加工</a:t>
                      </a:r>
                      <a:endParaRPr kumimoji="1" lang="ja-JP" altLang="en-US" sz="1400" dirty="0"/>
                    </a:p>
                  </a:txBody>
                  <a:tcPr marL="68580" marR="68580" marT="34290" marB="34290"/>
                </a:tc>
              </a:tr>
              <a:tr h="480060">
                <a:tc>
                  <a:txBody>
                    <a:bodyPr/>
                    <a:lstStyle/>
                    <a:p>
                      <a:r>
                        <a:rPr kumimoji="1" lang="ja-JP" altLang="en-US" sz="1400" dirty="0" smtClean="0"/>
                        <a:t>利点</a:t>
                      </a:r>
                      <a:endParaRPr kumimoji="1" lang="ja-JP" altLang="en-US" sz="1400" dirty="0"/>
                    </a:p>
                  </a:txBody>
                  <a:tcPr marL="68580" marR="68580" marT="34290" marB="34290"/>
                </a:tc>
                <a:tc>
                  <a:txBody>
                    <a:bodyPr/>
                    <a:lstStyle/>
                    <a:p>
                      <a:r>
                        <a:rPr kumimoji="1" lang="ja-JP" altLang="en-US" sz="1400" dirty="0" smtClean="0"/>
                        <a:t>外形加工なので、母材成形は比較的簡単</a:t>
                      </a:r>
                      <a:endParaRPr kumimoji="1" lang="ja-JP" altLang="en-US" sz="1400" dirty="0"/>
                    </a:p>
                  </a:txBody>
                  <a:tcPr marL="68580" marR="68580" marT="34290" marB="34290"/>
                </a:tc>
                <a:tc>
                  <a:txBody>
                    <a:bodyPr/>
                    <a:lstStyle/>
                    <a:p>
                      <a:r>
                        <a:rPr kumimoji="1" lang="ja-JP" altLang="en-US" sz="1400" dirty="0" smtClean="0"/>
                        <a:t>コスト安い</a:t>
                      </a:r>
                      <a:endParaRPr kumimoji="1" lang="en-US" altLang="ja-JP" sz="1400" dirty="0" smtClean="0"/>
                    </a:p>
                    <a:p>
                      <a:r>
                        <a:rPr kumimoji="1" lang="ja-JP" altLang="en-US" sz="1400" dirty="0" smtClean="0"/>
                        <a:t>加工方法を確立できれば製作時間が短い</a:t>
                      </a:r>
                      <a:endParaRPr kumimoji="1" lang="en-US" altLang="ja-JP" sz="1400" dirty="0" smtClean="0"/>
                    </a:p>
                  </a:txBody>
                  <a:tcPr marL="68580" marR="68580" marT="34290" marB="34290"/>
                </a:tc>
                <a:tc>
                  <a:txBody>
                    <a:bodyPr/>
                    <a:lstStyle/>
                    <a:p>
                      <a:r>
                        <a:rPr kumimoji="1" lang="ja-JP" altLang="en-US" sz="1400" dirty="0" smtClean="0"/>
                        <a:t>製作時間が短い</a:t>
                      </a:r>
                      <a:endParaRPr kumimoji="1" lang="en-US" altLang="ja-JP" sz="1400" dirty="0" smtClean="0"/>
                    </a:p>
                    <a:p>
                      <a:r>
                        <a:rPr kumimoji="1" lang="ja-JP" altLang="en-US" sz="1400" dirty="0" smtClean="0"/>
                        <a:t>刃物の強度を旋盤より強くできる</a:t>
                      </a:r>
                    </a:p>
                    <a:p>
                      <a:endParaRPr kumimoji="1" lang="en-US" altLang="ja-JP" sz="1400" dirty="0" smtClean="0"/>
                    </a:p>
                  </a:txBody>
                  <a:tcPr marL="68580" marR="68580" marT="34290" marB="34290"/>
                </a:tc>
              </a:tr>
              <a:tr h="480060">
                <a:tc>
                  <a:txBody>
                    <a:bodyPr/>
                    <a:lstStyle/>
                    <a:p>
                      <a:r>
                        <a:rPr kumimoji="1" lang="ja-JP" altLang="en-US" sz="1400" dirty="0" smtClean="0"/>
                        <a:t>欠点</a:t>
                      </a:r>
                      <a:endParaRPr kumimoji="1" lang="ja-JP" alt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コスト高い、時間がかかる</a:t>
                      </a:r>
                      <a:endParaRPr kumimoji="1" lang="en-US" altLang="ja-JP" sz="1400" dirty="0" smtClean="0"/>
                    </a:p>
                    <a:p>
                      <a:r>
                        <a:rPr kumimoji="1" lang="ja-JP" altLang="en-US" sz="1400" dirty="0" smtClean="0"/>
                        <a:t>母材が抜け切らない場合がある</a:t>
                      </a:r>
                      <a:endParaRPr kumimoji="1" lang="ja-JP" altLang="en-US" sz="1400" dirty="0"/>
                    </a:p>
                  </a:txBody>
                  <a:tcPr marL="68580" marR="68580" marT="34290" marB="34290"/>
                </a:tc>
                <a:tc>
                  <a:txBody>
                    <a:bodyPr/>
                    <a:lstStyle/>
                    <a:p>
                      <a:r>
                        <a:rPr kumimoji="1" lang="ja-JP" altLang="en-US" sz="1400" dirty="0" smtClean="0"/>
                        <a:t>内側加工なので比較的加工が難しい</a:t>
                      </a:r>
                      <a:endParaRPr kumimoji="1" lang="en-US" altLang="ja-JP" sz="1400" dirty="0" smtClean="0"/>
                    </a:p>
                    <a:p>
                      <a:endParaRPr kumimoji="1" lang="ja-JP" alt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コルゲーションを切れる領域が限られる</a:t>
                      </a:r>
                    </a:p>
                    <a:p>
                      <a:endParaRPr kumimoji="1" lang="ja-JP" altLang="en-US" sz="1400" dirty="0"/>
                    </a:p>
                  </a:txBody>
                  <a:tcPr marL="68580" marR="68580" marT="34290" marB="34290"/>
                </a:tc>
              </a:tr>
            </a:tbl>
          </a:graphicData>
        </a:graphic>
      </p:graphicFrame>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06" y="4098413"/>
            <a:ext cx="2765957" cy="163993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638" y="4098414"/>
            <a:ext cx="2752725" cy="1628899"/>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038" y="4098414"/>
            <a:ext cx="2771775" cy="1643080"/>
          </a:xfrm>
          <a:prstGeom prst="rect">
            <a:avLst/>
          </a:prstGeom>
        </p:spPr>
      </p:pic>
    </p:spTree>
    <p:extLst>
      <p:ext uri="{BB962C8B-B14F-4D97-AF65-F5344CB8AC3E}">
        <p14:creationId xmlns:p14="http://schemas.microsoft.com/office/powerpoint/2010/main" val="1173669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a:bodyPr>
          <a:lstStyle/>
          <a:p>
            <a:r>
              <a:rPr lang="ja-JP" altLang="en-US" dirty="0" smtClean="0">
                <a:latin typeface="+mj-ea"/>
              </a:rPr>
              <a:t>コルゲートホーン加工方法</a:t>
            </a:r>
            <a:endParaRPr kumimoji="1" lang="ja-JP" altLang="en-US" dirty="0">
              <a:latin typeface="+mj-ea"/>
            </a:endParaRPr>
          </a:p>
        </p:txBody>
      </p:sp>
      <p:graphicFrame>
        <p:nvGraphicFramePr>
          <p:cNvPr id="3" name="コンテンツ プレースホルダー 2"/>
          <p:cNvGraphicFramePr>
            <a:graphicFrameLocks noGrp="1"/>
          </p:cNvGraphicFramePr>
          <p:nvPr>
            <p:ph idx="1"/>
            <p:extLst/>
          </p:nvPr>
        </p:nvGraphicFramePr>
        <p:xfrm>
          <a:off x="827130" y="1893834"/>
          <a:ext cx="7489739" cy="1912620"/>
        </p:xfrm>
        <a:graphic>
          <a:graphicData uri="http://schemas.openxmlformats.org/drawingml/2006/table">
            <a:tbl>
              <a:tblPr firstRow="1" bandRow="1">
                <a:tableStyleId>{5C22544A-7EE6-4342-B048-85BDC9FD1C3A}</a:tableStyleId>
              </a:tblPr>
              <a:tblGrid>
                <a:gridCol w="888048"/>
                <a:gridCol w="2227399"/>
                <a:gridCol w="2236573"/>
                <a:gridCol w="2137719"/>
              </a:tblGrid>
              <a:tr h="278130">
                <a:tc>
                  <a:txBody>
                    <a:bodyPr/>
                    <a:lstStyle/>
                    <a:p>
                      <a:r>
                        <a:rPr kumimoji="1" lang="ja-JP" altLang="en-US" sz="1400" dirty="0" smtClean="0"/>
                        <a:t>加工方法</a:t>
                      </a:r>
                      <a:endParaRPr kumimoji="1" lang="ja-JP" altLang="en-US" sz="1400" dirty="0"/>
                    </a:p>
                  </a:txBody>
                  <a:tcPr marL="68580" marR="68580" marT="34290" marB="34290"/>
                </a:tc>
                <a:tc>
                  <a:txBody>
                    <a:bodyPr/>
                    <a:lstStyle/>
                    <a:p>
                      <a:r>
                        <a:rPr kumimoji="1" lang="ja-JP" altLang="en-US" sz="1400" dirty="0" smtClean="0"/>
                        <a:t>電鋳</a:t>
                      </a:r>
                      <a:endParaRPr kumimoji="1" lang="ja-JP" altLang="en-US" sz="1400" dirty="0"/>
                    </a:p>
                  </a:txBody>
                  <a:tcPr marL="68580" marR="68580" marT="34290" marB="34290"/>
                </a:tc>
                <a:tc>
                  <a:txBody>
                    <a:bodyPr/>
                    <a:lstStyle/>
                    <a:p>
                      <a:r>
                        <a:rPr kumimoji="1" lang="ja-JP" altLang="en-US" sz="1400" dirty="0" smtClean="0"/>
                        <a:t>旋盤切削</a:t>
                      </a:r>
                      <a:endParaRPr kumimoji="1" lang="ja-JP" altLang="en-US" sz="1400" dirty="0"/>
                    </a:p>
                  </a:txBody>
                  <a:tcPr marL="68580" marR="68580" marT="34290" marB="34290"/>
                </a:tc>
                <a:tc>
                  <a:txBody>
                    <a:bodyPr/>
                    <a:lstStyle/>
                    <a:p>
                      <a:r>
                        <a:rPr kumimoji="1" lang="ja-JP" altLang="en-US" sz="1400" dirty="0" smtClean="0"/>
                        <a:t>フライス加工</a:t>
                      </a:r>
                      <a:endParaRPr kumimoji="1" lang="ja-JP" altLang="en-US" sz="1400" dirty="0"/>
                    </a:p>
                  </a:txBody>
                  <a:tcPr marL="68580" marR="68580" marT="34290" marB="34290"/>
                </a:tc>
              </a:tr>
              <a:tr h="480060">
                <a:tc>
                  <a:txBody>
                    <a:bodyPr/>
                    <a:lstStyle/>
                    <a:p>
                      <a:r>
                        <a:rPr kumimoji="1" lang="ja-JP" altLang="en-US" sz="1400" dirty="0" smtClean="0"/>
                        <a:t>利点</a:t>
                      </a:r>
                      <a:endParaRPr kumimoji="1" lang="ja-JP" altLang="en-US" sz="1400" dirty="0"/>
                    </a:p>
                  </a:txBody>
                  <a:tcPr marL="68580" marR="68580" marT="34290" marB="34290"/>
                </a:tc>
                <a:tc>
                  <a:txBody>
                    <a:bodyPr/>
                    <a:lstStyle/>
                    <a:p>
                      <a:r>
                        <a:rPr kumimoji="1" lang="ja-JP" altLang="en-US" sz="1400" dirty="0" smtClean="0"/>
                        <a:t>外形加工なので、母材成形は比較的簡単</a:t>
                      </a:r>
                      <a:endParaRPr kumimoji="1" lang="ja-JP" altLang="en-US" sz="1400" dirty="0"/>
                    </a:p>
                  </a:txBody>
                  <a:tcPr marL="68580" marR="68580" marT="34290" marB="34290"/>
                </a:tc>
                <a:tc>
                  <a:txBody>
                    <a:bodyPr/>
                    <a:lstStyle/>
                    <a:p>
                      <a:r>
                        <a:rPr kumimoji="1" lang="ja-JP" altLang="en-US" sz="1400" dirty="0" smtClean="0"/>
                        <a:t>コスト安い</a:t>
                      </a:r>
                      <a:endParaRPr kumimoji="1" lang="en-US" altLang="ja-JP" sz="1400" dirty="0" smtClean="0"/>
                    </a:p>
                    <a:p>
                      <a:r>
                        <a:rPr kumimoji="1" lang="ja-JP" altLang="en-US" sz="1400" dirty="0" smtClean="0"/>
                        <a:t>加工方法を確立できれば製作時間が短い</a:t>
                      </a:r>
                      <a:endParaRPr kumimoji="1" lang="en-US" altLang="ja-JP" sz="1400" dirty="0" smtClean="0"/>
                    </a:p>
                  </a:txBody>
                  <a:tcPr marL="68580" marR="68580" marT="34290" marB="34290"/>
                </a:tc>
                <a:tc>
                  <a:txBody>
                    <a:bodyPr/>
                    <a:lstStyle/>
                    <a:p>
                      <a:r>
                        <a:rPr kumimoji="1" lang="ja-JP" altLang="en-US" sz="1400" dirty="0" smtClean="0"/>
                        <a:t>製作時間が短い</a:t>
                      </a:r>
                      <a:endParaRPr kumimoji="1" lang="en-US" altLang="ja-JP" sz="1400" dirty="0" smtClean="0"/>
                    </a:p>
                    <a:p>
                      <a:r>
                        <a:rPr kumimoji="1" lang="ja-JP" altLang="en-US" sz="1400" dirty="0" smtClean="0"/>
                        <a:t>刃物の強度を旋盤より強くできる</a:t>
                      </a:r>
                    </a:p>
                    <a:p>
                      <a:endParaRPr kumimoji="1" lang="en-US" altLang="ja-JP" sz="1400" dirty="0" smtClean="0"/>
                    </a:p>
                  </a:txBody>
                  <a:tcPr marL="68580" marR="68580" marT="34290" marB="34290"/>
                </a:tc>
              </a:tr>
              <a:tr h="480060">
                <a:tc>
                  <a:txBody>
                    <a:bodyPr/>
                    <a:lstStyle/>
                    <a:p>
                      <a:r>
                        <a:rPr kumimoji="1" lang="ja-JP" altLang="en-US" sz="1400" dirty="0" smtClean="0"/>
                        <a:t>欠点</a:t>
                      </a:r>
                      <a:endParaRPr kumimoji="1" lang="ja-JP" alt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コスト高い、時間がかかる</a:t>
                      </a:r>
                      <a:endParaRPr kumimoji="1" lang="en-US" altLang="ja-JP" sz="1400" dirty="0" smtClean="0"/>
                    </a:p>
                    <a:p>
                      <a:r>
                        <a:rPr kumimoji="1" lang="ja-JP" altLang="en-US" sz="1400" dirty="0" smtClean="0"/>
                        <a:t>母材が抜け切らない場合がある</a:t>
                      </a:r>
                      <a:endParaRPr kumimoji="1" lang="ja-JP" altLang="en-US" sz="1400" dirty="0"/>
                    </a:p>
                  </a:txBody>
                  <a:tcPr marL="68580" marR="68580" marT="34290" marB="34290"/>
                </a:tc>
                <a:tc>
                  <a:txBody>
                    <a:bodyPr/>
                    <a:lstStyle/>
                    <a:p>
                      <a:r>
                        <a:rPr kumimoji="1" lang="ja-JP" altLang="en-US" sz="1400" dirty="0" smtClean="0"/>
                        <a:t>内側加工なので比較的加工が難しい</a:t>
                      </a:r>
                      <a:endParaRPr kumimoji="1" lang="en-US" altLang="ja-JP" sz="1400" dirty="0" smtClean="0"/>
                    </a:p>
                    <a:p>
                      <a:endParaRPr kumimoji="1" lang="ja-JP" alt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コルゲーションを切れる領域が限られる</a:t>
                      </a:r>
                    </a:p>
                    <a:p>
                      <a:endParaRPr kumimoji="1" lang="ja-JP" altLang="en-US" sz="1400" dirty="0"/>
                    </a:p>
                  </a:txBody>
                  <a:tcPr marL="68580" marR="68580" marT="34290" marB="34290"/>
                </a:tc>
              </a:tr>
            </a:tbl>
          </a:graphicData>
        </a:graphic>
      </p:graphicFrame>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06" y="4098413"/>
            <a:ext cx="2765957" cy="163993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638" y="4098414"/>
            <a:ext cx="2752725" cy="1628899"/>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038" y="4098414"/>
            <a:ext cx="2771775" cy="1643080"/>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035" y="4098413"/>
            <a:ext cx="3021603" cy="1785818"/>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3029" y="4098413"/>
            <a:ext cx="3012009" cy="1785818"/>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8363" y="4098413"/>
            <a:ext cx="3017907" cy="1785818"/>
          </a:xfrm>
          <a:prstGeom prst="rect">
            <a:avLst/>
          </a:prstGeom>
        </p:spPr>
      </p:pic>
      <p:pic>
        <p:nvPicPr>
          <p:cNvPr id="11" name="コンテンツ プレースホルダー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7645" y="1300215"/>
            <a:ext cx="2098648" cy="2798197"/>
          </a:xfrm>
          <a:prstGeom prst="rect">
            <a:avLst/>
          </a:prstGeom>
        </p:spPr>
      </p:pic>
      <p:sp>
        <p:nvSpPr>
          <p:cNvPr id="12" name="正方形/長方形 11"/>
          <p:cNvSpPr/>
          <p:nvPr/>
        </p:nvSpPr>
        <p:spPr>
          <a:xfrm>
            <a:off x="1745984" y="1869808"/>
            <a:ext cx="2138260" cy="191262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8893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fontScale="90000"/>
          </a:bodyPr>
          <a:lstStyle/>
          <a:p>
            <a:r>
              <a:rPr lang="ja-JP" altLang="en-US" dirty="0" smtClean="0">
                <a:latin typeface="+mj-ea"/>
              </a:rPr>
              <a:t>コルゲートホーン加工方法利点欠点</a:t>
            </a:r>
            <a:endParaRPr kumimoji="1" lang="ja-JP" altLang="en-US" dirty="0">
              <a:latin typeface="+mj-ea"/>
            </a:endParaRPr>
          </a:p>
        </p:txBody>
      </p:sp>
      <p:graphicFrame>
        <p:nvGraphicFramePr>
          <p:cNvPr id="3" name="コンテンツ プレースホルダー 2"/>
          <p:cNvGraphicFramePr>
            <a:graphicFrameLocks noGrp="1"/>
          </p:cNvGraphicFramePr>
          <p:nvPr>
            <p:ph idx="1"/>
            <p:extLst/>
          </p:nvPr>
        </p:nvGraphicFramePr>
        <p:xfrm>
          <a:off x="827130" y="1893834"/>
          <a:ext cx="7489739" cy="1912620"/>
        </p:xfrm>
        <a:graphic>
          <a:graphicData uri="http://schemas.openxmlformats.org/drawingml/2006/table">
            <a:tbl>
              <a:tblPr firstRow="1" bandRow="1">
                <a:tableStyleId>{5C22544A-7EE6-4342-B048-85BDC9FD1C3A}</a:tableStyleId>
              </a:tblPr>
              <a:tblGrid>
                <a:gridCol w="888048"/>
                <a:gridCol w="2227399"/>
                <a:gridCol w="2236573"/>
                <a:gridCol w="2137719"/>
              </a:tblGrid>
              <a:tr h="278130">
                <a:tc>
                  <a:txBody>
                    <a:bodyPr/>
                    <a:lstStyle/>
                    <a:p>
                      <a:r>
                        <a:rPr kumimoji="1" lang="ja-JP" altLang="en-US" sz="1400" dirty="0" smtClean="0"/>
                        <a:t>加工方法</a:t>
                      </a:r>
                      <a:endParaRPr kumimoji="1" lang="ja-JP" altLang="en-US" sz="1400" dirty="0"/>
                    </a:p>
                  </a:txBody>
                  <a:tcPr marL="68580" marR="68580" marT="34290" marB="34290"/>
                </a:tc>
                <a:tc>
                  <a:txBody>
                    <a:bodyPr/>
                    <a:lstStyle/>
                    <a:p>
                      <a:r>
                        <a:rPr kumimoji="1" lang="ja-JP" altLang="en-US" sz="1400" dirty="0" smtClean="0"/>
                        <a:t>電鋳</a:t>
                      </a:r>
                      <a:endParaRPr kumimoji="1" lang="ja-JP" altLang="en-US" sz="1400" dirty="0"/>
                    </a:p>
                  </a:txBody>
                  <a:tcPr marL="68580" marR="68580" marT="34290" marB="34290"/>
                </a:tc>
                <a:tc>
                  <a:txBody>
                    <a:bodyPr/>
                    <a:lstStyle/>
                    <a:p>
                      <a:r>
                        <a:rPr kumimoji="1" lang="ja-JP" altLang="en-US" sz="1400" dirty="0" smtClean="0"/>
                        <a:t>旋盤切削</a:t>
                      </a:r>
                      <a:endParaRPr kumimoji="1" lang="ja-JP" altLang="en-US" sz="1400" dirty="0"/>
                    </a:p>
                  </a:txBody>
                  <a:tcPr marL="68580" marR="68580" marT="34290" marB="34290"/>
                </a:tc>
                <a:tc>
                  <a:txBody>
                    <a:bodyPr/>
                    <a:lstStyle/>
                    <a:p>
                      <a:r>
                        <a:rPr kumimoji="1" lang="ja-JP" altLang="en-US" sz="1400" dirty="0" smtClean="0"/>
                        <a:t>フライス加工</a:t>
                      </a:r>
                      <a:endParaRPr kumimoji="1" lang="ja-JP" altLang="en-US" sz="1400" dirty="0"/>
                    </a:p>
                  </a:txBody>
                  <a:tcPr marL="68580" marR="68580" marT="34290" marB="34290"/>
                </a:tc>
              </a:tr>
              <a:tr h="480060">
                <a:tc>
                  <a:txBody>
                    <a:bodyPr/>
                    <a:lstStyle/>
                    <a:p>
                      <a:r>
                        <a:rPr kumimoji="1" lang="ja-JP" altLang="en-US" sz="1400" dirty="0" smtClean="0"/>
                        <a:t>利点</a:t>
                      </a:r>
                      <a:endParaRPr kumimoji="1" lang="ja-JP" altLang="en-US" sz="1400" dirty="0"/>
                    </a:p>
                  </a:txBody>
                  <a:tcPr marL="68580" marR="68580" marT="34290" marB="34290"/>
                </a:tc>
                <a:tc>
                  <a:txBody>
                    <a:bodyPr/>
                    <a:lstStyle/>
                    <a:p>
                      <a:r>
                        <a:rPr kumimoji="1" lang="ja-JP" altLang="en-US" sz="1400" dirty="0" smtClean="0"/>
                        <a:t>外形加工なので、母材成形は比較的簡単</a:t>
                      </a:r>
                      <a:endParaRPr kumimoji="1" lang="ja-JP" altLang="en-US" sz="1400" dirty="0"/>
                    </a:p>
                  </a:txBody>
                  <a:tcPr marL="68580" marR="68580" marT="34290" marB="34290"/>
                </a:tc>
                <a:tc>
                  <a:txBody>
                    <a:bodyPr/>
                    <a:lstStyle/>
                    <a:p>
                      <a:r>
                        <a:rPr kumimoji="1" lang="ja-JP" altLang="en-US" sz="1400" dirty="0" smtClean="0"/>
                        <a:t>コスト安い</a:t>
                      </a:r>
                      <a:endParaRPr kumimoji="1" lang="en-US" altLang="ja-JP" sz="1400" dirty="0" smtClean="0"/>
                    </a:p>
                    <a:p>
                      <a:r>
                        <a:rPr kumimoji="1" lang="ja-JP" altLang="en-US" sz="1400" dirty="0" smtClean="0"/>
                        <a:t>加工方法を確立できれば製作時間が短い</a:t>
                      </a:r>
                      <a:endParaRPr kumimoji="1" lang="en-US" altLang="ja-JP" sz="1400" dirty="0" smtClean="0"/>
                    </a:p>
                  </a:txBody>
                  <a:tcPr marL="68580" marR="68580" marT="34290" marB="34290"/>
                </a:tc>
                <a:tc>
                  <a:txBody>
                    <a:bodyPr/>
                    <a:lstStyle/>
                    <a:p>
                      <a:r>
                        <a:rPr kumimoji="1" lang="ja-JP" altLang="en-US" sz="1400" dirty="0" smtClean="0"/>
                        <a:t>製作時間が短い</a:t>
                      </a:r>
                      <a:endParaRPr kumimoji="1" lang="en-US" altLang="ja-JP" sz="1400" dirty="0" smtClean="0"/>
                    </a:p>
                    <a:p>
                      <a:r>
                        <a:rPr kumimoji="1" lang="ja-JP" altLang="en-US" sz="1400" dirty="0" smtClean="0"/>
                        <a:t>刃物の強度を旋盤より強くできる</a:t>
                      </a:r>
                    </a:p>
                    <a:p>
                      <a:endParaRPr kumimoji="1" lang="en-US" altLang="ja-JP" sz="1400" dirty="0" smtClean="0"/>
                    </a:p>
                  </a:txBody>
                  <a:tcPr marL="68580" marR="68580" marT="34290" marB="34290"/>
                </a:tc>
              </a:tr>
              <a:tr h="480060">
                <a:tc>
                  <a:txBody>
                    <a:bodyPr/>
                    <a:lstStyle/>
                    <a:p>
                      <a:r>
                        <a:rPr kumimoji="1" lang="ja-JP" altLang="en-US" sz="1400" dirty="0" smtClean="0"/>
                        <a:t>欠点</a:t>
                      </a:r>
                      <a:endParaRPr kumimoji="1" lang="ja-JP" alt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コスト高い、時間がかかる</a:t>
                      </a:r>
                      <a:endParaRPr kumimoji="1" lang="en-US" altLang="ja-JP" sz="1400" dirty="0" smtClean="0"/>
                    </a:p>
                    <a:p>
                      <a:r>
                        <a:rPr kumimoji="1" lang="ja-JP" altLang="en-US" sz="1400" dirty="0" smtClean="0"/>
                        <a:t>母材が抜け切らない場合がある</a:t>
                      </a:r>
                      <a:endParaRPr kumimoji="1" lang="ja-JP" altLang="en-US" sz="1400" dirty="0"/>
                    </a:p>
                  </a:txBody>
                  <a:tcPr marL="68580" marR="68580" marT="34290" marB="34290"/>
                </a:tc>
                <a:tc>
                  <a:txBody>
                    <a:bodyPr/>
                    <a:lstStyle/>
                    <a:p>
                      <a:r>
                        <a:rPr kumimoji="1" lang="ja-JP" altLang="en-US" sz="1400" dirty="0" smtClean="0"/>
                        <a:t>内側加工なので比較的加工が難しい</a:t>
                      </a:r>
                      <a:endParaRPr kumimoji="1" lang="en-US" altLang="ja-JP" sz="1400" dirty="0" smtClean="0"/>
                    </a:p>
                    <a:p>
                      <a:endParaRPr kumimoji="1" lang="ja-JP" alt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コルゲーションを切れる領域が限られる</a:t>
                      </a:r>
                    </a:p>
                    <a:p>
                      <a:endParaRPr kumimoji="1" lang="ja-JP" altLang="en-US" sz="1400" dirty="0"/>
                    </a:p>
                  </a:txBody>
                  <a:tcPr marL="68580" marR="68580" marT="34290" marB="34290"/>
                </a:tc>
              </a:tr>
            </a:tbl>
          </a:graphicData>
        </a:graphic>
      </p:graphicFrame>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06" y="4098413"/>
            <a:ext cx="2765957" cy="163993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638" y="4098414"/>
            <a:ext cx="2752725" cy="1628899"/>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038" y="4098414"/>
            <a:ext cx="2771775" cy="1643080"/>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356" y="3930694"/>
            <a:ext cx="4312684" cy="2551989"/>
          </a:xfrm>
          <a:prstGeom prst="rect">
            <a:avLst/>
          </a:prstGeom>
        </p:spPr>
      </p:pic>
      <p:sp>
        <p:nvSpPr>
          <p:cNvPr id="13" name="右カーブ矢印 12"/>
          <p:cNvSpPr/>
          <p:nvPr/>
        </p:nvSpPr>
        <p:spPr>
          <a:xfrm>
            <a:off x="777382" y="4912863"/>
            <a:ext cx="340643" cy="761012"/>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pic>
        <p:nvPicPr>
          <p:cNvPr id="14" name="コンテンツ プレースホルダー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0066" y="4098413"/>
            <a:ext cx="2721890" cy="2041418"/>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0273" y="1174562"/>
            <a:ext cx="2067099" cy="2756132"/>
          </a:xfrm>
          <a:prstGeom prst="rect">
            <a:avLst/>
          </a:prstGeom>
        </p:spPr>
      </p:pic>
      <p:sp>
        <p:nvSpPr>
          <p:cNvPr id="16" name="正方形/長方形 15"/>
          <p:cNvSpPr/>
          <p:nvPr/>
        </p:nvSpPr>
        <p:spPr>
          <a:xfrm>
            <a:off x="3920783" y="1893834"/>
            <a:ext cx="2268661" cy="191262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535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60000"/>
            <a:ext cx="8280000" cy="720000"/>
          </a:xfrm>
        </p:spPr>
        <p:txBody>
          <a:bodyPr>
            <a:normAutofit fontScale="90000"/>
          </a:bodyPr>
          <a:lstStyle/>
          <a:p>
            <a:r>
              <a:rPr lang="ja-JP" altLang="en-US" dirty="0" smtClean="0">
                <a:latin typeface="+mj-ea"/>
              </a:rPr>
              <a:t>コルゲートホーン加工方法利点欠点</a:t>
            </a:r>
            <a:endParaRPr kumimoji="1" lang="ja-JP" altLang="en-US" dirty="0">
              <a:latin typeface="+mj-ea"/>
            </a:endParaRPr>
          </a:p>
        </p:txBody>
      </p:sp>
      <p:graphicFrame>
        <p:nvGraphicFramePr>
          <p:cNvPr id="3" name="コンテンツ プレースホルダー 2"/>
          <p:cNvGraphicFramePr>
            <a:graphicFrameLocks noGrp="1"/>
          </p:cNvGraphicFramePr>
          <p:nvPr>
            <p:ph idx="1"/>
            <p:extLst/>
          </p:nvPr>
        </p:nvGraphicFramePr>
        <p:xfrm>
          <a:off x="827130" y="1893834"/>
          <a:ext cx="7489739" cy="1912620"/>
        </p:xfrm>
        <a:graphic>
          <a:graphicData uri="http://schemas.openxmlformats.org/drawingml/2006/table">
            <a:tbl>
              <a:tblPr firstRow="1" bandRow="1">
                <a:tableStyleId>{5C22544A-7EE6-4342-B048-85BDC9FD1C3A}</a:tableStyleId>
              </a:tblPr>
              <a:tblGrid>
                <a:gridCol w="888048"/>
                <a:gridCol w="2227399"/>
                <a:gridCol w="2236573"/>
                <a:gridCol w="2137719"/>
              </a:tblGrid>
              <a:tr h="278130">
                <a:tc>
                  <a:txBody>
                    <a:bodyPr/>
                    <a:lstStyle/>
                    <a:p>
                      <a:r>
                        <a:rPr kumimoji="1" lang="ja-JP" altLang="en-US" sz="1400" dirty="0" smtClean="0"/>
                        <a:t>加工方法</a:t>
                      </a:r>
                      <a:endParaRPr kumimoji="1" lang="ja-JP" altLang="en-US" sz="1400" dirty="0"/>
                    </a:p>
                  </a:txBody>
                  <a:tcPr marL="68580" marR="68580" marT="34290" marB="34290"/>
                </a:tc>
                <a:tc>
                  <a:txBody>
                    <a:bodyPr/>
                    <a:lstStyle/>
                    <a:p>
                      <a:r>
                        <a:rPr kumimoji="1" lang="ja-JP" altLang="en-US" sz="1400" dirty="0" smtClean="0"/>
                        <a:t>電鋳</a:t>
                      </a:r>
                      <a:endParaRPr kumimoji="1" lang="ja-JP" altLang="en-US" sz="1400" dirty="0"/>
                    </a:p>
                  </a:txBody>
                  <a:tcPr marL="68580" marR="68580" marT="34290" marB="34290"/>
                </a:tc>
                <a:tc>
                  <a:txBody>
                    <a:bodyPr/>
                    <a:lstStyle/>
                    <a:p>
                      <a:r>
                        <a:rPr kumimoji="1" lang="ja-JP" altLang="en-US" sz="1400" dirty="0" smtClean="0"/>
                        <a:t>旋盤切削</a:t>
                      </a:r>
                      <a:endParaRPr kumimoji="1" lang="ja-JP" altLang="en-US" sz="1400" dirty="0"/>
                    </a:p>
                  </a:txBody>
                  <a:tcPr marL="68580" marR="68580" marT="34290" marB="34290"/>
                </a:tc>
                <a:tc>
                  <a:txBody>
                    <a:bodyPr/>
                    <a:lstStyle/>
                    <a:p>
                      <a:r>
                        <a:rPr kumimoji="1" lang="ja-JP" altLang="en-US" sz="1400" dirty="0" smtClean="0"/>
                        <a:t>フライス加工</a:t>
                      </a:r>
                      <a:endParaRPr kumimoji="1" lang="ja-JP" altLang="en-US" sz="1400" dirty="0"/>
                    </a:p>
                  </a:txBody>
                  <a:tcPr marL="68580" marR="68580" marT="34290" marB="34290"/>
                </a:tc>
              </a:tr>
              <a:tr h="480060">
                <a:tc>
                  <a:txBody>
                    <a:bodyPr/>
                    <a:lstStyle/>
                    <a:p>
                      <a:r>
                        <a:rPr kumimoji="1" lang="ja-JP" altLang="en-US" sz="1400" dirty="0" smtClean="0"/>
                        <a:t>利点</a:t>
                      </a:r>
                      <a:endParaRPr kumimoji="1" lang="ja-JP" altLang="en-US" sz="1400" dirty="0"/>
                    </a:p>
                  </a:txBody>
                  <a:tcPr marL="68580" marR="68580" marT="34290" marB="34290"/>
                </a:tc>
                <a:tc>
                  <a:txBody>
                    <a:bodyPr/>
                    <a:lstStyle/>
                    <a:p>
                      <a:r>
                        <a:rPr kumimoji="1" lang="ja-JP" altLang="en-US" sz="1400" dirty="0" smtClean="0"/>
                        <a:t>外形加工なので、母材成形は比較的簡単</a:t>
                      </a:r>
                      <a:endParaRPr kumimoji="1" lang="ja-JP" altLang="en-US" sz="1400" dirty="0"/>
                    </a:p>
                  </a:txBody>
                  <a:tcPr marL="68580" marR="68580" marT="34290" marB="34290"/>
                </a:tc>
                <a:tc>
                  <a:txBody>
                    <a:bodyPr/>
                    <a:lstStyle/>
                    <a:p>
                      <a:r>
                        <a:rPr kumimoji="1" lang="ja-JP" altLang="en-US" sz="1400" dirty="0" smtClean="0"/>
                        <a:t>コスト安い</a:t>
                      </a:r>
                      <a:endParaRPr kumimoji="1" lang="en-US" altLang="ja-JP" sz="1400" dirty="0" smtClean="0"/>
                    </a:p>
                    <a:p>
                      <a:r>
                        <a:rPr kumimoji="1" lang="ja-JP" altLang="en-US" sz="1400" dirty="0" smtClean="0"/>
                        <a:t>加工方法を確立できれば製作時間が短い</a:t>
                      </a:r>
                      <a:endParaRPr kumimoji="1" lang="en-US" altLang="ja-JP" sz="1400" dirty="0" smtClean="0"/>
                    </a:p>
                  </a:txBody>
                  <a:tcPr marL="68580" marR="68580" marT="34290" marB="34290"/>
                </a:tc>
                <a:tc>
                  <a:txBody>
                    <a:bodyPr/>
                    <a:lstStyle/>
                    <a:p>
                      <a:r>
                        <a:rPr kumimoji="1" lang="ja-JP" altLang="en-US" sz="1400" dirty="0" smtClean="0"/>
                        <a:t>製作時間が短い</a:t>
                      </a:r>
                      <a:endParaRPr kumimoji="1" lang="en-US" altLang="ja-JP" sz="1400" dirty="0" smtClean="0"/>
                    </a:p>
                    <a:p>
                      <a:r>
                        <a:rPr kumimoji="1" lang="ja-JP" altLang="en-US" sz="1400" dirty="0" smtClean="0"/>
                        <a:t>刃物の強度を旋盤より強くできる</a:t>
                      </a:r>
                    </a:p>
                    <a:p>
                      <a:endParaRPr kumimoji="1" lang="en-US" altLang="ja-JP" sz="1400" dirty="0" smtClean="0"/>
                    </a:p>
                  </a:txBody>
                  <a:tcPr marL="68580" marR="68580" marT="34290" marB="34290"/>
                </a:tc>
              </a:tr>
              <a:tr h="480060">
                <a:tc>
                  <a:txBody>
                    <a:bodyPr/>
                    <a:lstStyle/>
                    <a:p>
                      <a:r>
                        <a:rPr kumimoji="1" lang="ja-JP" altLang="en-US" sz="1400" dirty="0" smtClean="0"/>
                        <a:t>欠点</a:t>
                      </a:r>
                      <a:endParaRPr kumimoji="1" lang="ja-JP" alt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コスト高い、時間がかかる</a:t>
                      </a:r>
                      <a:endParaRPr kumimoji="1" lang="en-US" altLang="ja-JP" sz="1400" dirty="0" smtClean="0"/>
                    </a:p>
                    <a:p>
                      <a:r>
                        <a:rPr kumimoji="1" lang="ja-JP" altLang="en-US" sz="1400" dirty="0" smtClean="0"/>
                        <a:t>母材が抜け切らない場合がある</a:t>
                      </a:r>
                      <a:endParaRPr kumimoji="1" lang="ja-JP" altLang="en-US" sz="1400" dirty="0"/>
                    </a:p>
                  </a:txBody>
                  <a:tcPr marL="68580" marR="68580" marT="34290" marB="34290"/>
                </a:tc>
                <a:tc>
                  <a:txBody>
                    <a:bodyPr/>
                    <a:lstStyle/>
                    <a:p>
                      <a:r>
                        <a:rPr kumimoji="1" lang="ja-JP" altLang="en-US" sz="1400" dirty="0" smtClean="0"/>
                        <a:t>内側加工なので比較的加工が難しい</a:t>
                      </a:r>
                      <a:endParaRPr kumimoji="1" lang="en-US" altLang="ja-JP" sz="1400" dirty="0" smtClean="0"/>
                    </a:p>
                    <a:p>
                      <a:endParaRPr kumimoji="1" lang="ja-JP" alt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コルゲーションを切れる領域が限られる</a:t>
                      </a:r>
                    </a:p>
                    <a:p>
                      <a:endParaRPr kumimoji="1" lang="ja-JP" altLang="en-US" sz="1400" dirty="0"/>
                    </a:p>
                  </a:txBody>
                  <a:tcPr marL="68580" marR="68580" marT="34290" marB="34290"/>
                </a:tc>
              </a:tr>
            </a:tbl>
          </a:graphicData>
        </a:graphic>
      </p:graphicFrame>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06" y="4098413"/>
            <a:ext cx="2765957" cy="163993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638" y="4098414"/>
            <a:ext cx="2752725" cy="1628899"/>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038" y="4098414"/>
            <a:ext cx="2771775" cy="1643080"/>
          </a:xfrm>
          <a:prstGeom prst="rect">
            <a:avLst/>
          </a:prstGeom>
        </p:spPr>
      </p:pic>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006" y="1118202"/>
            <a:ext cx="4346202" cy="2576384"/>
          </a:xfrm>
          <a:prstGeom prst="rect">
            <a:avLst/>
          </a:prstGeom>
        </p:spPr>
      </p:pic>
      <p:sp>
        <p:nvSpPr>
          <p:cNvPr id="17" name="右カーブ矢印 16"/>
          <p:cNvSpPr/>
          <p:nvPr/>
        </p:nvSpPr>
        <p:spPr>
          <a:xfrm rot="16200000">
            <a:off x="2304490" y="1052626"/>
            <a:ext cx="194890" cy="518704"/>
          </a:xfrm>
          <a:prstGeom prst="curvedRightArrow">
            <a:avLst/>
          </a:prstGeom>
          <a:solidFill>
            <a:srgbClr val="FFFF00"/>
          </a:solidFill>
          <a:scene3d>
            <a:camera prst="orthographicFront">
              <a:rot lat="0"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8" name="環状矢印 17"/>
          <p:cNvSpPr/>
          <p:nvPr/>
        </p:nvSpPr>
        <p:spPr>
          <a:xfrm rot="10190523" flipV="1">
            <a:off x="1789661" y="937757"/>
            <a:ext cx="1012677" cy="683259"/>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006" y="3693427"/>
            <a:ext cx="3884254" cy="2912750"/>
          </a:xfrm>
          <a:prstGeom prst="rect">
            <a:avLst/>
          </a:prstGeom>
        </p:spPr>
      </p:pic>
      <p:sp>
        <p:nvSpPr>
          <p:cNvPr id="4" name="正方形/長方形 3"/>
          <p:cNvSpPr/>
          <p:nvPr/>
        </p:nvSpPr>
        <p:spPr>
          <a:xfrm>
            <a:off x="6178609" y="1893834"/>
            <a:ext cx="2138260" cy="191262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2492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3895</TotalTime>
  <Words>805</Words>
  <Application>Microsoft Office PowerPoint</Application>
  <PresentationFormat>画面に合わせる (4:3)</PresentationFormat>
  <Paragraphs>164</Paragraphs>
  <Slides>18</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HGPｺﾞｼｯｸM</vt:lpstr>
      <vt:lpstr>HG丸ｺﾞｼｯｸM-PRO</vt:lpstr>
      <vt:lpstr>ＭＳ Ｐゴシック</vt:lpstr>
      <vt:lpstr>Arial</vt:lpstr>
      <vt:lpstr>Calibri</vt:lpstr>
      <vt:lpstr>Calibri Light</vt:lpstr>
      <vt:lpstr>Office テーマ</vt:lpstr>
      <vt:lpstr>40GHz帯コルゲートホーンの試作</vt:lpstr>
      <vt:lpstr>概要</vt:lpstr>
      <vt:lpstr>目次</vt:lpstr>
      <vt:lpstr>コルゲートホーン</vt:lpstr>
      <vt:lpstr>PowerPoint プレゼンテーション</vt:lpstr>
      <vt:lpstr>コルゲートホーン加工方法</vt:lpstr>
      <vt:lpstr>コルゲートホーン加工方法</vt:lpstr>
      <vt:lpstr>コルゲートホーン加工方法利点欠点</vt:lpstr>
      <vt:lpstr>コルゲートホーン加工方法利点欠点</vt:lpstr>
      <vt:lpstr>今回の製造は旋盤切削加工</vt:lpstr>
      <vt:lpstr>溝いれ用バイト</vt:lpstr>
      <vt:lpstr>おれた</vt:lpstr>
      <vt:lpstr>いままで4本折れた</vt:lpstr>
      <vt:lpstr>試作1号</vt:lpstr>
      <vt:lpstr>試作1号</vt:lpstr>
      <vt:lpstr>次の展開：刃先交換式</vt:lpstr>
      <vt:lpstr>次の展開：刃先交換式</vt:lpstr>
      <vt:lpstr>まとめ</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KeikoKANEKO</dc:creator>
  <cp:lastModifiedBy>KeikoKANEKO</cp:lastModifiedBy>
  <cp:revision>170</cp:revision>
  <cp:lastPrinted>2015-12-02T09:30:31Z</cp:lastPrinted>
  <dcterms:created xsi:type="dcterms:W3CDTF">2015-11-17T09:03:40Z</dcterms:created>
  <dcterms:modified xsi:type="dcterms:W3CDTF">2016-03-09T02:58:06Z</dcterms:modified>
</cp:coreProperties>
</file>